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1"/>
  </p:sldMasterIdLst>
  <p:notesMasterIdLst>
    <p:notesMasterId r:id="rId15"/>
  </p:notesMasterIdLst>
  <p:sldIdLst>
    <p:sldId id="257" r:id="rId2"/>
    <p:sldId id="288" r:id="rId3"/>
    <p:sldId id="306" r:id="rId4"/>
    <p:sldId id="307" r:id="rId5"/>
    <p:sldId id="315" r:id="rId6"/>
    <p:sldId id="317" r:id="rId7"/>
    <p:sldId id="318" r:id="rId8"/>
    <p:sldId id="321" r:id="rId9"/>
    <p:sldId id="274" r:id="rId10"/>
    <p:sldId id="275" r:id="rId11"/>
    <p:sldId id="319" r:id="rId12"/>
    <p:sldId id="277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5BC5"/>
    <a:srgbClr val="2A3AC8"/>
    <a:srgbClr val="68FFF7"/>
    <a:srgbClr val="9FDDFF"/>
    <a:srgbClr val="FFCE72"/>
    <a:srgbClr val="85FCFF"/>
    <a:srgbClr val="FF7CD4"/>
    <a:srgbClr val="74D0FF"/>
    <a:srgbClr val="77FF55"/>
    <a:srgbClr val="D99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1" autoAdjust="0"/>
    <p:restoredTop sz="92876"/>
  </p:normalViewPr>
  <p:slideViewPr>
    <p:cSldViewPr snapToGrid="0" snapToObjects="1">
      <p:cViewPr varScale="1">
        <p:scale>
          <a:sx n="78" d="100"/>
          <a:sy n="78" d="100"/>
        </p:scale>
        <p:origin x="2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ABF8E-1859-5C47-8B41-840671EF7A8C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AD9C5-6F5D-BE43-82EB-5E93ECFA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2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317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0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051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2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4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1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63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0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89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93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14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71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95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0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648700-8F90-D246-ACD5-9FA216E7B6C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817CB24-64A6-C14B-A8EA-FC716DB7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8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056" y="2372810"/>
            <a:ext cx="9565270" cy="176031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sz="4900" b="1" dirty="0">
                <a:solidFill>
                  <a:srgbClr val="000000"/>
                </a:solidFill>
              </a:rPr>
              <a:t>Model </a:t>
            </a:r>
            <a:r>
              <a:rPr lang="en-AU" sz="4900" b="1" dirty="0" err="1">
                <a:solidFill>
                  <a:srgbClr val="000000"/>
                </a:solidFill>
              </a:rPr>
              <a:t>Kolaborasi</a:t>
            </a:r>
            <a:r>
              <a:rPr lang="en-AU" sz="4900" b="1" dirty="0">
                <a:solidFill>
                  <a:srgbClr val="000000"/>
                </a:solidFill>
              </a:rPr>
              <a:t> dan </a:t>
            </a:r>
            <a:r>
              <a:rPr lang="en-AU" sz="4900" b="1" dirty="0" err="1">
                <a:solidFill>
                  <a:srgbClr val="000000"/>
                </a:solidFill>
              </a:rPr>
              <a:t>Hilirisasi</a:t>
            </a:r>
            <a:r>
              <a:rPr lang="en-AU" sz="4900" b="1" dirty="0">
                <a:solidFill>
                  <a:srgbClr val="000000"/>
                </a:solidFill>
              </a:rPr>
              <a:t> </a:t>
            </a:r>
            <a:r>
              <a:rPr lang="en-AU" sz="4900" b="1" dirty="0" err="1">
                <a:solidFill>
                  <a:srgbClr val="000000"/>
                </a:solidFill>
              </a:rPr>
              <a:t>Riset</a:t>
            </a:r>
            <a:r>
              <a:rPr lang="en-AU" sz="4900" b="1" dirty="0">
                <a:solidFill>
                  <a:srgbClr val="000000"/>
                </a:solidFill>
              </a:rPr>
              <a:t> </a:t>
            </a:r>
            <a:br>
              <a:rPr lang="en-AU" sz="4900" dirty="0">
                <a:solidFill>
                  <a:srgbClr val="000000"/>
                </a:solidFill>
              </a:rPr>
            </a:br>
            <a:r>
              <a:rPr lang="en-AU" altLang="en-US" sz="4900" dirty="0">
                <a:solidFill>
                  <a:srgbClr val="000000"/>
                </a:solidFill>
              </a:rPr>
              <a:t> </a:t>
            </a:r>
            <a:br>
              <a:rPr lang="en-AU" sz="4400" dirty="0">
                <a:solidFill>
                  <a:srgbClr val="000000"/>
                </a:solidFill>
              </a:rPr>
            </a:br>
            <a:br>
              <a:rPr lang="en-AU" sz="4400" b="1" dirty="0">
                <a:solidFill>
                  <a:srgbClr val="000000"/>
                </a:solidFill>
              </a:rPr>
            </a:br>
            <a:r>
              <a:rPr lang="en-AU" sz="3600" dirty="0">
                <a:solidFill>
                  <a:srgbClr val="000000"/>
                </a:solidFill>
              </a:rPr>
              <a:t>Bale </a:t>
            </a:r>
            <a:r>
              <a:rPr lang="en-AU" sz="3600" dirty="0" err="1">
                <a:solidFill>
                  <a:srgbClr val="000000"/>
                </a:solidFill>
              </a:rPr>
              <a:t>Sawala</a:t>
            </a:r>
            <a:r>
              <a:rPr lang="en-AU" sz="3600" dirty="0">
                <a:solidFill>
                  <a:srgbClr val="000000"/>
                </a:solidFill>
              </a:rPr>
              <a:t> Unpad, 15 September 2016  </a:t>
            </a:r>
          </a:p>
        </p:txBody>
      </p:sp>
    </p:spTree>
    <p:extLst>
      <p:ext uri="{BB962C8B-B14F-4D97-AF65-F5344CB8AC3E}">
        <p14:creationId xmlns:p14="http://schemas.microsoft.com/office/powerpoint/2010/main" val="92044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8" t="16296" r="13953" b="19328"/>
          <a:stretch/>
        </p:blipFill>
        <p:spPr bwMode="auto">
          <a:xfrm>
            <a:off x="768710" y="947335"/>
            <a:ext cx="10505032" cy="471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4" y="130174"/>
            <a:ext cx="8915400" cy="11430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STRATEGY</a:t>
            </a:r>
            <a:endParaRPr lang="id-ID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15019338" y="3981450"/>
            <a:ext cx="103187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637" name="Group 40"/>
          <p:cNvGrpSpPr>
            <a:grpSpLocks/>
          </p:cNvGrpSpPr>
          <p:nvPr/>
        </p:nvGrpSpPr>
        <p:grpSpPr bwMode="auto">
          <a:xfrm>
            <a:off x="1446214" y="836927"/>
            <a:ext cx="9266237" cy="4897817"/>
            <a:chOff x="400051" y="970598"/>
            <a:chExt cx="8553886" cy="4896976"/>
          </a:xfrm>
        </p:grpSpPr>
        <p:sp>
          <p:nvSpPr>
            <p:cNvPr id="69642" name="TextBox 4"/>
            <p:cNvSpPr txBox="1">
              <a:spLocks noChangeArrowheads="1"/>
            </p:cNvSpPr>
            <p:nvPr/>
          </p:nvSpPr>
          <p:spPr bwMode="auto">
            <a:xfrm>
              <a:off x="571507" y="2667192"/>
              <a:ext cx="1175286" cy="1200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d-ID" altLang="en-US" sz="2400">
                  <a:solidFill>
                    <a:srgbClr val="000000"/>
                  </a:solidFill>
                </a:rPr>
                <a:t>Bio Farma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d-ID" altLang="en-US" sz="2400">
                  <a:solidFill>
                    <a:srgbClr val="000000"/>
                  </a:solidFill>
                </a:rPr>
                <a:t>Product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53603" y="970598"/>
              <a:ext cx="2209800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endParaRPr lang="en-AU" sz="2000" b="1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id-ID" sz="2000" b="1" dirty="0">
                  <a:solidFill>
                    <a:prstClr val="black"/>
                  </a:solidFill>
                </a:rPr>
                <a:t>Comparative  </a:t>
              </a:r>
              <a:endParaRPr lang="en-AU" sz="2000" b="1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id-ID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6717" y="2685806"/>
              <a:ext cx="2190750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endParaRPr lang="en-AU" sz="2000" b="1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id-ID" sz="2000" b="1" dirty="0">
                  <a:solidFill>
                    <a:prstClr val="black"/>
                  </a:solidFill>
                </a:rPr>
                <a:t>Competitive </a:t>
              </a:r>
            </a:p>
            <a:p>
              <a:pPr algn="ctr">
                <a:defRPr/>
              </a:pPr>
              <a:r>
                <a:rPr lang="id-ID" sz="2000" b="1" dirty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706" y="5159688"/>
              <a:ext cx="2190750" cy="70788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2000" b="1" dirty="0">
                  <a:solidFill>
                    <a:prstClr val="black"/>
                  </a:solidFill>
                </a:rPr>
                <a:t>Cooperative</a:t>
              </a:r>
            </a:p>
            <a:p>
              <a:pPr algn="ctr">
                <a:defRPr/>
              </a:pPr>
              <a:endParaRPr lang="id-ID" sz="2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flipH="1">
              <a:off x="3126956" y="2914636"/>
              <a:ext cx="3247" cy="25776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>
            <a:xfrm>
              <a:off x="3122875" y="5484359"/>
              <a:ext cx="1106226" cy="79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084773" y="1406771"/>
              <a:ext cx="2" cy="118407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6965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1" y="2787650"/>
              <a:ext cx="1816142" cy="140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6724974" y="1306776"/>
              <a:ext cx="1368739" cy="923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b="1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INNOVATION</a:t>
              </a:r>
              <a:r>
                <a:rPr lang="id-ID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 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AU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Product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AU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Packaging</a:t>
              </a:r>
              <a:endParaRPr lang="id-ID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04806" y="2974952"/>
              <a:ext cx="2349131" cy="923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b="1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PROCESS</a:t>
              </a:r>
              <a:endParaRPr lang="id-ID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AU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Int. standard : WHO PQ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AU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Green Industry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17611" y="4895631"/>
              <a:ext cx="1783465" cy="923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b="1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COLLABORATION:</a:t>
              </a:r>
              <a:r>
                <a:rPr lang="id-ID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 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id-ID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National 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id-ID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International </a:t>
              </a:r>
            </a:p>
          </p:txBody>
        </p:sp>
        <p:sp>
          <p:nvSpPr>
            <p:cNvPr id="13" name="Hexagon 12"/>
            <p:cNvSpPr>
              <a:spLocks noChangeArrowheads="1"/>
            </p:cNvSpPr>
            <p:nvPr/>
          </p:nvSpPr>
          <p:spPr bwMode="auto">
            <a:xfrm>
              <a:off x="2381352" y="2133721"/>
              <a:ext cx="1447874" cy="761869"/>
            </a:xfrm>
            <a:prstGeom prst="hexagon">
              <a:avLst>
                <a:gd name="adj" fmla="val 24996"/>
                <a:gd name="vf" fmla="val 115470"/>
              </a:avLst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id-ID" b="1" dirty="0">
                  <a:solidFill>
                    <a:prstClr val="black"/>
                  </a:solidFill>
                </a:rPr>
                <a:t>Unique ?</a:t>
              </a:r>
            </a:p>
          </p:txBody>
        </p:sp>
        <p:sp>
          <p:nvSpPr>
            <p:cNvPr id="24" name="Hexagon 23"/>
            <p:cNvSpPr>
              <a:spLocks noChangeArrowheads="1"/>
            </p:cNvSpPr>
            <p:nvPr/>
          </p:nvSpPr>
          <p:spPr bwMode="auto">
            <a:xfrm>
              <a:off x="2057485" y="3886020"/>
              <a:ext cx="1981301" cy="761869"/>
            </a:xfrm>
            <a:prstGeom prst="hexagon">
              <a:avLst>
                <a:gd name="adj" fmla="val 24994"/>
                <a:gd name="vf" fmla="val 115470"/>
              </a:avLst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id-ID" b="1" dirty="0">
                  <a:solidFill>
                    <a:prstClr val="black"/>
                  </a:solidFill>
                </a:rPr>
                <a:t>Competitive ?</a:t>
              </a:r>
              <a:r>
                <a:rPr lang="id-ID" sz="2000" b="1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420849" y="4577767"/>
            <a:ext cx="2662237" cy="52387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d-ID" sz="2800" b="1" dirty="0">
                <a:solidFill>
                  <a:srgbClr val="FF0000"/>
                </a:solidFill>
              </a:rPr>
              <a:t>Acceleration</a:t>
            </a:r>
            <a:r>
              <a:rPr lang="id-ID" dirty="0">
                <a:solidFill>
                  <a:prstClr val="white"/>
                </a:solidFill>
              </a:rPr>
              <a:t> </a:t>
            </a:r>
          </a:p>
        </p:txBody>
      </p:sp>
      <p:cxnSp>
        <p:nvCxnSpPr>
          <p:cNvPr id="50" name="Straight Connector 49"/>
          <p:cNvCxnSpPr>
            <a:stCxn id="24" idx="2"/>
          </p:cNvCxnSpPr>
          <p:nvPr/>
        </p:nvCxnSpPr>
        <p:spPr>
          <a:xfrm rot="5400000" flipH="1" flipV="1">
            <a:off x="4870450" y="3435350"/>
            <a:ext cx="628650" cy="63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08589" y="3162300"/>
            <a:ext cx="288925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354514" y="1273175"/>
            <a:ext cx="1143000" cy="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73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713675" y="1571611"/>
            <a:ext cx="2476517" cy="890164"/>
          </a:xfrm>
          <a:prstGeom prst="homePlat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Nama Produsen:</a:t>
            </a:r>
          </a:p>
          <a:p>
            <a:pPr algn="ctr"/>
            <a:endParaRPr lang="id-ID" sz="1400" b="1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........................</a:t>
            </a:r>
          </a:p>
        </p:txBody>
      </p:sp>
      <p:sp>
        <p:nvSpPr>
          <p:cNvPr id="3" name="Pentagon 2"/>
          <p:cNvSpPr/>
          <p:nvPr/>
        </p:nvSpPr>
        <p:spPr>
          <a:xfrm>
            <a:off x="6761696" y="1571611"/>
            <a:ext cx="2476517" cy="890164"/>
          </a:xfrm>
          <a:prstGeom prst="homePlat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Nama Distributor:</a:t>
            </a:r>
          </a:p>
          <a:p>
            <a:pPr algn="ctr"/>
            <a:endParaRPr lang="id-ID" sz="1400" b="1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........................</a:t>
            </a:r>
          </a:p>
        </p:txBody>
      </p:sp>
      <p:sp>
        <p:nvSpPr>
          <p:cNvPr id="4" name="Pentagon 3"/>
          <p:cNvSpPr/>
          <p:nvPr/>
        </p:nvSpPr>
        <p:spPr>
          <a:xfrm>
            <a:off x="9525024" y="1571611"/>
            <a:ext cx="2476517" cy="890164"/>
          </a:xfrm>
          <a:prstGeom prst="homePlat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Nama Pengecer:</a:t>
            </a:r>
          </a:p>
          <a:p>
            <a:pPr algn="ctr"/>
            <a:endParaRPr lang="id-ID" sz="1400" b="1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........................</a:t>
            </a:r>
          </a:p>
        </p:txBody>
      </p:sp>
      <p:sp>
        <p:nvSpPr>
          <p:cNvPr id="5" name="Pentagon 4"/>
          <p:cNvSpPr/>
          <p:nvPr/>
        </p:nvSpPr>
        <p:spPr>
          <a:xfrm>
            <a:off x="665654" y="1571611"/>
            <a:ext cx="2476517" cy="890164"/>
          </a:xfrm>
          <a:prstGeom prst="homePlat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Nama Pemasok:</a:t>
            </a:r>
          </a:p>
          <a:p>
            <a:pPr algn="ctr"/>
            <a:endParaRPr lang="id-ID" sz="1400" b="1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........................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00921" y="3821236"/>
            <a:ext cx="6073000" cy="211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950767" y="3428867"/>
            <a:ext cx="6858794" cy="10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296964" y="3821236"/>
            <a:ext cx="6073000" cy="211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entagon 9"/>
          <p:cNvSpPr/>
          <p:nvPr/>
        </p:nvSpPr>
        <p:spPr>
          <a:xfrm>
            <a:off x="3713675" y="3152771"/>
            <a:ext cx="2476517" cy="890164"/>
          </a:xfrm>
          <a:prstGeom prst="homePlat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(produsen):</a:t>
            </a:r>
          </a:p>
          <a:p>
            <a:pPr algn="ctr"/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........................</a:t>
            </a:r>
          </a:p>
        </p:txBody>
      </p:sp>
      <p:sp>
        <p:nvSpPr>
          <p:cNvPr id="11" name="Pentagon 10"/>
          <p:cNvSpPr/>
          <p:nvPr/>
        </p:nvSpPr>
        <p:spPr>
          <a:xfrm>
            <a:off x="6761696" y="3152771"/>
            <a:ext cx="2476517" cy="890164"/>
          </a:xfrm>
          <a:prstGeom prst="homePlat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D</a:t>
            </a:r>
            <a:r>
              <a:rPr lang="id-ID" sz="14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istributor </a:t>
            </a:r>
          </a:p>
          <a:p>
            <a:pPr algn="ctr"/>
            <a:r>
              <a:rPr lang="id-ID" sz="14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........................</a:t>
            </a:r>
          </a:p>
        </p:txBody>
      </p:sp>
      <p:sp>
        <p:nvSpPr>
          <p:cNvPr id="12" name="Pentagon 11"/>
          <p:cNvSpPr/>
          <p:nvPr/>
        </p:nvSpPr>
        <p:spPr>
          <a:xfrm>
            <a:off x="9525024" y="3152771"/>
            <a:ext cx="2476517" cy="890164"/>
          </a:xfrm>
          <a:prstGeom prst="homePlate">
            <a:avLst/>
          </a:prstGeom>
          <a:solidFill>
            <a:srgbClr val="33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P</a:t>
            </a:r>
            <a:r>
              <a:rPr lang="id-ID" sz="14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engecer:</a:t>
            </a:r>
          </a:p>
          <a:p>
            <a:pPr algn="ctr"/>
            <a:r>
              <a:rPr lang="id-ID" sz="14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........................</a:t>
            </a:r>
          </a:p>
        </p:txBody>
      </p:sp>
      <p:sp>
        <p:nvSpPr>
          <p:cNvPr id="13" name="Pentagon 12"/>
          <p:cNvSpPr/>
          <p:nvPr/>
        </p:nvSpPr>
        <p:spPr>
          <a:xfrm>
            <a:off x="665654" y="3152771"/>
            <a:ext cx="2476517" cy="890164"/>
          </a:xfrm>
          <a:prstGeom prst="homePlate">
            <a:avLst/>
          </a:prstGeom>
          <a:solidFill>
            <a:srgbClr val="8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P</a:t>
            </a:r>
            <a:r>
              <a:rPr lang="id-ID" sz="14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emasok :</a:t>
            </a:r>
          </a:p>
          <a:p>
            <a:pPr algn="ctr"/>
            <a:r>
              <a:rPr lang="id-ID" sz="14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........................</a:t>
            </a:r>
          </a:p>
        </p:txBody>
      </p:sp>
      <p:sp>
        <p:nvSpPr>
          <p:cNvPr id="14" name="Pentagon 13"/>
          <p:cNvSpPr/>
          <p:nvPr/>
        </p:nvSpPr>
        <p:spPr>
          <a:xfrm>
            <a:off x="3713675" y="4967728"/>
            <a:ext cx="2476517" cy="890164"/>
          </a:xfrm>
          <a:prstGeom prst="homePlat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PT Indofood:</a:t>
            </a:r>
          </a:p>
          <a:p>
            <a:pPr algn="ctr"/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PT Berdikari</a:t>
            </a:r>
          </a:p>
          <a:p>
            <a:pPr algn="ctr"/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PT LEN.</a:t>
            </a:r>
          </a:p>
        </p:txBody>
      </p:sp>
      <p:sp>
        <p:nvSpPr>
          <p:cNvPr id="15" name="Pentagon 14"/>
          <p:cNvSpPr/>
          <p:nvPr/>
        </p:nvSpPr>
        <p:spPr>
          <a:xfrm>
            <a:off x="6761696" y="4967728"/>
            <a:ext cx="2476517" cy="890164"/>
          </a:xfrm>
          <a:prstGeom prst="homePlat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PT Indomarco</a:t>
            </a:r>
          </a:p>
          <a:p>
            <a:pPr algn="ctr"/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PT Berdikari (Persero)</a:t>
            </a:r>
          </a:p>
        </p:txBody>
      </p:sp>
      <p:sp>
        <p:nvSpPr>
          <p:cNvPr id="16" name="Pentagon 15"/>
          <p:cNvSpPr/>
          <p:nvPr/>
        </p:nvSpPr>
        <p:spPr>
          <a:xfrm>
            <a:off x="9525024" y="4967728"/>
            <a:ext cx="2476517" cy="890164"/>
          </a:xfrm>
          <a:prstGeom prst="homePlat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PT Indomaret:</a:t>
            </a:r>
          </a:p>
          <a:p>
            <a:pPr algn="ctr"/>
            <a:r>
              <a:rPr lang="en-US" sz="14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Limousin</a:t>
            </a:r>
            <a:r>
              <a:rPr lang="en-US" sz="1400" dirty="0">
                <a:solidFill>
                  <a:srgbClr val="000000"/>
                </a:solidFill>
                <a:latin typeface="Arial Rounded MT Bold"/>
                <a:cs typeface="Arial Rounded MT Bold"/>
              </a:rPr>
              <a:t> Meat Gallery</a:t>
            </a:r>
          </a:p>
          <a:p>
            <a:pPr algn="ctr"/>
            <a:r>
              <a:rPr lang="en-US" sz="1400" b="1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Produk</a:t>
            </a:r>
            <a:r>
              <a:rPr lang="en-US" sz="14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 Solar Panel</a:t>
            </a:r>
            <a:endParaRPr lang="id-ID" sz="14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665654" y="4967728"/>
            <a:ext cx="2476517" cy="890164"/>
          </a:xfrm>
          <a:prstGeom prst="homePlat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PT Bogasari Flour Mills</a:t>
            </a:r>
          </a:p>
          <a:p>
            <a:pPr algn="ctr"/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Import dari Jepang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523173" y="2724144"/>
            <a:ext cx="2336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1400" dirty="0">
                <a:latin typeface="Arial Black" pitchFamily="34" charset="0"/>
              </a:rPr>
              <a:t>Produsen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75152" y="2724144"/>
            <a:ext cx="2336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1400" dirty="0">
                <a:latin typeface="Arial Black" pitchFamily="34" charset="0"/>
              </a:rPr>
              <a:t>Pemasok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571195" y="2724144"/>
            <a:ext cx="2336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1400" dirty="0">
                <a:latin typeface="Arial Black" pitchFamily="34" charset="0"/>
              </a:rPr>
              <a:t>Distributor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9334523" y="2714621"/>
            <a:ext cx="2336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1400" dirty="0">
                <a:latin typeface="Arial Black" pitchFamily="34" charset="0"/>
              </a:rPr>
              <a:t>Pengecer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75152" y="986837"/>
            <a:ext cx="2336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1400" dirty="0">
                <a:latin typeface="Arial Black" pitchFamily="34" charset="0"/>
              </a:rPr>
              <a:t>Pemasok (Pesaing)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3523173" y="928670"/>
            <a:ext cx="2336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1400" dirty="0">
                <a:latin typeface="Arial Black" pitchFamily="34" charset="0"/>
              </a:rPr>
              <a:t>Produsen (Pesaing)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6520411" y="928670"/>
            <a:ext cx="2336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1400" dirty="0">
                <a:latin typeface="Arial Black" pitchFamily="34" charset="0"/>
              </a:rPr>
              <a:t>Distributor (Pesaing)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9334523" y="928670"/>
            <a:ext cx="2336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1400" dirty="0">
                <a:latin typeface="Arial Black" pitchFamily="34" charset="0"/>
              </a:rPr>
              <a:t>Pengecer (Pesaing)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379901" y="4382954"/>
            <a:ext cx="2336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1400" dirty="0">
                <a:latin typeface="Arial Black" pitchFamily="34" charset="0"/>
              </a:rPr>
              <a:t>Pemasok (Pesaing)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27923" y="4324787"/>
            <a:ext cx="2336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1400" dirty="0">
                <a:latin typeface="Arial Black" pitchFamily="34" charset="0"/>
              </a:rPr>
              <a:t>Produsen (Pesaing)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6425160" y="4324787"/>
            <a:ext cx="2336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1400" dirty="0">
                <a:latin typeface="Arial Black" pitchFamily="34" charset="0"/>
              </a:rPr>
              <a:t>Distributor (Pesaing)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9239272" y="4324787"/>
            <a:ext cx="2336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1400" dirty="0">
                <a:latin typeface="Arial Black" pitchFamily="34" charset="0"/>
              </a:rPr>
              <a:t>Pengecer (Pesaing)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475152" y="5938518"/>
            <a:ext cx="257176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d-ID" sz="1400" dirty="0">
                <a:latin typeface="Arial Black" pitchFamily="34" charset="0"/>
              </a:rPr>
              <a:t>Industri ..................</a:t>
            </a:r>
          </a:p>
        </p:txBody>
      </p:sp>
      <p:sp>
        <p:nvSpPr>
          <p:cNvPr id="50" name="AutoShape 10"/>
          <p:cNvSpPr>
            <a:spLocks/>
          </p:cNvSpPr>
          <p:nvPr/>
        </p:nvSpPr>
        <p:spPr bwMode="auto">
          <a:xfrm rot="5400000">
            <a:off x="2984493" y="-1301768"/>
            <a:ext cx="304800" cy="4013200"/>
          </a:xfrm>
          <a:prstGeom prst="leftBrace">
            <a:avLst>
              <a:gd name="adj1" fmla="val 82292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Arial Black" pitchFamily="34" charset="0"/>
            </a:endParaRP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2044693" y="95233"/>
            <a:ext cx="2336800" cy="3667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 Black" pitchFamily="34" charset="0"/>
              </a:rPr>
              <a:t>Upstream</a:t>
            </a:r>
          </a:p>
        </p:txBody>
      </p:sp>
      <p:sp>
        <p:nvSpPr>
          <p:cNvPr id="53" name="AutoShape 10"/>
          <p:cNvSpPr>
            <a:spLocks/>
          </p:cNvSpPr>
          <p:nvPr/>
        </p:nvSpPr>
        <p:spPr bwMode="auto">
          <a:xfrm rot="5400000">
            <a:off x="9188459" y="-1254148"/>
            <a:ext cx="304800" cy="4013200"/>
          </a:xfrm>
          <a:prstGeom prst="leftBrace">
            <a:avLst>
              <a:gd name="adj1" fmla="val 82292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Arial Black" pitchFamily="34" charset="0"/>
            </a:endParaRP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8096264" y="142852"/>
            <a:ext cx="2489195" cy="36933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dirty="0">
                <a:latin typeface="Arial Black" pitchFamily="34" charset="0"/>
              </a:rPr>
              <a:t>Downs</a:t>
            </a:r>
            <a:r>
              <a:rPr lang="en-US" dirty="0" err="1">
                <a:latin typeface="Arial Black" pitchFamily="34" charset="0"/>
              </a:rPr>
              <a:t>tream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3524232" y="5929331"/>
            <a:ext cx="257176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d-ID" sz="1400" dirty="0">
                <a:latin typeface="Arial Black" pitchFamily="34" charset="0"/>
              </a:rPr>
              <a:t>Industri ..................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477003" y="5929331"/>
            <a:ext cx="257176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d-ID" sz="1400" dirty="0">
                <a:latin typeface="Arial Black" pitchFamily="34" charset="0"/>
              </a:rPr>
              <a:t>Industri ..................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9334523" y="5929331"/>
            <a:ext cx="257176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d-ID" sz="1400" dirty="0">
                <a:latin typeface="Arial Black" pitchFamily="34" charset="0"/>
              </a:rPr>
              <a:t>Industri ..................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-13924" y="261774"/>
            <a:ext cx="1491222" cy="4616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err="1">
                <a:solidFill>
                  <a:srgbClr val="FF0000"/>
                </a:solidFill>
                <a:latin typeface="Arial Black" pitchFamily="34" charset="0"/>
              </a:rPr>
              <a:t>Sumber</a:t>
            </a:r>
            <a:r>
              <a:rPr lang="en-US" sz="1200" dirty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Arial Black" pitchFamily="34" charset="0"/>
              </a:rPr>
              <a:t>popy</a:t>
            </a:r>
            <a:r>
              <a:rPr lang="en-US" sz="1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 Black" pitchFamily="34" charset="0"/>
              </a:rPr>
              <a:t>rufaidah</a:t>
            </a:r>
            <a:r>
              <a:rPr lang="en-US" sz="1200" dirty="0">
                <a:solidFill>
                  <a:srgbClr val="FF0000"/>
                </a:solidFill>
                <a:latin typeface="Arial Black" pitchFamily="34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329556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8" t="16296" r="13953" b="19328"/>
          <a:stretch/>
        </p:blipFill>
        <p:spPr bwMode="auto">
          <a:xfrm>
            <a:off x="1143000" y="5"/>
            <a:ext cx="9906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63" y="-30163"/>
            <a:ext cx="8915400" cy="11430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STRATEGY</a:t>
            </a:r>
            <a:endParaRPr lang="id-ID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15019338" y="3981450"/>
            <a:ext cx="103187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685" name="Group 40"/>
          <p:cNvGrpSpPr>
            <a:grpSpLocks/>
          </p:cNvGrpSpPr>
          <p:nvPr/>
        </p:nvGrpSpPr>
        <p:grpSpPr bwMode="auto">
          <a:xfrm>
            <a:off x="1446213" y="1173163"/>
            <a:ext cx="9213850" cy="4970462"/>
            <a:chOff x="400051" y="1306776"/>
            <a:chExt cx="8504581" cy="4969609"/>
          </a:xfrm>
        </p:grpSpPr>
        <p:sp>
          <p:nvSpPr>
            <p:cNvPr id="5" name="TextBox 4"/>
            <p:cNvSpPr txBox="1"/>
            <p:nvPr/>
          </p:nvSpPr>
          <p:spPr>
            <a:xfrm>
              <a:off x="571490" y="2667030"/>
              <a:ext cx="1175168" cy="11999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2400" dirty="0">
                  <a:solidFill>
                    <a:prstClr val="black"/>
                  </a:solidFill>
                  <a:latin typeface="Calibri"/>
                </a:rPr>
                <a:t>Bio Farma </a:t>
              </a:r>
            </a:p>
            <a:p>
              <a:pPr algn="ctr">
                <a:defRPr/>
              </a:pPr>
              <a:r>
                <a:rPr lang="id-ID" sz="2400" dirty="0">
                  <a:solidFill>
                    <a:prstClr val="black"/>
                  </a:solidFill>
                  <a:latin typeface="Calibri"/>
                </a:rPr>
                <a:t>Product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1000" y="1314450"/>
              <a:ext cx="2209800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endParaRPr lang="en-AU" sz="2000" b="1" dirty="0">
                <a:solidFill>
                  <a:prstClr val="black"/>
                </a:solidFill>
                <a:latin typeface="Arial Rounded MT Bold"/>
                <a:cs typeface="Arial Rounded MT Bold"/>
              </a:endParaRPr>
            </a:p>
            <a:p>
              <a:pPr algn="ctr">
                <a:defRPr/>
              </a:pPr>
              <a:r>
                <a:rPr lang="id-ID" sz="2000" b="1" dirty="0">
                  <a:solidFill>
                    <a:prstClr val="black"/>
                  </a:solidFill>
                  <a:latin typeface="Arial Rounded MT Bold"/>
                  <a:cs typeface="Arial Rounded MT Bold"/>
                </a:rPr>
                <a:t>Comparative  </a:t>
              </a:r>
              <a:endParaRPr lang="en-AU" sz="2000" b="1" dirty="0">
                <a:solidFill>
                  <a:prstClr val="black"/>
                </a:solidFill>
                <a:latin typeface="Arial Rounded MT Bold"/>
                <a:cs typeface="Arial Rounded MT Bold"/>
              </a:endParaRPr>
            </a:p>
            <a:p>
              <a:pPr algn="ctr">
                <a:defRPr/>
              </a:pPr>
              <a:endParaRPr lang="id-ID" sz="2000" b="1" dirty="0">
                <a:solidFill>
                  <a:prstClr val="black"/>
                </a:solidFill>
                <a:latin typeface="Arial Rounded MT Bold"/>
                <a:cs typeface="Arial Rounded MT Bold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10050" y="3067050"/>
              <a:ext cx="2190750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endParaRPr lang="en-AU" sz="2000" b="1" dirty="0">
                <a:solidFill>
                  <a:prstClr val="black"/>
                </a:solidFill>
                <a:latin typeface="Arial Rounded MT Bold"/>
                <a:cs typeface="Arial Rounded MT Bold"/>
              </a:endParaRPr>
            </a:p>
            <a:p>
              <a:pPr algn="ctr">
                <a:defRPr/>
              </a:pPr>
              <a:r>
                <a:rPr lang="id-ID" sz="2000" b="1" dirty="0">
                  <a:solidFill>
                    <a:prstClr val="black"/>
                  </a:solidFill>
                  <a:latin typeface="Arial Rounded MT Bold"/>
                  <a:cs typeface="Arial Rounded MT Bold"/>
                </a:rPr>
                <a:t>Competitive </a:t>
              </a:r>
            </a:p>
            <a:p>
              <a:pPr algn="ctr">
                <a:defRPr/>
              </a:pPr>
              <a:r>
                <a:rPr lang="id-ID" sz="2000" b="1" dirty="0">
                  <a:solidFill>
                    <a:prstClr val="black"/>
                  </a:solidFill>
                  <a:latin typeface="Arial Rounded MT Bold"/>
                  <a:cs typeface="Arial Rounded MT Bold"/>
                </a:rPr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29100" y="5562600"/>
              <a:ext cx="2190750" cy="70788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2000" b="1" dirty="0">
                  <a:solidFill>
                    <a:prstClr val="black"/>
                  </a:solidFill>
                  <a:latin typeface="Arial Rounded MT Bold"/>
                  <a:cs typeface="Arial Rounded MT Bold"/>
                </a:rPr>
                <a:t>Cooperative</a:t>
              </a:r>
            </a:p>
            <a:p>
              <a:pPr algn="ctr">
                <a:defRPr/>
              </a:pPr>
              <a:endParaRPr lang="id-ID" sz="2000" b="1" dirty="0">
                <a:solidFill>
                  <a:prstClr val="black"/>
                </a:solidFill>
                <a:latin typeface="Arial Rounded MT Bold"/>
                <a:cs typeface="Arial Rounded MT Bold"/>
              </a:endParaRPr>
            </a:p>
          </p:txBody>
        </p: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rot="5400000">
              <a:off x="1631067" y="4406142"/>
              <a:ext cx="2990337" cy="732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>
            <a:xfrm>
              <a:off x="3104988" y="5885927"/>
              <a:ext cx="1123882" cy="301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2551900" y="2037753"/>
              <a:ext cx="1085664" cy="2051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7170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1" y="2787650"/>
              <a:ext cx="1816142" cy="140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6724271" y="1306776"/>
              <a:ext cx="1368587" cy="923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b="1" dirty="0">
                  <a:solidFill>
                    <a:prstClr val="black"/>
                  </a:solidFill>
                  <a:latin typeface="Calibri"/>
                </a:rPr>
                <a:t>INNOVATION</a:t>
              </a:r>
              <a:r>
                <a:rPr lang="id-ID" dirty="0">
                  <a:solidFill>
                    <a:prstClr val="black"/>
                  </a:solidFill>
                  <a:latin typeface="Calibri"/>
                </a:rPr>
                <a:t> 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AU" dirty="0">
                  <a:solidFill>
                    <a:prstClr val="black"/>
                  </a:solidFill>
                  <a:latin typeface="Calibri"/>
                </a:rPr>
                <a:t>Product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AU" dirty="0">
                  <a:solidFill>
                    <a:prstClr val="black"/>
                  </a:solidFill>
                  <a:latin typeface="Calibri"/>
                </a:rPr>
                <a:t>Packaging</a:t>
              </a:r>
              <a:endParaRPr lang="id-ID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04116" y="3043203"/>
              <a:ext cx="2300516" cy="11999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b="1" dirty="0">
                  <a:solidFill>
                    <a:prstClr val="black"/>
                  </a:solidFill>
                  <a:latin typeface="Calibri"/>
                </a:rPr>
                <a:t>PROCESS</a:t>
              </a:r>
              <a:endParaRPr lang="id-ID" dirty="0">
                <a:solidFill>
                  <a:prstClr val="black"/>
                </a:solidFill>
                <a:latin typeface="Calibri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AU" dirty="0">
                  <a:solidFill>
                    <a:prstClr val="black"/>
                  </a:solidFill>
                  <a:latin typeface="Calibri"/>
                </a:rPr>
                <a:t>Int. standard: WHO PQ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AU" dirty="0">
                  <a:solidFill>
                    <a:prstClr val="black"/>
                  </a:solidFill>
                  <a:latin typeface="Calibri"/>
                </a:rPr>
                <a:t>Green Activities</a:t>
              </a:r>
            </a:p>
            <a:p>
              <a:pPr>
                <a:defRPr/>
              </a:pPr>
              <a:endParaRPr lang="id-ID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64553" y="5352619"/>
              <a:ext cx="1783266" cy="923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b="1" dirty="0">
                  <a:solidFill>
                    <a:prstClr val="black"/>
                  </a:solidFill>
                  <a:latin typeface="Calibri"/>
                </a:rPr>
                <a:t>COLLABORATION:</a:t>
              </a:r>
              <a:r>
                <a:rPr lang="id-ID" dirty="0">
                  <a:solidFill>
                    <a:prstClr val="black"/>
                  </a:solidFill>
                  <a:latin typeface="Calibri"/>
                </a:rPr>
                <a:t> 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id-ID" dirty="0">
                  <a:solidFill>
                    <a:prstClr val="black"/>
                  </a:solidFill>
                  <a:latin typeface="Calibri"/>
                </a:rPr>
                <a:t>National 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id-ID" dirty="0">
                  <a:solidFill>
                    <a:prstClr val="black"/>
                  </a:solidFill>
                  <a:latin typeface="Calibri"/>
                </a:rPr>
                <a:t>International </a:t>
              </a:r>
            </a:p>
          </p:txBody>
        </p:sp>
        <p:sp>
          <p:nvSpPr>
            <p:cNvPr id="13" name="Hexagon 12"/>
            <p:cNvSpPr>
              <a:spLocks noChangeArrowheads="1"/>
            </p:cNvSpPr>
            <p:nvPr/>
          </p:nvSpPr>
          <p:spPr bwMode="auto">
            <a:xfrm>
              <a:off x="2381132" y="2133721"/>
              <a:ext cx="1447713" cy="761869"/>
            </a:xfrm>
            <a:prstGeom prst="hexagon">
              <a:avLst>
                <a:gd name="adj" fmla="val 25002"/>
                <a:gd name="vf" fmla="val 115470"/>
              </a:avLst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id-ID" b="1" dirty="0">
                  <a:solidFill>
                    <a:prstClr val="black"/>
                  </a:solidFill>
                  <a:latin typeface="Arial Rounded MT Bold"/>
                  <a:cs typeface="Arial Rounded MT Bold"/>
                </a:rPr>
                <a:t>Unique ?</a:t>
              </a:r>
            </a:p>
          </p:txBody>
        </p:sp>
        <p:sp>
          <p:nvSpPr>
            <p:cNvPr id="24" name="Hexagon 23"/>
            <p:cNvSpPr>
              <a:spLocks noChangeArrowheads="1"/>
            </p:cNvSpPr>
            <p:nvPr/>
          </p:nvSpPr>
          <p:spPr bwMode="auto">
            <a:xfrm>
              <a:off x="2057301" y="3886020"/>
              <a:ext cx="1981081" cy="761869"/>
            </a:xfrm>
            <a:prstGeom prst="hexagon">
              <a:avLst>
                <a:gd name="adj" fmla="val 25004"/>
                <a:gd name="vf" fmla="val 115470"/>
              </a:avLst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id-ID" b="1" dirty="0">
                  <a:solidFill>
                    <a:prstClr val="black"/>
                  </a:solidFill>
                  <a:latin typeface="Arial Rounded MT Bold"/>
                  <a:cs typeface="Arial Rounded MT Bold"/>
                </a:rPr>
                <a:t>Competitive ? </a:t>
              </a:r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754564" y="4762501"/>
            <a:ext cx="2662237" cy="52387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d-ID" sz="2800" b="1" dirty="0">
                <a:solidFill>
                  <a:srgbClr val="FF0000"/>
                </a:solidFill>
              </a:rPr>
              <a:t>Acceleration</a:t>
            </a:r>
            <a:r>
              <a:rPr lang="id-ID" dirty="0">
                <a:solidFill>
                  <a:prstClr val="white"/>
                </a:solidFill>
              </a:rPr>
              <a:t> </a:t>
            </a:r>
          </a:p>
        </p:txBody>
      </p:sp>
      <p:cxnSp>
        <p:nvCxnSpPr>
          <p:cNvPr id="50" name="Straight Connector 49"/>
          <p:cNvCxnSpPr>
            <a:stCxn id="24" idx="2"/>
          </p:cNvCxnSpPr>
          <p:nvPr/>
        </p:nvCxnSpPr>
        <p:spPr>
          <a:xfrm rot="5400000" flipH="1" flipV="1">
            <a:off x="4870450" y="3435350"/>
            <a:ext cx="628650" cy="63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08589" y="3162300"/>
            <a:ext cx="288925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341813" y="1333500"/>
            <a:ext cx="1217612" cy="381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92513" y="4625976"/>
            <a:ext cx="7099300" cy="171291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7630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 err="1">
                <a:latin typeface="Baskerville Old Face" panose="02020602080505020303" pitchFamily="18" charset="0"/>
              </a:rPr>
              <a:t>terimakasih</a:t>
            </a:r>
            <a:br>
              <a:rPr lang="en-US" sz="4000" b="1" cap="none" dirty="0">
                <a:latin typeface="Baskerville Old Face" panose="02020602080505020303" pitchFamily="18" charset="0"/>
              </a:rPr>
            </a:br>
            <a:r>
              <a:rPr lang="en-US" sz="4000" b="1" cap="none" dirty="0">
                <a:latin typeface="Baskerville Old Face" panose="02020602080505020303" pitchFamily="18" charset="0"/>
              </a:rPr>
              <a:t>popy.rufaidah@unpad.ac.id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5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992313" y="475455"/>
            <a:ext cx="8229600" cy="4333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BE" b="1" dirty="0" err="1">
                <a:solidFill>
                  <a:srgbClr val="000000"/>
                </a:solidFill>
                <a:latin typeface="+mn-lt"/>
              </a:rPr>
              <a:t>Tantangan</a:t>
            </a:r>
            <a:r>
              <a:rPr lang="fr-BE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BE" b="1" dirty="0" err="1">
                <a:solidFill>
                  <a:srgbClr val="000000"/>
                </a:solidFill>
                <a:latin typeface="+mn-lt"/>
              </a:rPr>
              <a:t>untuk</a:t>
            </a:r>
            <a:r>
              <a:rPr lang="fr-BE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BE" b="1" dirty="0" err="1">
                <a:solidFill>
                  <a:srgbClr val="000000"/>
                </a:solidFill>
                <a:latin typeface="+mn-lt"/>
              </a:rPr>
              <a:t>universitas</a:t>
            </a:r>
            <a:endParaRPr lang="fr-BE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387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598774" y="1269205"/>
            <a:ext cx="8229600" cy="2044700"/>
          </a:xfrm>
        </p:spPr>
        <p:txBody>
          <a:bodyPr>
            <a:normAutofit fontScale="92500"/>
          </a:bodyPr>
          <a:lstStyle/>
          <a:p>
            <a:pPr marL="514350" indent="-514350">
              <a:buFont typeface="Calibri" charset="0"/>
              <a:buAutoNum type="arabicPeriod"/>
            </a:pPr>
            <a:r>
              <a:rPr lang="en-GB" altLang="en-US" sz="2400" dirty="0" err="1"/>
              <a:t>Menciptakan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pengetahuan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baru</a:t>
            </a:r>
            <a:r>
              <a:rPr lang="en-GB" altLang="en-US" sz="2400" dirty="0"/>
              <a:t> (new knowledge creation)</a:t>
            </a:r>
          </a:p>
          <a:p>
            <a:pPr marL="914400" lvl="1" indent="-382588"/>
            <a:r>
              <a:rPr lang="en-GB" altLang="en-US" sz="2000" dirty="0"/>
              <a:t>Technology</a:t>
            </a:r>
          </a:p>
          <a:p>
            <a:pPr marL="914400" lvl="1" indent="-382588"/>
            <a:r>
              <a:rPr lang="en-GB" altLang="en-US" sz="2000" dirty="0"/>
              <a:t>Service innovation and/or non-technological innovation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GB" altLang="en-US" sz="2400" dirty="0" err="1"/>
              <a:t>Hilirisasi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hasil</a:t>
            </a:r>
            <a:r>
              <a:rPr lang="en-GB" altLang="en-US" sz="2400" dirty="0"/>
              <a:t> </a:t>
            </a:r>
            <a:r>
              <a:rPr lang="en-GB" altLang="en-US" sz="2400" dirty="0" err="1"/>
              <a:t>penelitian</a:t>
            </a:r>
            <a:endParaRPr lang="en-GB" altLang="en-US" sz="2400" dirty="0"/>
          </a:p>
        </p:txBody>
      </p:sp>
      <p:sp>
        <p:nvSpPr>
          <p:cNvPr id="16388" name="ZoneTexte 4"/>
          <p:cNvSpPr txBox="1">
            <a:spLocks noChangeArrowheads="1"/>
          </p:cNvSpPr>
          <p:nvPr/>
        </p:nvSpPr>
        <p:spPr bwMode="auto">
          <a:xfrm>
            <a:off x="6743700" y="4076700"/>
            <a:ext cx="3240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BE" alt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3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38826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Model </a:t>
            </a:r>
            <a:r>
              <a:rPr lang="en-US" dirty="0" err="1">
                <a:solidFill>
                  <a:srgbClr val="000000"/>
                </a:solidFill>
              </a:rPr>
              <a:t>awal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Kolaborasi</a:t>
            </a:r>
            <a:r>
              <a:rPr lang="en-US" dirty="0">
                <a:solidFill>
                  <a:srgbClr val="000000"/>
                </a:solidFill>
              </a:rPr>
              <a:t> : Triple Helix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66" y="1590791"/>
            <a:ext cx="8354751" cy="43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2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79" y="224452"/>
            <a:ext cx="10396882" cy="1151965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Beberapa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modifikasi</a:t>
            </a:r>
            <a:r>
              <a:rPr lang="en-US" dirty="0">
                <a:solidFill>
                  <a:srgbClr val="000000"/>
                </a:solidFill>
              </a:rPr>
              <a:t> model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854019" y="1388756"/>
            <a:ext cx="4040187" cy="639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>
                <a:schemeClr val="accent3"/>
              </a:buClr>
              <a:defRPr/>
            </a:pPr>
            <a:r>
              <a:rPr lang="fr-BE" sz="1800" dirty="0">
                <a:solidFill>
                  <a:srgbClr val="007FAC"/>
                </a:solidFill>
                <a:ea typeface="+mj-ea"/>
                <a:cs typeface="+mj-cs"/>
              </a:rPr>
              <a:t>« </a:t>
            </a:r>
            <a:r>
              <a:rPr lang="fr-BE" sz="1800" dirty="0" err="1">
                <a:solidFill>
                  <a:srgbClr val="007FAC"/>
                </a:solidFill>
                <a:ea typeface="+mj-ea"/>
                <a:cs typeface="+mj-cs"/>
              </a:rPr>
              <a:t>Silicon</a:t>
            </a:r>
            <a:r>
              <a:rPr lang="fr-BE" sz="1800" dirty="0">
                <a:solidFill>
                  <a:srgbClr val="007FAC"/>
                </a:solidFill>
                <a:ea typeface="+mj-ea"/>
                <a:cs typeface="+mj-cs"/>
              </a:rPr>
              <a:t> </a:t>
            </a:r>
            <a:r>
              <a:rPr lang="fr-BE" sz="1800" dirty="0" err="1">
                <a:solidFill>
                  <a:srgbClr val="007FAC"/>
                </a:solidFill>
                <a:ea typeface="+mj-ea"/>
                <a:cs typeface="+mj-cs"/>
              </a:rPr>
              <a:t>Valley</a:t>
            </a:r>
            <a:r>
              <a:rPr lang="fr-BE" sz="1800" dirty="0">
                <a:solidFill>
                  <a:srgbClr val="007FAC"/>
                </a:solidFill>
                <a:ea typeface="+mj-ea"/>
                <a:cs typeface="+mj-cs"/>
              </a:rPr>
              <a:t> »-an model</a:t>
            </a: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6456363" y="1412876"/>
            <a:ext cx="3765550" cy="6397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>
                <a:schemeClr val="accent3"/>
              </a:buClr>
              <a:defRPr/>
            </a:pPr>
            <a:r>
              <a:rPr lang="fr-BE" sz="1800" dirty="0" err="1">
                <a:solidFill>
                  <a:srgbClr val="007FAC"/>
                </a:solidFill>
                <a:ea typeface="+mj-ea"/>
                <a:cs typeface="+mj-cs"/>
              </a:rPr>
              <a:t>European</a:t>
            </a:r>
            <a:r>
              <a:rPr lang="fr-BE" sz="1800" dirty="0">
                <a:solidFill>
                  <a:srgbClr val="007FAC"/>
                </a:solidFill>
                <a:ea typeface="+mj-ea"/>
                <a:cs typeface="+mj-cs"/>
              </a:rPr>
              <a:t> model</a:t>
            </a:r>
          </a:p>
        </p:txBody>
      </p:sp>
      <p:sp>
        <p:nvSpPr>
          <p:cNvPr id="7" name="Triangle isocèle 6"/>
          <p:cNvSpPr/>
          <p:nvPr/>
        </p:nvSpPr>
        <p:spPr>
          <a:xfrm>
            <a:off x="1270794" y="2972223"/>
            <a:ext cx="3455987" cy="2447925"/>
          </a:xfrm>
          <a:prstGeom prst="triangle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8" name="ZoneTexte 10"/>
          <p:cNvSpPr txBox="1">
            <a:spLocks noChangeArrowheads="1"/>
          </p:cNvSpPr>
          <p:nvPr/>
        </p:nvSpPr>
        <p:spPr bwMode="auto">
          <a:xfrm>
            <a:off x="910430" y="1970258"/>
            <a:ext cx="4176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1600" b="1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Universities</a:t>
            </a:r>
            <a:r>
              <a:rPr lang="fr-BE" sz="16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 and </a:t>
            </a:r>
            <a:r>
              <a:rPr lang="fr-BE" sz="1600" b="1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research</a:t>
            </a:r>
            <a:r>
              <a:rPr lang="fr-BE" sz="16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 centres</a:t>
            </a:r>
          </a:p>
          <a:p>
            <a:pPr algn="ctr">
              <a:defRPr/>
            </a:pPr>
            <a:r>
              <a:rPr lang="fr-BE" sz="16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 Public &amp; </a:t>
            </a:r>
            <a:r>
              <a:rPr lang="fr-BE" sz="1600" b="1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private</a:t>
            </a:r>
            <a:endParaRPr lang="fr-BE" sz="16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ctr">
              <a:defRPr/>
            </a:pPr>
            <a:r>
              <a:rPr lang="fr-BE" sz="16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Talent </a:t>
            </a:r>
            <a:r>
              <a:rPr lang="fr-BE" sz="1600" b="1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attractiveness</a:t>
            </a:r>
            <a:endParaRPr lang="fr-BE" sz="16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ZoneTexte 11"/>
          <p:cNvSpPr txBox="1">
            <a:spLocks noChangeArrowheads="1"/>
          </p:cNvSpPr>
          <p:nvPr/>
        </p:nvSpPr>
        <p:spPr bwMode="auto">
          <a:xfrm>
            <a:off x="227012" y="4931820"/>
            <a:ext cx="208756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BE" sz="1600" b="1" dirty="0">
                <a:solidFill>
                  <a:schemeClr val="accent3">
                    <a:lumMod val="75000"/>
                  </a:schemeClr>
                </a:solidFill>
                <a:latin typeface="Arial Rounded MT Bold"/>
                <a:cs typeface="Arial Rounded MT Bold"/>
              </a:rPr>
              <a:t>START-UP &amp; SPIN-OFF</a:t>
            </a:r>
          </a:p>
        </p:txBody>
      </p:sp>
      <p:sp>
        <p:nvSpPr>
          <p:cNvPr id="10" name="ZoneTexte 12"/>
          <p:cNvSpPr txBox="1">
            <a:spLocks noChangeArrowheads="1"/>
          </p:cNvSpPr>
          <p:nvPr/>
        </p:nvSpPr>
        <p:spPr bwMode="auto">
          <a:xfrm>
            <a:off x="6167438" y="1868756"/>
            <a:ext cx="3744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1600" b="1" dirty="0" err="1">
                <a:solidFill>
                  <a:schemeClr val="accent3">
                    <a:lumMod val="75000"/>
                  </a:schemeClr>
                </a:solidFill>
                <a:latin typeface="Arial Rounded MT Bold"/>
                <a:cs typeface="Arial Rounded MT Bold"/>
              </a:rPr>
              <a:t>Universities</a:t>
            </a:r>
            <a:r>
              <a:rPr lang="fr-BE" sz="1600" b="1" dirty="0">
                <a:solidFill>
                  <a:schemeClr val="accent3">
                    <a:lumMod val="75000"/>
                  </a:schemeClr>
                </a:solidFill>
                <a:latin typeface="Arial Rounded MT Bold"/>
                <a:cs typeface="Arial Rounded MT Bold"/>
              </a:rPr>
              <a:t> and </a:t>
            </a:r>
            <a:r>
              <a:rPr lang="fr-BE" sz="1600" b="1" dirty="0" err="1">
                <a:solidFill>
                  <a:schemeClr val="accent3">
                    <a:lumMod val="75000"/>
                  </a:schemeClr>
                </a:solidFill>
                <a:latin typeface="Arial Rounded MT Bold"/>
                <a:cs typeface="Arial Rounded MT Bold"/>
              </a:rPr>
              <a:t>research</a:t>
            </a:r>
            <a:r>
              <a:rPr lang="fr-BE" sz="1600" b="1" dirty="0">
                <a:solidFill>
                  <a:schemeClr val="accent3">
                    <a:lumMod val="75000"/>
                  </a:schemeClr>
                </a:solidFill>
                <a:latin typeface="Arial Rounded MT Bold"/>
                <a:cs typeface="Arial Rounded MT Bold"/>
              </a:rPr>
              <a:t> centres</a:t>
            </a:r>
          </a:p>
          <a:p>
            <a:pPr algn="ctr">
              <a:defRPr/>
            </a:pPr>
            <a:r>
              <a:rPr lang="fr-BE" sz="1600" b="1" dirty="0">
                <a:solidFill>
                  <a:schemeClr val="accent3">
                    <a:lumMod val="75000"/>
                  </a:schemeClr>
                </a:solidFill>
                <a:latin typeface="Arial Rounded MT Bold"/>
                <a:cs typeface="Arial Rounded MT Bold"/>
              </a:rPr>
              <a:t> Public </a:t>
            </a:r>
          </a:p>
        </p:txBody>
      </p:sp>
      <p:sp>
        <p:nvSpPr>
          <p:cNvPr id="11" name="ZoneTexte 13"/>
          <p:cNvSpPr txBox="1">
            <a:spLocks noChangeArrowheads="1"/>
          </p:cNvSpPr>
          <p:nvPr/>
        </p:nvSpPr>
        <p:spPr bwMode="auto">
          <a:xfrm>
            <a:off x="5952983" y="5101097"/>
            <a:ext cx="201612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BE" sz="1600" b="1" dirty="0">
                <a:solidFill>
                  <a:schemeClr val="accent3">
                    <a:lumMod val="75000"/>
                  </a:schemeClr>
                </a:solidFill>
                <a:latin typeface="Arial Rounded MT Bold"/>
                <a:cs typeface="Arial Rounded MT Bold"/>
              </a:rPr>
              <a:t>LARGE ENTERPRISE</a:t>
            </a:r>
          </a:p>
        </p:txBody>
      </p:sp>
      <p:sp>
        <p:nvSpPr>
          <p:cNvPr id="12" name="ZoneTexte 14"/>
          <p:cNvSpPr txBox="1">
            <a:spLocks noChangeArrowheads="1"/>
          </p:cNvSpPr>
          <p:nvPr/>
        </p:nvSpPr>
        <p:spPr bwMode="auto">
          <a:xfrm>
            <a:off x="3913427" y="4808203"/>
            <a:ext cx="1871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BE" sz="1600" b="1" dirty="0">
                <a:solidFill>
                  <a:schemeClr val="accent3">
                    <a:lumMod val="75000"/>
                  </a:schemeClr>
                </a:solidFill>
                <a:latin typeface="Arial Rounded MT Bold"/>
                <a:cs typeface="Arial Rounded MT Bold"/>
              </a:rPr>
              <a:t>CAPITAL RISQUE</a:t>
            </a:r>
          </a:p>
          <a:p>
            <a:pPr>
              <a:defRPr/>
            </a:pPr>
            <a:r>
              <a:rPr lang="fr-BE" sz="1600" b="1" dirty="0">
                <a:solidFill>
                  <a:schemeClr val="accent3">
                    <a:lumMod val="75000"/>
                  </a:schemeClr>
                </a:solidFill>
                <a:latin typeface="Arial Rounded MT Bold"/>
                <a:cs typeface="Arial Rounded MT Bold"/>
              </a:rPr>
              <a:t>B.A. &amp; V.C.</a:t>
            </a:r>
          </a:p>
        </p:txBody>
      </p:sp>
      <p:sp>
        <p:nvSpPr>
          <p:cNvPr id="13" name="ZoneTexte 15"/>
          <p:cNvSpPr txBox="1">
            <a:spLocks noChangeArrowheads="1"/>
          </p:cNvSpPr>
          <p:nvPr/>
        </p:nvSpPr>
        <p:spPr bwMode="auto">
          <a:xfrm>
            <a:off x="9017782" y="5055437"/>
            <a:ext cx="169227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1600" b="1" dirty="0">
                <a:solidFill>
                  <a:schemeClr val="accent3">
                    <a:lumMod val="75000"/>
                  </a:schemeClr>
                </a:solidFill>
                <a:latin typeface="Arial Rounded MT Bold"/>
                <a:cs typeface="Arial Rounded MT Bold"/>
              </a:rPr>
              <a:t>PUBLIC GRANTS</a:t>
            </a:r>
          </a:p>
        </p:txBody>
      </p:sp>
      <p:sp>
        <p:nvSpPr>
          <p:cNvPr id="14" name="Triangle isocèle 16"/>
          <p:cNvSpPr/>
          <p:nvPr/>
        </p:nvSpPr>
        <p:spPr>
          <a:xfrm>
            <a:off x="6454778" y="2539038"/>
            <a:ext cx="3455987" cy="2447925"/>
          </a:xfrm>
          <a:prstGeom prst="triangle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cxnSp>
        <p:nvCxnSpPr>
          <p:cNvPr id="15" name="Connecteur droit 13"/>
          <p:cNvCxnSpPr>
            <a:stCxn id="19" idx="0"/>
          </p:cNvCxnSpPr>
          <p:nvPr/>
        </p:nvCxnSpPr>
        <p:spPr>
          <a:xfrm rot="16200000" flipH="1" flipV="1">
            <a:off x="6622246" y="2114179"/>
            <a:ext cx="1081087" cy="19446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endCxn id="19" idx="2"/>
          </p:cNvCxnSpPr>
          <p:nvPr/>
        </p:nvCxnSpPr>
        <p:spPr>
          <a:xfrm rot="16200000" flipH="1">
            <a:off x="5615770" y="4201741"/>
            <a:ext cx="1366838" cy="2174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Connecteur droit 20"/>
          <p:cNvCxnSpPr>
            <a:stCxn id="14" idx="0"/>
          </p:cNvCxnSpPr>
          <p:nvPr/>
        </p:nvCxnSpPr>
        <p:spPr>
          <a:xfrm>
            <a:off x="8182772" y="2539038"/>
            <a:ext cx="2124866" cy="110613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Connecteur droit 22"/>
          <p:cNvCxnSpPr>
            <a:endCxn id="19" idx="4"/>
          </p:cNvCxnSpPr>
          <p:nvPr/>
        </p:nvCxnSpPr>
        <p:spPr>
          <a:xfrm rot="5400000">
            <a:off x="9378145" y="4112841"/>
            <a:ext cx="1366838" cy="3952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ZoneTexte 23"/>
          <p:cNvSpPr txBox="1">
            <a:spLocks noChangeArrowheads="1"/>
          </p:cNvSpPr>
          <p:nvPr/>
        </p:nvSpPr>
        <p:spPr bwMode="auto">
          <a:xfrm rot="-1718969">
            <a:off x="5698321" y="2803155"/>
            <a:ext cx="2741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1600"/>
              <a:t>SMEs and civil society</a:t>
            </a:r>
          </a:p>
        </p:txBody>
      </p:sp>
      <p:sp>
        <p:nvSpPr>
          <p:cNvPr id="20" name="ZoneTexte 24"/>
          <p:cNvSpPr txBox="1">
            <a:spLocks noChangeArrowheads="1"/>
          </p:cNvSpPr>
          <p:nvPr/>
        </p:nvSpPr>
        <p:spPr bwMode="auto">
          <a:xfrm rot="1624525">
            <a:off x="8259313" y="3224389"/>
            <a:ext cx="21732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1600"/>
              <a:t>Private</a:t>
            </a:r>
            <a:r>
              <a:rPr lang="fr-BE" sz="1600" dirty="0"/>
              <a:t> </a:t>
            </a:r>
            <a:r>
              <a:rPr lang="fr-BE" sz="1600" dirty="0" err="1"/>
              <a:t>investors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06059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75" y="0"/>
            <a:ext cx="10396882" cy="837989"/>
          </a:xfrm>
        </p:spPr>
        <p:txBody>
          <a:bodyPr>
            <a:normAutofit/>
          </a:bodyPr>
          <a:lstStyle/>
          <a:p>
            <a:r>
              <a:rPr lang="id-ID" sz="3200" dirty="0"/>
              <a:t>Concept Unpad BCE : </a:t>
            </a:r>
            <a:r>
              <a:rPr lang="en-US" sz="3200" dirty="0"/>
              <a:t>PENTA-</a:t>
            </a:r>
            <a:r>
              <a:rPr lang="id-ID" sz="3200" dirty="0"/>
              <a:t>helix model</a:t>
            </a:r>
            <a:endParaRPr lang="en-GB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557154" y="-119273"/>
            <a:ext cx="12221125" cy="7236108"/>
            <a:chOff x="1589" y="-144462"/>
            <a:chExt cx="12221125" cy="7236108"/>
          </a:xfrm>
        </p:grpSpPr>
        <p:sp>
          <p:nvSpPr>
            <p:cNvPr id="18" name="Rectangle 17"/>
            <p:cNvSpPr/>
            <p:nvPr/>
          </p:nvSpPr>
          <p:spPr>
            <a:xfrm>
              <a:off x="638629" y="812800"/>
              <a:ext cx="11535030" cy="570905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589" y="-144462"/>
              <a:ext cx="12221125" cy="7236108"/>
              <a:chOff x="1589" y="-144462"/>
              <a:chExt cx="12221125" cy="7236108"/>
            </a:xfrm>
          </p:grpSpPr>
          <p:sp>
            <p:nvSpPr>
              <p:cNvPr id="5" name="AutoShape 4" descr="Hasil gambar untuk logo telkom"/>
              <p:cNvSpPr>
                <a:spLocks noChangeAspect="1" noChangeArrowheads="1"/>
              </p:cNvSpPr>
              <p:nvPr/>
            </p:nvSpPr>
            <p:spPr bwMode="auto">
              <a:xfrm>
                <a:off x="1589" y="-144462"/>
                <a:ext cx="406295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735960" y="2348880"/>
                <a:ext cx="432048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1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97" y="590175"/>
                <a:ext cx="12118404" cy="6501471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650052" y="1295119"/>
                <a:ext cx="3744416" cy="707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333" dirty="0">
                    <a:latin typeface="Calibri" panose="020F0502020204030204" pitchFamily="34" charset="0"/>
                  </a:rPr>
                  <a:t>Memiliki peran penting sebagai </a:t>
                </a:r>
              </a:p>
              <a:p>
                <a:pPr algn="ctr"/>
                <a:r>
                  <a:rPr lang="id-ID" sz="1333" dirty="0">
                    <a:latin typeface="Calibri" panose="020F0502020204030204" pitchFamily="34" charset="0"/>
                  </a:rPr>
                  <a:t>regulator, koordinator dan pengawas kebijakan dalam pengelolaan BUMN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44290" y="3429001"/>
                <a:ext cx="2058676" cy="1734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067" b="1" dirty="0">
                    <a:latin typeface="Calibri" panose="020F0502020204030204" pitchFamily="34" charset="0"/>
                  </a:rPr>
                  <a:t>POTENSI</a:t>
                </a:r>
              </a:p>
              <a:p>
                <a:r>
                  <a:rPr lang="id-ID" sz="1067" dirty="0">
                    <a:latin typeface="Calibri" panose="020F0502020204030204" pitchFamily="34" charset="0"/>
                  </a:rPr>
                  <a:t>1. Peringkat ke-4 PT dengan jumlah prodi berakreditasi A</a:t>
                </a:r>
              </a:p>
              <a:p>
                <a:r>
                  <a:rPr lang="id-ID" sz="1067" dirty="0">
                    <a:latin typeface="Calibri" panose="020F0502020204030204" pitchFamily="34" charset="0"/>
                  </a:rPr>
                  <a:t>2. Memiliki 16 Fakultas</a:t>
                </a:r>
              </a:p>
              <a:p>
                <a:r>
                  <a:rPr lang="id-ID" sz="1067" dirty="0">
                    <a:latin typeface="Calibri" panose="020F0502020204030204" pitchFamily="34" charset="0"/>
                  </a:rPr>
                  <a:t>3. 155 buah hak cipta, 37 hak paten, 8 merek dan 2 varietas tanaman</a:t>
                </a:r>
              </a:p>
              <a:p>
                <a:r>
                  <a:rPr lang="id-ID" sz="1067" dirty="0">
                    <a:latin typeface="Calibri" panose="020F0502020204030204" pitchFamily="34" charset="0"/>
                  </a:rPr>
                  <a:t>4. Pusat penelitian dan pengembangan lintas keilmuan</a:t>
                </a:r>
              </a:p>
              <a:p>
                <a:r>
                  <a:rPr lang="id-ID" sz="1067" dirty="0">
                    <a:latin typeface="Calibri" panose="020F0502020204030204" pitchFamily="34" charset="0"/>
                  </a:rPr>
                  <a:t>5. Fasilitas fisik yang menunjang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458479" y="5176623"/>
                <a:ext cx="3552856" cy="111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333" dirty="0">
                    <a:latin typeface="Calibri" panose="020F0502020204030204" pitchFamily="34" charset="0"/>
                  </a:rPr>
                  <a:t>Kekuatan yang dimiliki</a:t>
                </a:r>
              </a:p>
              <a:p>
                <a:r>
                  <a:rPr lang="id-ID" sz="1333" dirty="0">
                    <a:latin typeface="Calibri" panose="020F0502020204030204" pitchFamily="34" charset="0"/>
                  </a:rPr>
                  <a:t>1. Kemudahan akses sumber pendanaan</a:t>
                </a:r>
              </a:p>
              <a:p>
                <a:r>
                  <a:rPr lang="id-ID" sz="1333" dirty="0">
                    <a:latin typeface="Calibri" panose="020F0502020204030204" pitchFamily="34" charset="0"/>
                  </a:rPr>
                  <a:t>2. Kemudahan akses ke pemegang kekuasaan</a:t>
                </a:r>
              </a:p>
              <a:p>
                <a:r>
                  <a:rPr lang="id-ID" sz="1333" dirty="0">
                    <a:latin typeface="Calibri" panose="020F0502020204030204" pitchFamily="34" charset="0"/>
                  </a:rPr>
                  <a:t>3. Kepemilikan jumlah aset yang besar</a:t>
                </a:r>
              </a:p>
              <a:p>
                <a:r>
                  <a:rPr lang="id-ID" sz="1333" dirty="0">
                    <a:latin typeface="Calibri" panose="020F0502020204030204" pitchFamily="34" charset="0"/>
                  </a:rPr>
                  <a:t>4. Kepemilikan bidang usaha strategis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603703" y="2409381"/>
                <a:ext cx="4619011" cy="2143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333" dirty="0">
                    <a:latin typeface="Calibri" panose="020F0502020204030204" pitchFamily="34" charset="0"/>
                  </a:rPr>
                  <a:t>1. Wahana untuk keunggulan dalam pendidikan, penelitian dan kerjasama BUMN</a:t>
                </a:r>
              </a:p>
              <a:p>
                <a:r>
                  <a:rPr lang="id-ID" sz="1333" dirty="0">
                    <a:latin typeface="Calibri" panose="020F0502020204030204" pitchFamily="34" charset="0"/>
                  </a:rPr>
                  <a:t>2. Pengalaman belajar untuk mendorong inovasi BUMN</a:t>
                </a:r>
              </a:p>
              <a:p>
                <a:r>
                  <a:rPr lang="id-ID" sz="1333" dirty="0">
                    <a:latin typeface="Calibri" panose="020F0502020204030204" pitchFamily="34" charset="0"/>
                  </a:rPr>
                  <a:t>3. Center of Excellence untuk menbentuk SDM bertaraf global</a:t>
                </a:r>
              </a:p>
              <a:p>
                <a:r>
                  <a:rPr lang="id-ID" sz="1333" dirty="0">
                    <a:latin typeface="Calibri" panose="020F0502020204030204" pitchFamily="34" charset="0"/>
                  </a:rPr>
                  <a:t>4. Sinergi antara Akademisi, Bisnis, Government, Komunitas dan Media (Pentahelix)</a:t>
                </a:r>
              </a:p>
              <a:p>
                <a:r>
                  <a:rPr lang="id-ID" sz="1333" dirty="0">
                    <a:latin typeface="Calibri" panose="020F0502020204030204" pitchFamily="34" charset="0"/>
                  </a:rPr>
                  <a:t>5. Fasilisator konsultasi terkait permasalahan BUMN</a:t>
                </a:r>
              </a:p>
              <a:p>
                <a:r>
                  <a:rPr lang="id-ID" sz="1333" dirty="0">
                    <a:latin typeface="Calibri" panose="020F0502020204030204" pitchFamily="34" charset="0"/>
                  </a:rPr>
                  <a:t>6. Pelopor dalam penelitian, pengembangan dan pembelajaran sinergi antara pelaku industri dan akademisi</a:t>
                </a:r>
              </a:p>
              <a:p>
                <a:r>
                  <a:rPr lang="id-ID" sz="1333" dirty="0">
                    <a:latin typeface="Calibri" panose="020F0502020204030204" pitchFamily="34" charset="0"/>
                  </a:rPr>
                  <a:t>7. Memenuhi kebutuhan SDM siap pakai di BUMN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561923" y="2582273"/>
                <a:ext cx="1920675" cy="1897376"/>
              </a:xfrm>
              <a:prstGeom prst="rect">
                <a:avLst/>
              </a:prstGeom>
              <a:solidFill>
                <a:srgbClr val="E84F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89885" y="2368344"/>
                <a:ext cx="2259155" cy="2227085"/>
              </a:xfrm>
              <a:prstGeom prst="rect">
                <a:avLst/>
              </a:prstGeom>
              <a:solidFill>
                <a:srgbClr val="E84F5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67" b="1" dirty="0">
                    <a:solidFill>
                      <a:schemeClr val="bg1"/>
                    </a:solidFill>
                  </a:rPr>
                  <a:t>1. Center of Collaboration</a:t>
                </a:r>
              </a:p>
              <a:p>
                <a:pPr marL="228594" indent="-228594">
                  <a:buFontTx/>
                  <a:buChar char="-"/>
                </a:pPr>
                <a:r>
                  <a:rPr lang="en-US" sz="1067" dirty="0" err="1">
                    <a:solidFill>
                      <a:schemeClr val="bg1"/>
                    </a:solidFill>
                  </a:rPr>
                  <a:t>Pentahelix</a:t>
                </a:r>
                <a:r>
                  <a:rPr lang="en-US" sz="1067" dirty="0">
                    <a:solidFill>
                      <a:schemeClr val="bg1"/>
                    </a:solidFill>
                  </a:rPr>
                  <a:t> Forum</a:t>
                </a:r>
              </a:p>
              <a:p>
                <a:pPr marL="228594" indent="-228594">
                  <a:buFontTx/>
                  <a:buChar char="-"/>
                </a:pPr>
                <a:r>
                  <a:rPr lang="en-US" sz="1067" dirty="0">
                    <a:solidFill>
                      <a:schemeClr val="bg1"/>
                    </a:solidFill>
                  </a:rPr>
                  <a:t>Seminar</a:t>
                </a:r>
              </a:p>
              <a:p>
                <a:pPr marL="228594" indent="-228594">
                  <a:buFontTx/>
                  <a:buChar char="-"/>
                </a:pPr>
                <a:r>
                  <a:rPr lang="en-US" sz="1067" dirty="0">
                    <a:solidFill>
                      <a:schemeClr val="bg1"/>
                    </a:solidFill>
                  </a:rPr>
                  <a:t>Conference</a:t>
                </a:r>
              </a:p>
              <a:p>
                <a:r>
                  <a:rPr lang="en-US" sz="1067" b="1" dirty="0">
                    <a:solidFill>
                      <a:schemeClr val="bg1"/>
                    </a:solidFill>
                  </a:rPr>
                  <a:t>2. Center of Learning</a:t>
                </a:r>
              </a:p>
              <a:p>
                <a:pPr marL="228594" indent="-228594">
                  <a:buFontTx/>
                  <a:buChar char="-"/>
                </a:pPr>
                <a:r>
                  <a:rPr lang="en-US" sz="1067" dirty="0">
                    <a:solidFill>
                      <a:schemeClr val="bg1"/>
                    </a:solidFill>
                  </a:rPr>
                  <a:t>Formal education</a:t>
                </a:r>
              </a:p>
              <a:p>
                <a:pPr marL="228594" indent="-228594">
                  <a:buFontTx/>
                  <a:buChar char="-"/>
                </a:pPr>
                <a:r>
                  <a:rPr lang="en-US" sz="1067" dirty="0">
                    <a:solidFill>
                      <a:schemeClr val="bg1"/>
                    </a:solidFill>
                  </a:rPr>
                  <a:t>Non-formal Education</a:t>
                </a:r>
              </a:p>
              <a:p>
                <a:pPr marL="228594" indent="-228594">
                  <a:buFontTx/>
                  <a:buChar char="-"/>
                </a:pPr>
                <a:r>
                  <a:rPr lang="en-US" sz="1067" dirty="0">
                    <a:solidFill>
                      <a:schemeClr val="bg1"/>
                    </a:solidFill>
                  </a:rPr>
                  <a:t>International Education</a:t>
                </a:r>
              </a:p>
              <a:p>
                <a:r>
                  <a:rPr lang="en-US" sz="1067" b="1" dirty="0">
                    <a:solidFill>
                      <a:schemeClr val="bg1"/>
                    </a:solidFill>
                  </a:rPr>
                  <a:t>3. Center of study</a:t>
                </a:r>
              </a:p>
              <a:p>
                <a:pPr marL="228594" indent="-228594">
                  <a:buFontTx/>
                  <a:buChar char="-"/>
                </a:pPr>
                <a:r>
                  <a:rPr lang="en-US" sz="1067" dirty="0">
                    <a:solidFill>
                      <a:schemeClr val="bg1"/>
                    </a:solidFill>
                  </a:rPr>
                  <a:t>Joint research</a:t>
                </a:r>
              </a:p>
              <a:p>
                <a:pPr marL="228594" indent="-228594">
                  <a:buFontTx/>
                  <a:buChar char="-"/>
                </a:pPr>
                <a:r>
                  <a:rPr lang="en-US" sz="1067" dirty="0">
                    <a:solidFill>
                      <a:schemeClr val="bg1"/>
                    </a:solidFill>
                  </a:rPr>
                  <a:t>Business Consulting</a:t>
                </a:r>
              </a:p>
              <a:p>
                <a:pPr marL="228594" indent="-228594">
                  <a:buFontTx/>
                  <a:buChar char="-"/>
                </a:pPr>
                <a:r>
                  <a:rPr lang="en-US" sz="1067" dirty="0">
                    <a:solidFill>
                      <a:schemeClr val="bg1"/>
                    </a:solidFill>
                  </a:rPr>
                  <a:t>Project </a:t>
                </a:r>
                <a:r>
                  <a:rPr lang="en-US" sz="1067" dirty="0" err="1">
                    <a:solidFill>
                      <a:schemeClr val="bg1"/>
                    </a:solidFill>
                  </a:rPr>
                  <a:t>Manajement</a:t>
                </a:r>
                <a:endParaRPr lang="en-US" sz="1067" dirty="0">
                  <a:solidFill>
                    <a:schemeClr val="bg1"/>
                  </a:solidFill>
                </a:endParaRPr>
              </a:p>
              <a:p>
                <a:pPr marL="228594" indent="-228594">
                  <a:buFontTx/>
                  <a:buChar char="-"/>
                </a:pPr>
                <a:r>
                  <a:rPr lang="en-US" sz="1067" dirty="0">
                    <a:solidFill>
                      <a:schemeClr val="bg1"/>
                    </a:solidFill>
                  </a:rPr>
                  <a:t>Joint study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80471" y="6219999"/>
                <a:ext cx="46544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Source : </a:t>
                </a:r>
                <a:r>
                  <a:rPr lang="en-US" sz="1200" i="1" dirty="0" err="1"/>
                  <a:t>Notulen</a:t>
                </a:r>
                <a:r>
                  <a:rPr lang="en-US" sz="1200" i="1" dirty="0"/>
                  <a:t> </a:t>
                </a:r>
                <a:r>
                  <a:rPr lang="en-US" sz="1200" i="1" dirty="0" err="1"/>
                  <a:t>rapat</a:t>
                </a:r>
                <a:r>
                  <a:rPr lang="en-US" sz="1200" i="1" dirty="0"/>
                  <a:t> </a:t>
                </a:r>
                <a:r>
                  <a:rPr lang="en-US" sz="1200" i="1" dirty="0" err="1"/>
                  <a:t>pertama</a:t>
                </a:r>
                <a:r>
                  <a:rPr lang="en-US" sz="1200" i="1" dirty="0"/>
                  <a:t> </a:t>
                </a:r>
                <a:r>
                  <a:rPr lang="en-US" sz="1200" i="1" dirty="0" err="1"/>
                  <a:t>konsep</a:t>
                </a:r>
                <a:r>
                  <a:rPr lang="en-US" sz="1200" i="1" dirty="0"/>
                  <a:t> </a:t>
                </a:r>
                <a:r>
                  <a:rPr lang="en-US" sz="1200" i="1" dirty="0" err="1"/>
                  <a:t>pembangunan</a:t>
                </a:r>
                <a:r>
                  <a:rPr lang="en-US" sz="1200" i="1" dirty="0"/>
                  <a:t> BCE</a:t>
                </a:r>
                <a:endParaRPr lang="id-ID" sz="1200" i="1" dirty="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7587870" y="5176623"/>
                <a:ext cx="4585789" cy="1345228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903979" y="4005063"/>
                <a:ext cx="1440160" cy="57927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400" dirty="0"/>
                  <a:t>Pusat </a:t>
                </a:r>
                <a:r>
                  <a:rPr lang="en-US" sz="1400" dirty="0"/>
                  <a:t>D</a:t>
                </a:r>
                <a:r>
                  <a:rPr lang="id-ID" sz="1400" dirty="0"/>
                  <a:t>ata &amp; Informasi</a:t>
                </a:r>
                <a:endParaRPr lang="en-US" sz="1400" dirty="0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3" y="873926"/>
            <a:ext cx="1014934" cy="10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480" y="3071811"/>
            <a:ext cx="6096043" cy="6429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chemeClr val="tx1"/>
                </a:solidFill>
              </a:rPr>
              <a:t>Kinerja BUMN</a:t>
            </a:r>
          </a:p>
        </p:txBody>
      </p:sp>
      <p:sp>
        <p:nvSpPr>
          <p:cNvPr id="3" name="Flowchart: Document 2"/>
          <p:cNvSpPr/>
          <p:nvPr/>
        </p:nvSpPr>
        <p:spPr>
          <a:xfrm rot="10800000">
            <a:off x="476211" y="285729"/>
            <a:ext cx="1714512" cy="1571636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2476475" y="285729"/>
            <a:ext cx="1714512" cy="1571636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Leverage Ratio</a:t>
            </a:r>
          </a:p>
        </p:txBody>
      </p:sp>
      <p:sp>
        <p:nvSpPr>
          <p:cNvPr id="5" name="Flowchart: Document 4"/>
          <p:cNvSpPr/>
          <p:nvPr/>
        </p:nvSpPr>
        <p:spPr>
          <a:xfrm>
            <a:off x="4381488" y="285729"/>
            <a:ext cx="1714512" cy="1571636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Activity Ratio</a:t>
            </a:r>
          </a:p>
        </p:txBody>
      </p:sp>
      <p:sp>
        <p:nvSpPr>
          <p:cNvPr id="6" name="Flowchart: Document 5"/>
          <p:cNvSpPr/>
          <p:nvPr/>
        </p:nvSpPr>
        <p:spPr>
          <a:xfrm>
            <a:off x="6286501" y="285729"/>
            <a:ext cx="1809763" cy="1571636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Profitability Ratio</a:t>
            </a:r>
          </a:p>
        </p:txBody>
      </p:sp>
      <p:sp>
        <p:nvSpPr>
          <p:cNvPr id="7" name="Flowchart: Document 6"/>
          <p:cNvSpPr/>
          <p:nvPr/>
        </p:nvSpPr>
        <p:spPr>
          <a:xfrm>
            <a:off x="8286765" y="285729"/>
            <a:ext cx="1714512" cy="1571636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Book to Market Ratio*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10096528" y="285729"/>
            <a:ext cx="1714512" cy="1571636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Growth Ratio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476211" y="5000636"/>
            <a:ext cx="1714512" cy="1571636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Marketing </a:t>
            </a:r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Performance</a:t>
            </a:r>
          </a:p>
        </p:txBody>
      </p:sp>
      <p:sp>
        <p:nvSpPr>
          <p:cNvPr id="10" name="Flowchart: Document 9"/>
          <p:cNvSpPr/>
          <p:nvPr/>
        </p:nvSpPr>
        <p:spPr>
          <a:xfrm>
            <a:off x="2476475" y="5000636"/>
            <a:ext cx="1714512" cy="1571636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Human </a:t>
            </a:r>
            <a:r>
              <a:rPr lang="id-ID" b="1">
                <a:solidFill>
                  <a:schemeClr val="tx1"/>
                </a:solidFill>
                <a:latin typeface="Arial Rounded MT Bold"/>
                <a:cs typeface="Arial Rounded MT Bold"/>
              </a:rPr>
              <a:t>Resources </a:t>
            </a:r>
            <a:r>
              <a:rPr lang="id-ID" sz="1400" b="1">
                <a:solidFill>
                  <a:schemeClr val="tx1"/>
                </a:solidFill>
                <a:latin typeface="Arial Rounded MT Bold"/>
                <a:cs typeface="Arial Rounded MT Bold"/>
              </a:rPr>
              <a:t>Performance &amp; Organization</a:t>
            </a:r>
            <a:endParaRPr lang="id-ID" sz="1400" b="1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4381488" y="5000636"/>
            <a:ext cx="1714512" cy="1571636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Operation </a:t>
            </a:r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Performance</a:t>
            </a:r>
          </a:p>
        </p:txBody>
      </p:sp>
      <p:sp>
        <p:nvSpPr>
          <p:cNvPr id="12" name="Flowchart: Document 11"/>
          <p:cNvSpPr/>
          <p:nvPr/>
        </p:nvSpPr>
        <p:spPr>
          <a:xfrm>
            <a:off x="6286501" y="5000636"/>
            <a:ext cx="1714512" cy="1571636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R &amp; D </a:t>
            </a:r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performance</a:t>
            </a:r>
          </a:p>
        </p:txBody>
      </p:sp>
      <p:sp>
        <p:nvSpPr>
          <p:cNvPr id="13" name="Flowchart: Document 12"/>
          <p:cNvSpPr/>
          <p:nvPr/>
        </p:nvSpPr>
        <p:spPr>
          <a:xfrm>
            <a:off x="8191515" y="5000636"/>
            <a:ext cx="1714512" cy="1571636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Information </a:t>
            </a:r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Technology</a:t>
            </a:r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Performance</a:t>
            </a:r>
          </a:p>
        </p:txBody>
      </p:sp>
      <p:sp>
        <p:nvSpPr>
          <p:cNvPr id="14" name="Flowchart: Document 13"/>
          <p:cNvSpPr/>
          <p:nvPr/>
        </p:nvSpPr>
        <p:spPr>
          <a:xfrm>
            <a:off x="10096528" y="5000636"/>
            <a:ext cx="1714512" cy="1571636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Logistics &amp; </a:t>
            </a:r>
            <a:r>
              <a:rPr lang="id-ID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Distribution Performance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6211" y="1857365"/>
            <a:ext cx="11334829" cy="428628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Financial Performance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6211" y="4572008"/>
            <a:ext cx="11334829" cy="428628"/>
          </a:xfrm>
          <a:prstGeom prst="rect">
            <a:avLst/>
          </a:prstGeom>
          <a:solidFill>
            <a:srgbClr val="D99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Non-Financial Performance </a:t>
            </a:r>
          </a:p>
        </p:txBody>
      </p:sp>
      <p:sp>
        <p:nvSpPr>
          <p:cNvPr id="17" name="Flowchart: Document 16"/>
          <p:cNvSpPr/>
          <p:nvPr/>
        </p:nvSpPr>
        <p:spPr>
          <a:xfrm rot="10800000">
            <a:off x="2381224" y="285728"/>
            <a:ext cx="1714512" cy="1571636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8" name="Flowchart: Document 17"/>
          <p:cNvSpPr/>
          <p:nvPr/>
        </p:nvSpPr>
        <p:spPr>
          <a:xfrm rot="10800000">
            <a:off x="4286237" y="285729"/>
            <a:ext cx="1714512" cy="1571636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9" name="Flowchart: Document 18"/>
          <p:cNvSpPr/>
          <p:nvPr/>
        </p:nvSpPr>
        <p:spPr>
          <a:xfrm rot="10800000">
            <a:off x="6191251" y="285729"/>
            <a:ext cx="1809763" cy="1571636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0" name="Flowchart: Document 19"/>
          <p:cNvSpPr/>
          <p:nvPr/>
        </p:nvSpPr>
        <p:spPr>
          <a:xfrm rot="10800000">
            <a:off x="8096264" y="285729"/>
            <a:ext cx="1714512" cy="1571636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1" name="Flowchart: Document 20"/>
          <p:cNvSpPr/>
          <p:nvPr/>
        </p:nvSpPr>
        <p:spPr>
          <a:xfrm rot="10800000">
            <a:off x="10001277" y="285729"/>
            <a:ext cx="1809763" cy="1571636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4" name="Flowchart: Document 23"/>
          <p:cNvSpPr/>
          <p:nvPr/>
        </p:nvSpPr>
        <p:spPr>
          <a:xfrm>
            <a:off x="476211" y="285729"/>
            <a:ext cx="1714512" cy="1571636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Liquidity Ratio</a:t>
            </a:r>
          </a:p>
        </p:txBody>
      </p:sp>
      <p:sp>
        <p:nvSpPr>
          <p:cNvPr id="25" name="Up Arrow 24"/>
          <p:cNvSpPr/>
          <p:nvPr/>
        </p:nvSpPr>
        <p:spPr>
          <a:xfrm>
            <a:off x="5238744" y="2357430"/>
            <a:ext cx="2000264" cy="57150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Up Arrow 25"/>
          <p:cNvSpPr/>
          <p:nvPr/>
        </p:nvSpPr>
        <p:spPr>
          <a:xfrm rot="10800000">
            <a:off x="5238745" y="3857628"/>
            <a:ext cx="2000264" cy="57150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/>
          <p:cNvSpPr/>
          <p:nvPr/>
        </p:nvSpPr>
        <p:spPr>
          <a:xfrm>
            <a:off x="380960" y="2643182"/>
            <a:ext cx="2381267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i="1" dirty="0">
                <a:solidFill>
                  <a:schemeClr val="tx1"/>
                </a:solidFill>
                <a:latin typeface="Arial Rounded MT Bold"/>
                <a:cs typeface="Arial Rounded MT Bold"/>
              </a:rPr>
              <a:t>Source: developed by Unpad BUMN Centre of Excellence</a:t>
            </a:r>
          </a:p>
        </p:txBody>
      </p:sp>
    </p:spTree>
    <p:extLst>
      <p:ext uri="{BB962C8B-B14F-4D97-AF65-F5344CB8AC3E}">
        <p14:creationId xmlns:p14="http://schemas.microsoft.com/office/powerpoint/2010/main" val="406796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71462" y="500042"/>
            <a:ext cx="3333773" cy="1428760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Firm strategy, Structure &amp; Rivalry</a:t>
            </a:r>
          </a:p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[X1]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5710" y="2571744"/>
            <a:ext cx="3333773" cy="1428760"/>
          </a:xfrm>
          <a:prstGeom prst="roundRect">
            <a:avLst/>
          </a:prstGeom>
          <a:solidFill>
            <a:srgbClr val="9FD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Factor Conditions</a:t>
            </a:r>
          </a:p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[X4]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91515" y="2571744"/>
            <a:ext cx="3333773" cy="1428760"/>
          </a:xfrm>
          <a:prstGeom prst="roundRect">
            <a:avLst/>
          </a:prstGeom>
          <a:solidFill>
            <a:srgbClr val="FF7C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Demand Conditions</a:t>
            </a:r>
          </a:p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[X5]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95472" y="4429132"/>
            <a:ext cx="3333773" cy="1428760"/>
          </a:xfrm>
          <a:prstGeom prst="roundRect">
            <a:avLst/>
          </a:prstGeom>
          <a:solidFill>
            <a:srgbClr val="FFCE7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Government (regulation)</a:t>
            </a:r>
          </a:p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[X6]</a:t>
            </a:r>
          </a:p>
          <a:p>
            <a:pPr algn="ctr"/>
            <a:endParaRPr lang="id-ID" b="1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0" y="4429132"/>
            <a:ext cx="3333773" cy="1428760"/>
          </a:xfrm>
          <a:prstGeom prst="roundRect">
            <a:avLst/>
          </a:prstGeom>
          <a:solidFill>
            <a:srgbClr val="85F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Sustainable Development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16" y="500042"/>
            <a:ext cx="3333773" cy="1428760"/>
          </a:xfrm>
          <a:prstGeom prst="roundRect">
            <a:avLst/>
          </a:prstGeom>
          <a:solidFill>
            <a:srgbClr val="74D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Network with Multinational  Corporations</a:t>
            </a:r>
          </a:p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[X3]</a:t>
            </a:r>
          </a:p>
        </p:txBody>
      </p:sp>
      <p:sp>
        <p:nvSpPr>
          <p:cNvPr id="9" name="Oval 8"/>
          <p:cNvSpPr/>
          <p:nvPr/>
        </p:nvSpPr>
        <p:spPr>
          <a:xfrm>
            <a:off x="4286237" y="2428868"/>
            <a:ext cx="3143272" cy="164307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COMPETITIVE ADVANTAGE</a:t>
            </a:r>
          </a:p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“BUMN”</a:t>
            </a:r>
          </a:p>
        </p:txBody>
      </p:sp>
      <p:cxnSp>
        <p:nvCxnSpPr>
          <p:cNvPr id="11" name="Straight Arrow Connector 10"/>
          <p:cNvCxnSpPr>
            <a:stCxn id="9" idx="1"/>
            <a:endCxn id="3" idx="2"/>
          </p:cNvCxnSpPr>
          <p:nvPr/>
        </p:nvCxnSpPr>
        <p:spPr>
          <a:xfrm rot="16200000" flipV="1">
            <a:off x="3122109" y="1045041"/>
            <a:ext cx="740688" cy="25082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7"/>
            <a:endCxn id="8" idx="2"/>
          </p:cNvCxnSpPr>
          <p:nvPr/>
        </p:nvCxnSpPr>
        <p:spPr>
          <a:xfrm rot="5400000" flipH="1" flipV="1">
            <a:off x="8138701" y="759289"/>
            <a:ext cx="740688" cy="30797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4" idx="3"/>
          </p:cNvCxnSpPr>
          <p:nvPr/>
        </p:nvCxnSpPr>
        <p:spPr>
          <a:xfrm rot="10800000" flipV="1">
            <a:off x="3619483" y="3250405"/>
            <a:ext cx="666755" cy="35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5" idx="1"/>
          </p:cNvCxnSpPr>
          <p:nvPr/>
        </p:nvCxnSpPr>
        <p:spPr>
          <a:xfrm>
            <a:off x="7429510" y="3250406"/>
            <a:ext cx="762005" cy="35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6" idx="0"/>
          </p:cNvCxnSpPr>
          <p:nvPr/>
        </p:nvCxnSpPr>
        <p:spPr>
          <a:xfrm rot="5400000">
            <a:off x="3955553" y="3638126"/>
            <a:ext cx="597812" cy="984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5"/>
            <a:endCxn id="7" idx="0"/>
          </p:cNvCxnSpPr>
          <p:nvPr/>
        </p:nvCxnSpPr>
        <p:spPr>
          <a:xfrm rot="16200000" flipH="1">
            <a:off x="7067131" y="3733377"/>
            <a:ext cx="597812" cy="7936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476739" y="500042"/>
            <a:ext cx="3333773" cy="1428760"/>
          </a:xfrm>
          <a:prstGeom prst="roundRect">
            <a:avLst/>
          </a:prstGeom>
          <a:solidFill>
            <a:srgbClr val="77FF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Related and supporting Industries</a:t>
            </a:r>
          </a:p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[X2]</a:t>
            </a:r>
          </a:p>
        </p:txBody>
      </p:sp>
      <p:cxnSp>
        <p:nvCxnSpPr>
          <p:cNvPr id="25" name="Straight Arrow Connector 24"/>
          <p:cNvCxnSpPr>
            <a:stCxn id="9" idx="0"/>
            <a:endCxn id="23" idx="2"/>
          </p:cNvCxnSpPr>
          <p:nvPr/>
        </p:nvCxnSpPr>
        <p:spPr>
          <a:xfrm rot="5400000" flipH="1" flipV="1">
            <a:off x="5750716" y="2035959"/>
            <a:ext cx="500066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0960" y="6143644"/>
            <a:ext cx="1057282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Source: developed by Unpad BUMN Centre of Excellence</a:t>
            </a:r>
          </a:p>
        </p:txBody>
      </p:sp>
    </p:spTree>
    <p:extLst>
      <p:ext uri="{BB962C8B-B14F-4D97-AF65-F5344CB8AC3E}">
        <p14:creationId xmlns:p14="http://schemas.microsoft.com/office/powerpoint/2010/main" val="214615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Kolaborasi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 Rounded MT Bold"/>
                <a:cs typeface="Arial Rounded MT Bold"/>
              </a:rPr>
              <a:t>Multisphere</a:t>
            </a:r>
            <a:r>
              <a:rPr lang="en-US" b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 (hybrid) </a:t>
            </a:r>
            <a:r>
              <a:rPr lang="en-US" dirty="0">
                <a:latin typeface="Arial Rounded MT Bold"/>
                <a:cs typeface="Arial Rounded MT Bold"/>
              </a:rPr>
              <a:t>:  </a:t>
            </a:r>
            <a:r>
              <a:rPr lang="en-US" dirty="0" err="1">
                <a:latin typeface="Arial Rounded MT Bold"/>
                <a:cs typeface="Arial Rounded MT Bold"/>
              </a:rPr>
              <a:t>Dalam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kolaborasi</a:t>
            </a:r>
            <a:r>
              <a:rPr lang="en-US" dirty="0">
                <a:latin typeface="Arial Rounded MT Bold"/>
                <a:cs typeface="Arial Rounded MT Bold"/>
              </a:rPr>
              <a:t> “Multi-sphere” (hybrid), </a:t>
            </a:r>
            <a:r>
              <a:rPr lang="en-US" dirty="0" err="1">
                <a:latin typeface="Arial Rounded MT Bold"/>
                <a:cs typeface="Arial Rounded MT Bold"/>
              </a:rPr>
              <a:t>masing-masing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pihak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memiliki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irisan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hubungan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satu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sama</a:t>
            </a:r>
            <a:r>
              <a:rPr lang="en-US" dirty="0">
                <a:latin typeface="Arial Rounded MT Bold"/>
                <a:cs typeface="Arial Rounded MT Bold"/>
              </a:rPr>
              <a:t> lain.</a:t>
            </a:r>
          </a:p>
          <a:p>
            <a:r>
              <a:rPr lang="en-US" b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 Collaborative leadership</a:t>
            </a:r>
            <a:r>
              <a:rPr lang="en-US" dirty="0">
                <a:latin typeface="Arial Rounded MT Bold"/>
                <a:cs typeface="Arial Rounded MT Bold"/>
              </a:rPr>
              <a:t> : </a:t>
            </a:r>
            <a:r>
              <a:rPr lang="en-US" dirty="0" err="1">
                <a:latin typeface="Arial Rounded MT Bold"/>
                <a:cs typeface="Arial Rounded MT Bold"/>
              </a:rPr>
              <a:t>terdapat</a:t>
            </a:r>
            <a:r>
              <a:rPr lang="en-US" dirty="0">
                <a:latin typeface="Arial Rounded MT Bold"/>
                <a:cs typeface="Arial Rounded MT Bold"/>
              </a:rPr>
              <a:t> ‘Innovation Organizers’  yang </a:t>
            </a:r>
            <a:r>
              <a:rPr lang="en-US" dirty="0" err="1">
                <a:latin typeface="Arial Rounded MT Bold"/>
                <a:cs typeface="Arial Rounded MT Bold"/>
              </a:rPr>
              <a:t>memainkan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peran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dalam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menghubungkan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berbagai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interaksi</a:t>
            </a:r>
            <a:r>
              <a:rPr lang="en-US" dirty="0">
                <a:latin typeface="Arial Rounded MT Bold"/>
                <a:cs typeface="Arial Rounded MT Bold"/>
              </a:rPr>
              <a:t>, </a:t>
            </a:r>
            <a:r>
              <a:rPr lang="en-US" dirty="0" err="1">
                <a:latin typeface="Arial Rounded MT Bold"/>
                <a:cs typeface="Arial Rounded MT Bold"/>
              </a:rPr>
              <a:t>meningkatkan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kapasitas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kolaborasi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dan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memoderasi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konflik</a:t>
            </a:r>
            <a:endParaRPr lang="en-US" dirty="0">
              <a:latin typeface="Arial Rounded MT Bold"/>
              <a:cs typeface="Arial Rounded MT Bold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Substitution</a:t>
            </a:r>
            <a:r>
              <a:rPr lang="en-US" dirty="0">
                <a:latin typeface="Arial Rounded MT Bold"/>
                <a:cs typeface="Arial Rounded MT Bold"/>
              </a:rPr>
              <a:t> : </a:t>
            </a:r>
            <a:r>
              <a:rPr lang="en-US" dirty="0" err="1">
                <a:latin typeface="Arial Rounded MT Bold"/>
                <a:cs typeface="Arial Rounded MT Bold"/>
              </a:rPr>
              <a:t>terdapat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pihak</a:t>
            </a:r>
            <a:r>
              <a:rPr lang="en-US" dirty="0">
                <a:latin typeface="Arial Rounded MT Bold"/>
                <a:cs typeface="Arial Rounded MT Bold"/>
              </a:rPr>
              <a:t> yang </a:t>
            </a:r>
            <a:r>
              <a:rPr lang="en-US" dirty="0" err="1">
                <a:latin typeface="Arial Rounded MT Bold"/>
                <a:cs typeface="Arial Rounded MT Bold"/>
              </a:rPr>
              <a:t>mampu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mengambil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alih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peran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apabila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salah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satu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pihak</a:t>
            </a:r>
            <a:r>
              <a:rPr lang="en-US" dirty="0">
                <a:latin typeface="Arial Rounded MT Bold"/>
                <a:cs typeface="Arial Rounded MT Bold"/>
              </a:rPr>
              <a:t> lain </a:t>
            </a:r>
            <a:r>
              <a:rPr lang="en-US" dirty="0" err="1">
                <a:latin typeface="Arial Rounded MT Bold"/>
                <a:cs typeface="Arial Rounded MT Bold"/>
              </a:rPr>
              <a:t>sedang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melemah</a:t>
            </a:r>
            <a:endParaRPr lang="en-US" dirty="0">
              <a:latin typeface="Arial Rounded MT Bold"/>
              <a:cs typeface="Arial Rounded MT Bold"/>
            </a:endParaRPr>
          </a:p>
          <a:p>
            <a:r>
              <a:rPr lang="en-US" b="1" dirty="0">
                <a:latin typeface="Arial Rounded MT Bold"/>
                <a:cs typeface="Arial Rounded MT Bold"/>
              </a:rPr>
              <a:t>Networking : </a:t>
            </a:r>
            <a:r>
              <a:rPr lang="en-US" dirty="0" err="1">
                <a:latin typeface="Arial Rounded MT Bold"/>
                <a:cs typeface="Arial Rounded MT Bold"/>
              </a:rPr>
              <a:t>jejaring</a:t>
            </a:r>
            <a:r>
              <a:rPr lang="en-US" dirty="0">
                <a:latin typeface="Arial Rounded MT Bold"/>
                <a:cs typeface="Arial Rounded MT Bold"/>
              </a:rPr>
              <a:t> formal </a:t>
            </a:r>
            <a:r>
              <a:rPr lang="en-US" dirty="0" err="1">
                <a:latin typeface="Arial Rounded MT Bold"/>
                <a:cs typeface="Arial Rounded MT Bold"/>
              </a:rPr>
              <a:t>maupun</a:t>
            </a:r>
            <a:r>
              <a:rPr lang="en-US" dirty="0">
                <a:latin typeface="Arial Rounded MT Bold"/>
                <a:cs typeface="Arial Rounded MT Bold"/>
              </a:rPr>
              <a:t> informal </a:t>
            </a:r>
            <a:r>
              <a:rPr lang="en-US" dirty="0" err="1">
                <a:latin typeface="Arial Rounded MT Bold"/>
                <a:cs typeface="Arial Rounded MT Bold"/>
              </a:rPr>
              <a:t>dapat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memudahkan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agregasi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berbagai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>
                <a:latin typeface="Arial Rounded MT Bold"/>
                <a:cs typeface="Arial Rounded MT Bold"/>
              </a:rPr>
              <a:t>kepentingan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246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638300" y="2908300"/>
            <a:ext cx="8915400" cy="1143000"/>
          </a:xfrm>
        </p:spPr>
        <p:txBody>
          <a:bodyPr/>
          <a:lstStyle/>
          <a:p>
            <a:r>
              <a:rPr lang="en-AU" altLang="en-US" b="1"/>
              <a:t>MODEL HILIRISASI RISET</a:t>
            </a:r>
          </a:p>
        </p:txBody>
      </p:sp>
    </p:spTree>
    <p:extLst>
      <p:ext uri="{BB962C8B-B14F-4D97-AF65-F5344CB8AC3E}">
        <p14:creationId xmlns:p14="http://schemas.microsoft.com/office/powerpoint/2010/main" val="445459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234</TotalTime>
  <Words>649</Words>
  <Application>Microsoft Office PowerPoint</Application>
  <PresentationFormat>Widescreen</PresentationFormat>
  <Paragraphs>188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Rounded MT Bold</vt:lpstr>
      <vt:lpstr>Baskerville Old Face</vt:lpstr>
      <vt:lpstr>Calibri</vt:lpstr>
      <vt:lpstr>Constantia</vt:lpstr>
      <vt:lpstr>Impact</vt:lpstr>
      <vt:lpstr>Main Event</vt:lpstr>
      <vt:lpstr>Model Kolaborasi dan Hilirisasi Riset     Bale Sawala Unpad, 15 September 2016  </vt:lpstr>
      <vt:lpstr>Tantangan untuk universitas</vt:lpstr>
      <vt:lpstr>Model awal Kolaborasi : Triple Helix</vt:lpstr>
      <vt:lpstr>Beberapa modifikasi model</vt:lpstr>
      <vt:lpstr>Concept Unpad BCE : PENTA-helix model</vt:lpstr>
      <vt:lpstr>PowerPoint Presentation</vt:lpstr>
      <vt:lpstr>PowerPoint Presentation</vt:lpstr>
      <vt:lpstr>Konsep penting dalam Kolaborasi</vt:lpstr>
      <vt:lpstr>MODEL HILIRISASI RISET</vt:lpstr>
      <vt:lpstr>STRATEGY</vt:lpstr>
      <vt:lpstr>PowerPoint Presentation</vt:lpstr>
      <vt:lpstr>STRATEGY</vt:lpstr>
      <vt:lpstr>terimakasih popy.rufaidah@unpad.ac.id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Ilham Septiandi</cp:lastModifiedBy>
  <cp:revision>19</cp:revision>
  <dcterms:created xsi:type="dcterms:W3CDTF">2016-09-14T09:58:53Z</dcterms:created>
  <dcterms:modified xsi:type="dcterms:W3CDTF">2016-09-15T06:45:21Z</dcterms:modified>
</cp:coreProperties>
</file>