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5" r:id="rId3"/>
    <p:sldMasterId id="2147483784" r:id="rId4"/>
    <p:sldMasterId id="2147483796" r:id="rId5"/>
    <p:sldMasterId id="2147483810" r:id="rId6"/>
    <p:sldMasterId id="2147483824" r:id="rId7"/>
    <p:sldMasterId id="2147483836" r:id="rId8"/>
    <p:sldMasterId id="2147483848" r:id="rId9"/>
  </p:sldMasterIdLst>
  <p:notesMasterIdLst>
    <p:notesMasterId r:id="rId27"/>
  </p:notesMasterIdLst>
  <p:handoutMasterIdLst>
    <p:handoutMasterId r:id="rId28"/>
  </p:handoutMasterIdLst>
  <p:sldIdLst>
    <p:sldId id="482" r:id="rId10"/>
    <p:sldId id="666" r:id="rId11"/>
    <p:sldId id="818" r:id="rId12"/>
    <p:sldId id="819" r:id="rId13"/>
    <p:sldId id="826" r:id="rId14"/>
    <p:sldId id="820" r:id="rId15"/>
    <p:sldId id="695" r:id="rId16"/>
    <p:sldId id="696" r:id="rId17"/>
    <p:sldId id="821" r:id="rId18"/>
    <p:sldId id="740" r:id="rId19"/>
    <p:sldId id="822" r:id="rId20"/>
    <p:sldId id="805" r:id="rId21"/>
    <p:sldId id="823" r:id="rId22"/>
    <p:sldId id="825" r:id="rId23"/>
    <p:sldId id="800" r:id="rId24"/>
    <p:sldId id="824" r:id="rId25"/>
    <p:sldId id="307" r:id="rId26"/>
  </p:sldIdLst>
  <p:sldSz cx="9906000" cy="6858000" type="A4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93905"/>
    <a:srgbClr val="002060"/>
    <a:srgbClr val="0070C0"/>
    <a:srgbClr val="2E8D9E"/>
    <a:srgbClr val="5F5F5F"/>
    <a:srgbClr val="808080"/>
    <a:srgbClr val="69C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7535" autoAdjust="0"/>
  </p:normalViewPr>
  <p:slideViewPr>
    <p:cSldViewPr snapToGrid="0" snapToObjects="1">
      <p:cViewPr>
        <p:scale>
          <a:sx n="77" d="100"/>
          <a:sy n="77" d="100"/>
        </p:scale>
        <p:origin x="-76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3B0BE-F430-4CFF-A43E-D0F28F5B24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AE66FFB-B256-401B-8492-A50AF27ACC0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b="1" smtClean="0">
              <a:solidFill>
                <a:srgbClr val="FFFFFF"/>
              </a:solidFill>
            </a:rPr>
            <a:t>Formulasi</a:t>
          </a:r>
          <a:endParaRPr lang="en-US" sz="1200" b="1" dirty="0">
            <a:solidFill>
              <a:srgbClr val="FFFFFF"/>
            </a:solidFill>
          </a:endParaRPr>
        </a:p>
      </dgm:t>
    </dgm:pt>
    <dgm:pt modelId="{B34511F0-59CE-46DC-8545-A546BFAAD7B6}" type="parTrans" cxnId="{F3093452-90F7-45F5-98CE-CFBF841CE5EC}">
      <dgm:prSet/>
      <dgm:spPr/>
      <dgm:t>
        <a:bodyPr/>
        <a:lstStyle/>
        <a:p>
          <a:endParaRPr lang="en-US" sz="2800">
            <a:solidFill>
              <a:srgbClr val="FFFFFF"/>
            </a:solidFill>
          </a:endParaRPr>
        </a:p>
      </dgm:t>
    </dgm:pt>
    <dgm:pt modelId="{145E09CA-3E57-4925-BCD6-A87483069AF9}" type="sibTrans" cxnId="{F3093452-90F7-45F5-98CE-CFBF841CE5EC}">
      <dgm:prSet/>
      <dgm:spPr/>
      <dgm:t>
        <a:bodyPr/>
        <a:lstStyle/>
        <a:p>
          <a:endParaRPr lang="en-US" sz="2800" dirty="0">
            <a:solidFill>
              <a:srgbClr val="FFFFFF"/>
            </a:solidFill>
          </a:endParaRPr>
        </a:p>
      </dgm:t>
    </dgm:pt>
    <dgm:pt modelId="{123EB2A7-9D5A-48EF-B4B8-E58FA7C55CC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 smtClean="0">
              <a:solidFill>
                <a:srgbClr val="FFFFFF"/>
              </a:solidFill>
            </a:rPr>
            <a:t>Manuf.</a:t>
          </a:r>
          <a:endParaRPr lang="en-US" sz="1400" b="1" dirty="0">
            <a:solidFill>
              <a:srgbClr val="FFFFFF"/>
            </a:solidFill>
          </a:endParaRPr>
        </a:p>
      </dgm:t>
    </dgm:pt>
    <dgm:pt modelId="{2409F18D-34FA-40EB-8DB3-D0828B9100FC}" type="parTrans" cxnId="{19BFCB74-2ACC-44B9-B40C-59B30E54E7A8}">
      <dgm:prSet/>
      <dgm:spPr/>
      <dgm:t>
        <a:bodyPr/>
        <a:lstStyle/>
        <a:p>
          <a:endParaRPr lang="en-US" sz="2800">
            <a:solidFill>
              <a:srgbClr val="FFFFFF"/>
            </a:solidFill>
          </a:endParaRPr>
        </a:p>
      </dgm:t>
    </dgm:pt>
    <dgm:pt modelId="{12D36045-15FB-4673-A926-9FA60D37210B}" type="sibTrans" cxnId="{19BFCB74-2ACC-44B9-B40C-59B30E54E7A8}">
      <dgm:prSet/>
      <dgm:spPr/>
      <dgm:t>
        <a:bodyPr/>
        <a:lstStyle/>
        <a:p>
          <a:endParaRPr lang="en-US" sz="2800" dirty="0">
            <a:solidFill>
              <a:srgbClr val="FFFFFF"/>
            </a:solidFill>
          </a:endParaRPr>
        </a:p>
      </dgm:t>
    </dgm:pt>
    <dgm:pt modelId="{61812247-129A-44D6-922A-C906E6E18B7A}">
      <dgm:prSet phldrT="[Text]" custT="1"/>
      <dgm:spPr>
        <a:solidFill>
          <a:srgbClr val="992135"/>
        </a:solidFill>
      </dgm:spPr>
      <dgm:t>
        <a:bodyPr/>
        <a:lstStyle/>
        <a:p>
          <a:r>
            <a:rPr lang="en-US" sz="1400" b="1" dirty="0" smtClean="0">
              <a:solidFill>
                <a:srgbClr val="FFFFFF"/>
              </a:solidFill>
            </a:rPr>
            <a:t>Dist. &amp; Export</a:t>
          </a:r>
          <a:endParaRPr lang="en-US" sz="1400" b="1" dirty="0">
            <a:solidFill>
              <a:srgbClr val="FFFFFF"/>
            </a:solidFill>
          </a:endParaRPr>
        </a:p>
      </dgm:t>
    </dgm:pt>
    <dgm:pt modelId="{C822EF25-35B1-41DD-8E12-3AC545739D84}" type="parTrans" cxnId="{0E843F9A-0E3E-4F98-A1AA-10A484F76C36}">
      <dgm:prSet/>
      <dgm:spPr/>
      <dgm:t>
        <a:bodyPr/>
        <a:lstStyle/>
        <a:p>
          <a:endParaRPr lang="en-US" sz="2800">
            <a:solidFill>
              <a:srgbClr val="FFFFFF"/>
            </a:solidFill>
          </a:endParaRPr>
        </a:p>
      </dgm:t>
    </dgm:pt>
    <dgm:pt modelId="{8A716136-436E-44B7-8255-0B60AFE4C93D}" type="sibTrans" cxnId="{0E843F9A-0E3E-4F98-A1AA-10A484F76C36}">
      <dgm:prSet/>
      <dgm:spPr/>
      <dgm:t>
        <a:bodyPr/>
        <a:lstStyle/>
        <a:p>
          <a:endParaRPr lang="en-US" sz="2800">
            <a:solidFill>
              <a:srgbClr val="FFFFFF"/>
            </a:solidFill>
          </a:endParaRPr>
        </a:p>
      </dgm:t>
    </dgm:pt>
    <dgm:pt modelId="{2BB5257E-9B7C-4AD6-86E6-CCAF3CFA0782}" type="pres">
      <dgm:prSet presAssocID="{1DB3B0BE-F430-4CFF-A43E-D0F28F5B24DA}" presName="Name0" presStyleCnt="0">
        <dgm:presLayoutVars>
          <dgm:dir/>
          <dgm:resizeHandles val="exact"/>
        </dgm:presLayoutVars>
      </dgm:prSet>
      <dgm:spPr/>
    </dgm:pt>
    <dgm:pt modelId="{B0A95E04-5A64-44AA-B18C-0D4E206B54BD}" type="pres">
      <dgm:prSet presAssocID="{5AE66FFB-B256-401B-8492-A50AF27ACC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551F7-95A4-4747-BDA0-CA740A2BBAD1}" type="pres">
      <dgm:prSet presAssocID="{145E09CA-3E57-4925-BCD6-A87483069A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447A2FD-8DA4-40BC-AAB3-39C5381F3F1D}" type="pres">
      <dgm:prSet presAssocID="{145E09CA-3E57-4925-BCD6-A87483069A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4FAFDA1-082F-4AFD-9BEB-0A41897F6F25}" type="pres">
      <dgm:prSet presAssocID="{123EB2A7-9D5A-48EF-B4B8-E58FA7C55C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EAA76-9FD2-455F-BD10-E5929959B280}" type="pres">
      <dgm:prSet presAssocID="{12D36045-15FB-4673-A926-9FA60D37210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0A0B60B-1A1F-412E-AEDE-AFEBC9D53838}" type="pres">
      <dgm:prSet presAssocID="{12D36045-15FB-4673-A926-9FA60D37210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D259934-C544-4741-A39D-5D3C82A97AA9}" type="pres">
      <dgm:prSet presAssocID="{61812247-129A-44D6-922A-C906E6E18B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93452-90F7-45F5-98CE-CFBF841CE5EC}" srcId="{1DB3B0BE-F430-4CFF-A43E-D0F28F5B24DA}" destId="{5AE66FFB-B256-401B-8492-A50AF27ACC0A}" srcOrd="0" destOrd="0" parTransId="{B34511F0-59CE-46DC-8545-A546BFAAD7B6}" sibTransId="{145E09CA-3E57-4925-BCD6-A87483069AF9}"/>
    <dgm:cxn modelId="{91D88CC2-672F-45B4-9715-74C16BC8F232}" type="presOf" srcId="{145E09CA-3E57-4925-BCD6-A87483069AF9}" destId="{E447A2FD-8DA4-40BC-AAB3-39C5381F3F1D}" srcOrd="1" destOrd="0" presId="urn:microsoft.com/office/officeart/2005/8/layout/process1"/>
    <dgm:cxn modelId="{A4304699-8D6E-4D6A-A5C9-FAD126D69AD0}" type="presOf" srcId="{123EB2A7-9D5A-48EF-B4B8-E58FA7C55CC6}" destId="{84FAFDA1-082F-4AFD-9BEB-0A41897F6F25}" srcOrd="0" destOrd="0" presId="urn:microsoft.com/office/officeart/2005/8/layout/process1"/>
    <dgm:cxn modelId="{F9841D9E-ADDC-460F-9674-1392FD117178}" type="presOf" srcId="{145E09CA-3E57-4925-BCD6-A87483069AF9}" destId="{0C2551F7-95A4-4747-BDA0-CA740A2BBAD1}" srcOrd="0" destOrd="0" presId="urn:microsoft.com/office/officeart/2005/8/layout/process1"/>
    <dgm:cxn modelId="{AA9ACC86-F1C1-452C-ACC9-0F19F6B99CE0}" type="presOf" srcId="{1DB3B0BE-F430-4CFF-A43E-D0F28F5B24DA}" destId="{2BB5257E-9B7C-4AD6-86E6-CCAF3CFA0782}" srcOrd="0" destOrd="0" presId="urn:microsoft.com/office/officeart/2005/8/layout/process1"/>
    <dgm:cxn modelId="{0E843F9A-0E3E-4F98-A1AA-10A484F76C36}" srcId="{1DB3B0BE-F430-4CFF-A43E-D0F28F5B24DA}" destId="{61812247-129A-44D6-922A-C906E6E18B7A}" srcOrd="2" destOrd="0" parTransId="{C822EF25-35B1-41DD-8E12-3AC545739D84}" sibTransId="{8A716136-436E-44B7-8255-0B60AFE4C93D}"/>
    <dgm:cxn modelId="{19BFCB74-2ACC-44B9-B40C-59B30E54E7A8}" srcId="{1DB3B0BE-F430-4CFF-A43E-D0F28F5B24DA}" destId="{123EB2A7-9D5A-48EF-B4B8-E58FA7C55CC6}" srcOrd="1" destOrd="0" parTransId="{2409F18D-34FA-40EB-8DB3-D0828B9100FC}" sibTransId="{12D36045-15FB-4673-A926-9FA60D37210B}"/>
    <dgm:cxn modelId="{59D55C12-8FD1-4A62-9FA6-F08640D8EB11}" type="presOf" srcId="{5AE66FFB-B256-401B-8492-A50AF27ACC0A}" destId="{B0A95E04-5A64-44AA-B18C-0D4E206B54BD}" srcOrd="0" destOrd="0" presId="urn:microsoft.com/office/officeart/2005/8/layout/process1"/>
    <dgm:cxn modelId="{B3550961-FA38-4B5F-A08F-C661B4277846}" type="presOf" srcId="{12D36045-15FB-4673-A926-9FA60D37210B}" destId="{B7BEAA76-9FD2-455F-BD10-E5929959B280}" srcOrd="0" destOrd="0" presId="urn:microsoft.com/office/officeart/2005/8/layout/process1"/>
    <dgm:cxn modelId="{BA4A1C22-2F9A-4827-A782-72E27A26F71B}" type="presOf" srcId="{12D36045-15FB-4673-A926-9FA60D37210B}" destId="{30A0B60B-1A1F-412E-AEDE-AFEBC9D53838}" srcOrd="1" destOrd="0" presId="urn:microsoft.com/office/officeart/2005/8/layout/process1"/>
    <dgm:cxn modelId="{6B95FC6E-0326-4422-8915-E70FA9DF9CD7}" type="presOf" srcId="{61812247-129A-44D6-922A-C906E6E18B7A}" destId="{FD259934-C544-4741-A39D-5D3C82A97AA9}" srcOrd="0" destOrd="0" presId="urn:microsoft.com/office/officeart/2005/8/layout/process1"/>
    <dgm:cxn modelId="{4D00E751-E95E-4BCF-807D-A17A4A39D741}" type="presParOf" srcId="{2BB5257E-9B7C-4AD6-86E6-CCAF3CFA0782}" destId="{B0A95E04-5A64-44AA-B18C-0D4E206B54BD}" srcOrd="0" destOrd="0" presId="urn:microsoft.com/office/officeart/2005/8/layout/process1"/>
    <dgm:cxn modelId="{04F87E53-BF64-4574-9DCA-7EA04DE55BB8}" type="presParOf" srcId="{2BB5257E-9B7C-4AD6-86E6-CCAF3CFA0782}" destId="{0C2551F7-95A4-4747-BDA0-CA740A2BBAD1}" srcOrd="1" destOrd="0" presId="urn:microsoft.com/office/officeart/2005/8/layout/process1"/>
    <dgm:cxn modelId="{4044EC01-AF4B-4A82-B561-E7E60BF6FF18}" type="presParOf" srcId="{0C2551F7-95A4-4747-BDA0-CA740A2BBAD1}" destId="{E447A2FD-8DA4-40BC-AAB3-39C5381F3F1D}" srcOrd="0" destOrd="0" presId="urn:microsoft.com/office/officeart/2005/8/layout/process1"/>
    <dgm:cxn modelId="{A2566B8C-2F7B-4923-8468-E182A9D781CD}" type="presParOf" srcId="{2BB5257E-9B7C-4AD6-86E6-CCAF3CFA0782}" destId="{84FAFDA1-082F-4AFD-9BEB-0A41897F6F25}" srcOrd="2" destOrd="0" presId="urn:microsoft.com/office/officeart/2005/8/layout/process1"/>
    <dgm:cxn modelId="{20163C33-762B-4A89-8AAB-C36FCACE3E58}" type="presParOf" srcId="{2BB5257E-9B7C-4AD6-86E6-CCAF3CFA0782}" destId="{B7BEAA76-9FD2-455F-BD10-E5929959B280}" srcOrd="3" destOrd="0" presId="urn:microsoft.com/office/officeart/2005/8/layout/process1"/>
    <dgm:cxn modelId="{5711BE26-7581-4C3F-B538-2A8C05DBD3E6}" type="presParOf" srcId="{B7BEAA76-9FD2-455F-BD10-E5929959B280}" destId="{30A0B60B-1A1F-412E-AEDE-AFEBC9D53838}" srcOrd="0" destOrd="0" presId="urn:microsoft.com/office/officeart/2005/8/layout/process1"/>
    <dgm:cxn modelId="{E3139EA5-E199-49B8-8F55-8FB9FA1DC410}" type="presParOf" srcId="{2BB5257E-9B7C-4AD6-86E6-CCAF3CFA0782}" destId="{FD259934-C544-4741-A39D-5D3C82A97A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3B0BE-F430-4CFF-A43E-D0F28F5B24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63737B-B0A6-4F7F-A723-1F0325B9D4F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1" smtClean="0">
              <a:solidFill>
                <a:srgbClr val="FFFFFF"/>
              </a:solidFill>
            </a:rPr>
            <a:t>Impor (</a:t>
          </a:r>
          <a:r>
            <a:rPr lang="en-US" sz="1600" b="1" i="1" smtClean="0">
              <a:solidFill>
                <a:srgbClr val="FFFFFF"/>
              </a:solidFill>
            </a:rPr>
            <a:t>API</a:t>
          </a:r>
          <a:r>
            <a:rPr lang="en-US" sz="1600" b="1" smtClean="0">
              <a:solidFill>
                <a:srgbClr val="FFFFFF"/>
              </a:solidFill>
            </a:rPr>
            <a:t> &amp; Eksipien)</a:t>
          </a:r>
          <a:endParaRPr lang="en-US" sz="1600" b="1" dirty="0">
            <a:solidFill>
              <a:srgbClr val="FFFFFF"/>
            </a:solidFill>
          </a:endParaRPr>
        </a:p>
      </dgm:t>
    </dgm:pt>
    <dgm:pt modelId="{4CEE1F14-7FB4-47F9-919E-5FE197747F67}" type="parTrans" cxnId="{9B175FD7-F06F-40A7-B425-3F66AED2988D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684670DB-7055-4FC8-9329-0599123B4FED}" type="sibTrans" cxnId="{9B175FD7-F06F-40A7-B425-3F66AED2988D}">
      <dgm:prSet/>
      <dgm:spPr/>
      <dgm:t>
        <a:bodyPr/>
        <a:lstStyle/>
        <a:p>
          <a:endParaRPr lang="en-US" sz="2800" b="1" dirty="0">
            <a:solidFill>
              <a:srgbClr val="FFFFFF"/>
            </a:solidFill>
          </a:endParaRPr>
        </a:p>
      </dgm:t>
    </dgm:pt>
    <dgm:pt modelId="{17BB2702-14EB-446A-892D-85802AD75CD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b="1" smtClean="0">
              <a:solidFill>
                <a:srgbClr val="FFFFFF"/>
              </a:solidFill>
            </a:rPr>
            <a:t>Formulasi</a:t>
          </a:r>
          <a:endParaRPr lang="en-US" sz="1200" b="1" dirty="0">
            <a:solidFill>
              <a:srgbClr val="FFFFFF"/>
            </a:solidFill>
          </a:endParaRPr>
        </a:p>
      </dgm:t>
    </dgm:pt>
    <dgm:pt modelId="{2FED6D98-0C42-46BB-AB64-C895508F87AD}" type="parTrans" cxnId="{E24B65F2-D65B-4D65-9484-B62A5BC522E9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6965C1FA-F6DF-4CF6-B0E7-FDD46B9BADCE}" type="sibTrans" cxnId="{E24B65F2-D65B-4D65-9484-B62A5BC522E9}">
      <dgm:prSet/>
      <dgm:spPr/>
      <dgm:t>
        <a:bodyPr/>
        <a:lstStyle/>
        <a:p>
          <a:endParaRPr lang="en-US" sz="2800" b="1" dirty="0">
            <a:solidFill>
              <a:srgbClr val="FFFFFF"/>
            </a:solidFill>
          </a:endParaRPr>
        </a:p>
      </dgm:t>
    </dgm:pt>
    <dgm:pt modelId="{20F740F6-C802-4DBF-A510-F6792F4FF36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 smtClean="0">
              <a:solidFill>
                <a:srgbClr val="FFFFFF"/>
              </a:solidFill>
            </a:rPr>
            <a:t>Manuf.</a:t>
          </a:r>
          <a:endParaRPr lang="en-US" sz="1400" b="1" dirty="0">
            <a:solidFill>
              <a:srgbClr val="FFFFFF"/>
            </a:solidFill>
          </a:endParaRPr>
        </a:p>
      </dgm:t>
    </dgm:pt>
    <dgm:pt modelId="{343F922A-75E3-4F96-9C79-4F0CB3901AEB}" type="parTrans" cxnId="{1D966548-A849-4E0E-A746-F203D6EF09ED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E1381B02-948E-4DFE-ACDD-ADF59CEE619F}" type="sibTrans" cxnId="{1D966548-A849-4E0E-A746-F203D6EF09ED}">
      <dgm:prSet/>
      <dgm:spPr/>
      <dgm:t>
        <a:bodyPr/>
        <a:lstStyle/>
        <a:p>
          <a:endParaRPr lang="en-US" sz="2800" b="1" dirty="0">
            <a:solidFill>
              <a:srgbClr val="FFFFFF"/>
            </a:solidFill>
          </a:endParaRPr>
        </a:p>
      </dgm:t>
    </dgm:pt>
    <dgm:pt modelId="{664ED931-3E9A-4EEF-820C-5E54CC6D9FE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 smtClean="0">
              <a:solidFill>
                <a:srgbClr val="FFFFFF"/>
              </a:solidFill>
            </a:rPr>
            <a:t>Dist.</a:t>
          </a:r>
          <a:endParaRPr lang="en-US" sz="1400" b="1" dirty="0">
            <a:solidFill>
              <a:srgbClr val="FFFFFF"/>
            </a:solidFill>
          </a:endParaRPr>
        </a:p>
      </dgm:t>
    </dgm:pt>
    <dgm:pt modelId="{A6999256-BCAA-40E6-88AF-65916B3874D1}" type="parTrans" cxnId="{B4D7DB2B-87D1-453C-8B79-F9A08F20EEF0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92717910-C287-42B9-A973-6F80D93629F8}" type="sibTrans" cxnId="{B4D7DB2B-87D1-453C-8B79-F9A08F20EEF0}">
      <dgm:prSet/>
      <dgm:spPr/>
      <dgm:t>
        <a:bodyPr/>
        <a:lstStyle/>
        <a:p>
          <a:endParaRPr lang="en-US" sz="2800" b="1">
            <a:solidFill>
              <a:srgbClr val="FFFFFF"/>
            </a:solidFill>
          </a:endParaRPr>
        </a:p>
      </dgm:t>
    </dgm:pt>
    <dgm:pt modelId="{BA6CBB60-7614-46F3-8A9C-1DE1A57C3801}" type="pres">
      <dgm:prSet presAssocID="{1DB3B0BE-F430-4CFF-A43E-D0F28F5B24DA}" presName="Name0" presStyleCnt="0">
        <dgm:presLayoutVars>
          <dgm:dir/>
          <dgm:resizeHandles val="exact"/>
        </dgm:presLayoutVars>
      </dgm:prSet>
      <dgm:spPr/>
    </dgm:pt>
    <dgm:pt modelId="{E955DF58-6C12-4B20-8393-556409746173}" type="pres">
      <dgm:prSet presAssocID="{7C63737B-B0A6-4F7F-A723-1F0325B9D4F7}" presName="node" presStyleLbl="node1" presStyleIdx="0" presStyleCnt="4" custScaleX="3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BCA4F-2AB2-42BB-A2B4-D03D3C101972}" type="pres">
      <dgm:prSet presAssocID="{684670DB-7055-4FC8-9329-0599123B4F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77E32D7-DA42-46AD-8979-F9A03AC2DBAF}" type="pres">
      <dgm:prSet presAssocID="{684670DB-7055-4FC8-9329-0599123B4F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C5D0132-6B41-427E-BCC8-E93FACE7B06F}" type="pres">
      <dgm:prSet presAssocID="{17BB2702-14EB-446A-892D-85802AD75C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F9EC9-EE37-4524-8A24-3BCF764778D4}" type="pres">
      <dgm:prSet presAssocID="{6965C1FA-F6DF-4CF6-B0E7-FDD46B9BADC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4096F8E-4EAB-4F62-B085-B8C3A0155EFA}" type="pres">
      <dgm:prSet presAssocID="{6965C1FA-F6DF-4CF6-B0E7-FDD46B9BADC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9F34E38-441E-41C1-AEDE-170216C6DF9A}" type="pres">
      <dgm:prSet presAssocID="{20F740F6-C802-4DBF-A510-F6792F4FF3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C0AE4-BF3A-44F2-B291-811D2065FEA9}" type="pres">
      <dgm:prSet presAssocID="{E1381B02-948E-4DFE-ACDD-ADF59CEE619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36F3B6C-A298-4B68-B332-626F99DA1A10}" type="pres">
      <dgm:prSet presAssocID="{E1381B02-948E-4DFE-ACDD-ADF59CEE619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8F8EB7B-DBCD-4938-B9C8-25E4FE55BB8E}" type="pres">
      <dgm:prSet presAssocID="{664ED931-3E9A-4EEF-820C-5E54CC6D9F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ECD64-C9DE-4DD3-B647-0F8DAC7083AA}" type="presOf" srcId="{17BB2702-14EB-446A-892D-85802AD75CD7}" destId="{5C5D0132-6B41-427E-BCC8-E93FACE7B06F}" srcOrd="0" destOrd="0" presId="urn:microsoft.com/office/officeart/2005/8/layout/process1"/>
    <dgm:cxn modelId="{2AD2849B-0D55-4DA9-A239-16668292DEC0}" type="presOf" srcId="{1DB3B0BE-F430-4CFF-A43E-D0F28F5B24DA}" destId="{BA6CBB60-7614-46F3-8A9C-1DE1A57C3801}" srcOrd="0" destOrd="0" presId="urn:microsoft.com/office/officeart/2005/8/layout/process1"/>
    <dgm:cxn modelId="{43852400-63C9-402A-886E-DDDC75CB2ECC}" type="presOf" srcId="{E1381B02-948E-4DFE-ACDD-ADF59CEE619F}" destId="{143C0AE4-BF3A-44F2-B291-811D2065FEA9}" srcOrd="0" destOrd="0" presId="urn:microsoft.com/office/officeart/2005/8/layout/process1"/>
    <dgm:cxn modelId="{59C4FDE7-3400-475D-AB8A-0D5A1B19612A}" type="presOf" srcId="{684670DB-7055-4FC8-9329-0599123B4FED}" destId="{977E32D7-DA42-46AD-8979-F9A03AC2DBAF}" srcOrd="1" destOrd="0" presId="urn:microsoft.com/office/officeart/2005/8/layout/process1"/>
    <dgm:cxn modelId="{B4D7DB2B-87D1-453C-8B79-F9A08F20EEF0}" srcId="{1DB3B0BE-F430-4CFF-A43E-D0F28F5B24DA}" destId="{664ED931-3E9A-4EEF-820C-5E54CC6D9FEC}" srcOrd="3" destOrd="0" parTransId="{A6999256-BCAA-40E6-88AF-65916B3874D1}" sibTransId="{92717910-C287-42B9-A973-6F80D93629F8}"/>
    <dgm:cxn modelId="{48B40BC7-CC27-447E-951D-F6D12CBF02C1}" type="presOf" srcId="{6965C1FA-F6DF-4CF6-B0E7-FDD46B9BADCE}" destId="{24096F8E-4EAB-4F62-B085-B8C3A0155EFA}" srcOrd="1" destOrd="0" presId="urn:microsoft.com/office/officeart/2005/8/layout/process1"/>
    <dgm:cxn modelId="{1D966548-A849-4E0E-A746-F203D6EF09ED}" srcId="{1DB3B0BE-F430-4CFF-A43E-D0F28F5B24DA}" destId="{20F740F6-C802-4DBF-A510-F6792F4FF362}" srcOrd="2" destOrd="0" parTransId="{343F922A-75E3-4F96-9C79-4F0CB3901AEB}" sibTransId="{E1381B02-948E-4DFE-ACDD-ADF59CEE619F}"/>
    <dgm:cxn modelId="{617B736E-9C1F-4FED-B254-B38964DB36A7}" type="presOf" srcId="{6965C1FA-F6DF-4CF6-B0E7-FDD46B9BADCE}" destId="{4B1F9EC9-EE37-4524-8A24-3BCF764778D4}" srcOrd="0" destOrd="0" presId="urn:microsoft.com/office/officeart/2005/8/layout/process1"/>
    <dgm:cxn modelId="{CF09C2BB-8E32-4E88-A871-3875434847A7}" type="presOf" srcId="{7C63737B-B0A6-4F7F-A723-1F0325B9D4F7}" destId="{E955DF58-6C12-4B20-8393-556409746173}" srcOrd="0" destOrd="0" presId="urn:microsoft.com/office/officeart/2005/8/layout/process1"/>
    <dgm:cxn modelId="{C7C02F82-C3C1-487E-B008-0156E596CADD}" type="presOf" srcId="{20F740F6-C802-4DBF-A510-F6792F4FF362}" destId="{99F34E38-441E-41C1-AEDE-170216C6DF9A}" srcOrd="0" destOrd="0" presId="urn:microsoft.com/office/officeart/2005/8/layout/process1"/>
    <dgm:cxn modelId="{FF80D734-C77F-421A-B532-EA6A7D7DD124}" type="presOf" srcId="{E1381B02-948E-4DFE-ACDD-ADF59CEE619F}" destId="{E36F3B6C-A298-4B68-B332-626F99DA1A10}" srcOrd="1" destOrd="0" presId="urn:microsoft.com/office/officeart/2005/8/layout/process1"/>
    <dgm:cxn modelId="{BCF700CB-3E92-40FE-A07F-A751E4646FBB}" type="presOf" srcId="{684670DB-7055-4FC8-9329-0599123B4FED}" destId="{76FBCA4F-2AB2-42BB-A2B4-D03D3C101972}" srcOrd="0" destOrd="0" presId="urn:microsoft.com/office/officeart/2005/8/layout/process1"/>
    <dgm:cxn modelId="{CCC05E38-AB8D-4B6B-85F7-6D8CD619CD69}" type="presOf" srcId="{664ED931-3E9A-4EEF-820C-5E54CC6D9FEC}" destId="{A8F8EB7B-DBCD-4938-B9C8-25E4FE55BB8E}" srcOrd="0" destOrd="0" presId="urn:microsoft.com/office/officeart/2005/8/layout/process1"/>
    <dgm:cxn modelId="{E24B65F2-D65B-4D65-9484-B62A5BC522E9}" srcId="{1DB3B0BE-F430-4CFF-A43E-D0F28F5B24DA}" destId="{17BB2702-14EB-446A-892D-85802AD75CD7}" srcOrd="1" destOrd="0" parTransId="{2FED6D98-0C42-46BB-AB64-C895508F87AD}" sibTransId="{6965C1FA-F6DF-4CF6-B0E7-FDD46B9BADCE}"/>
    <dgm:cxn modelId="{9B175FD7-F06F-40A7-B425-3F66AED2988D}" srcId="{1DB3B0BE-F430-4CFF-A43E-D0F28F5B24DA}" destId="{7C63737B-B0A6-4F7F-A723-1F0325B9D4F7}" srcOrd="0" destOrd="0" parTransId="{4CEE1F14-7FB4-47F9-919E-5FE197747F67}" sibTransId="{684670DB-7055-4FC8-9329-0599123B4FED}"/>
    <dgm:cxn modelId="{C7622B88-C408-42A6-B95F-DBACC2215259}" type="presParOf" srcId="{BA6CBB60-7614-46F3-8A9C-1DE1A57C3801}" destId="{E955DF58-6C12-4B20-8393-556409746173}" srcOrd="0" destOrd="0" presId="urn:microsoft.com/office/officeart/2005/8/layout/process1"/>
    <dgm:cxn modelId="{88070E07-71F5-4FEE-B022-3DD8CD0A2FDE}" type="presParOf" srcId="{BA6CBB60-7614-46F3-8A9C-1DE1A57C3801}" destId="{76FBCA4F-2AB2-42BB-A2B4-D03D3C101972}" srcOrd="1" destOrd="0" presId="urn:microsoft.com/office/officeart/2005/8/layout/process1"/>
    <dgm:cxn modelId="{40B85D1A-0E21-49D7-9BDA-6B9CB470D1B5}" type="presParOf" srcId="{76FBCA4F-2AB2-42BB-A2B4-D03D3C101972}" destId="{977E32D7-DA42-46AD-8979-F9A03AC2DBAF}" srcOrd="0" destOrd="0" presId="urn:microsoft.com/office/officeart/2005/8/layout/process1"/>
    <dgm:cxn modelId="{D8C7DD4A-E9AF-44C7-B423-AD4267EA81E8}" type="presParOf" srcId="{BA6CBB60-7614-46F3-8A9C-1DE1A57C3801}" destId="{5C5D0132-6B41-427E-BCC8-E93FACE7B06F}" srcOrd="2" destOrd="0" presId="urn:microsoft.com/office/officeart/2005/8/layout/process1"/>
    <dgm:cxn modelId="{0A4AC096-9EE9-450F-8338-0C314387413A}" type="presParOf" srcId="{BA6CBB60-7614-46F3-8A9C-1DE1A57C3801}" destId="{4B1F9EC9-EE37-4524-8A24-3BCF764778D4}" srcOrd="3" destOrd="0" presId="urn:microsoft.com/office/officeart/2005/8/layout/process1"/>
    <dgm:cxn modelId="{59408722-2791-4504-A5B0-0D1EA7585990}" type="presParOf" srcId="{4B1F9EC9-EE37-4524-8A24-3BCF764778D4}" destId="{24096F8E-4EAB-4F62-B085-B8C3A0155EFA}" srcOrd="0" destOrd="0" presId="urn:microsoft.com/office/officeart/2005/8/layout/process1"/>
    <dgm:cxn modelId="{445E8D3D-CC1E-473D-B2E0-041FF4295F7B}" type="presParOf" srcId="{BA6CBB60-7614-46F3-8A9C-1DE1A57C3801}" destId="{99F34E38-441E-41C1-AEDE-170216C6DF9A}" srcOrd="4" destOrd="0" presId="urn:microsoft.com/office/officeart/2005/8/layout/process1"/>
    <dgm:cxn modelId="{34503B3B-A817-4EF8-A737-831E0636DF1D}" type="presParOf" srcId="{BA6CBB60-7614-46F3-8A9C-1DE1A57C3801}" destId="{143C0AE4-BF3A-44F2-B291-811D2065FEA9}" srcOrd="5" destOrd="0" presId="urn:microsoft.com/office/officeart/2005/8/layout/process1"/>
    <dgm:cxn modelId="{5E7BB895-9834-4D4D-8672-EAD8E0AC0E5B}" type="presParOf" srcId="{143C0AE4-BF3A-44F2-B291-811D2065FEA9}" destId="{E36F3B6C-A298-4B68-B332-626F99DA1A10}" srcOrd="0" destOrd="0" presId="urn:microsoft.com/office/officeart/2005/8/layout/process1"/>
    <dgm:cxn modelId="{AEB25AF0-221C-4789-BED1-B498D672BFD8}" type="presParOf" srcId="{BA6CBB60-7614-46F3-8A9C-1DE1A57C3801}" destId="{A8F8EB7B-DBCD-4938-B9C8-25E4FE55BB8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95E04-5A64-44AA-B18C-0D4E206B54BD}">
      <dsp:nvSpPr>
        <dsp:cNvPr id="0" name=""/>
        <dsp:cNvSpPr/>
      </dsp:nvSpPr>
      <dsp:spPr>
        <a:xfrm>
          <a:off x="4011" y="1841603"/>
          <a:ext cx="1199099" cy="719459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rgbClr val="FFFFFF"/>
              </a:solidFill>
            </a:rPr>
            <a:t>Formulasi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25083" y="1862675"/>
        <a:ext cx="1156955" cy="677315"/>
      </dsp:txXfrm>
    </dsp:sp>
    <dsp:sp modelId="{0C2551F7-95A4-4747-BDA0-CA740A2BBAD1}">
      <dsp:nvSpPr>
        <dsp:cNvPr id="0" name=""/>
        <dsp:cNvSpPr/>
      </dsp:nvSpPr>
      <dsp:spPr>
        <a:xfrm>
          <a:off x="1323020" y="2052645"/>
          <a:ext cx="254208" cy="297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FFFFFF"/>
            </a:solidFill>
          </a:endParaRPr>
        </a:p>
      </dsp:txBody>
      <dsp:txXfrm>
        <a:off x="1323020" y="2112120"/>
        <a:ext cx="177946" cy="178426"/>
      </dsp:txXfrm>
    </dsp:sp>
    <dsp:sp modelId="{84FAFDA1-082F-4AFD-9BEB-0A41897F6F25}">
      <dsp:nvSpPr>
        <dsp:cNvPr id="0" name=""/>
        <dsp:cNvSpPr/>
      </dsp:nvSpPr>
      <dsp:spPr>
        <a:xfrm>
          <a:off x="1682750" y="1841603"/>
          <a:ext cx="1199099" cy="719459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</a:rPr>
            <a:t>Manuf.</a:t>
          </a:r>
          <a:endParaRPr lang="en-US" sz="1400" b="1" kern="1200" dirty="0">
            <a:solidFill>
              <a:srgbClr val="FFFFFF"/>
            </a:solidFill>
          </a:endParaRPr>
        </a:p>
      </dsp:txBody>
      <dsp:txXfrm>
        <a:off x="1703822" y="1862675"/>
        <a:ext cx="1156955" cy="677315"/>
      </dsp:txXfrm>
    </dsp:sp>
    <dsp:sp modelId="{B7BEAA76-9FD2-455F-BD10-E5929959B280}">
      <dsp:nvSpPr>
        <dsp:cNvPr id="0" name=""/>
        <dsp:cNvSpPr/>
      </dsp:nvSpPr>
      <dsp:spPr>
        <a:xfrm>
          <a:off x="3001759" y="2052645"/>
          <a:ext cx="254208" cy="297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FFFFFF"/>
            </a:solidFill>
          </a:endParaRPr>
        </a:p>
      </dsp:txBody>
      <dsp:txXfrm>
        <a:off x="3001759" y="2112120"/>
        <a:ext cx="177946" cy="178426"/>
      </dsp:txXfrm>
    </dsp:sp>
    <dsp:sp modelId="{FD259934-C544-4741-A39D-5D3C82A97AA9}">
      <dsp:nvSpPr>
        <dsp:cNvPr id="0" name=""/>
        <dsp:cNvSpPr/>
      </dsp:nvSpPr>
      <dsp:spPr>
        <a:xfrm>
          <a:off x="3361489" y="1841603"/>
          <a:ext cx="1199099" cy="719459"/>
        </a:xfrm>
        <a:prstGeom prst="roundRect">
          <a:avLst>
            <a:gd name="adj" fmla="val 10000"/>
          </a:avLst>
        </a:prstGeom>
        <a:solidFill>
          <a:srgbClr val="9921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</a:rPr>
            <a:t>Dist. &amp; Export</a:t>
          </a:r>
          <a:endParaRPr lang="en-US" sz="1400" b="1" kern="1200" dirty="0">
            <a:solidFill>
              <a:srgbClr val="FFFFFF"/>
            </a:solidFill>
          </a:endParaRPr>
        </a:p>
      </dsp:txBody>
      <dsp:txXfrm>
        <a:off x="3382561" y="1862675"/>
        <a:ext cx="1156955" cy="677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DF58-6C12-4B20-8393-556409746173}">
      <dsp:nvSpPr>
        <dsp:cNvPr id="0" name=""/>
        <dsp:cNvSpPr/>
      </dsp:nvSpPr>
      <dsp:spPr>
        <a:xfrm>
          <a:off x="5974" y="671385"/>
          <a:ext cx="3839407" cy="71966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rgbClr val="FFFFFF"/>
              </a:solidFill>
            </a:rPr>
            <a:t>Impor (</a:t>
          </a:r>
          <a:r>
            <a:rPr lang="en-US" sz="1600" b="1" i="1" kern="1200" smtClean="0">
              <a:solidFill>
                <a:srgbClr val="FFFFFF"/>
              </a:solidFill>
            </a:rPr>
            <a:t>API</a:t>
          </a:r>
          <a:r>
            <a:rPr lang="en-US" sz="1600" b="1" kern="1200" smtClean="0">
              <a:solidFill>
                <a:srgbClr val="FFFFFF"/>
              </a:solidFill>
            </a:rPr>
            <a:t> &amp; Eksipien)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27052" y="692463"/>
        <a:ext cx="3797251" cy="677505"/>
      </dsp:txXfrm>
    </dsp:sp>
    <dsp:sp modelId="{76FBCA4F-2AB2-42BB-A2B4-D03D3C101972}">
      <dsp:nvSpPr>
        <dsp:cNvPr id="0" name=""/>
        <dsp:cNvSpPr/>
      </dsp:nvSpPr>
      <dsp:spPr>
        <a:xfrm>
          <a:off x="3965208" y="882631"/>
          <a:ext cx="254032" cy="297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FFFFFF"/>
            </a:solidFill>
          </a:endParaRPr>
        </a:p>
      </dsp:txBody>
      <dsp:txXfrm>
        <a:off x="3965208" y="942065"/>
        <a:ext cx="177822" cy="178301"/>
      </dsp:txXfrm>
    </dsp:sp>
    <dsp:sp modelId="{5C5D0132-6B41-427E-BCC8-E93FACE7B06F}">
      <dsp:nvSpPr>
        <dsp:cNvPr id="0" name=""/>
        <dsp:cNvSpPr/>
      </dsp:nvSpPr>
      <dsp:spPr>
        <a:xfrm>
          <a:off x="4324687" y="671385"/>
          <a:ext cx="1198264" cy="719661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rgbClr val="FFFFFF"/>
              </a:solidFill>
            </a:rPr>
            <a:t>Formulasi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4345765" y="692463"/>
        <a:ext cx="1156108" cy="677505"/>
      </dsp:txXfrm>
    </dsp:sp>
    <dsp:sp modelId="{4B1F9EC9-EE37-4524-8A24-3BCF764778D4}">
      <dsp:nvSpPr>
        <dsp:cNvPr id="0" name=""/>
        <dsp:cNvSpPr/>
      </dsp:nvSpPr>
      <dsp:spPr>
        <a:xfrm>
          <a:off x="5642778" y="882631"/>
          <a:ext cx="254032" cy="297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FFFFFF"/>
            </a:solidFill>
          </a:endParaRPr>
        </a:p>
      </dsp:txBody>
      <dsp:txXfrm>
        <a:off x="5642778" y="942065"/>
        <a:ext cx="177822" cy="178301"/>
      </dsp:txXfrm>
    </dsp:sp>
    <dsp:sp modelId="{99F34E38-441E-41C1-AEDE-170216C6DF9A}">
      <dsp:nvSpPr>
        <dsp:cNvPr id="0" name=""/>
        <dsp:cNvSpPr/>
      </dsp:nvSpPr>
      <dsp:spPr>
        <a:xfrm>
          <a:off x="6002257" y="671385"/>
          <a:ext cx="1198264" cy="719661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</a:rPr>
            <a:t>Manuf.</a:t>
          </a:r>
          <a:endParaRPr lang="en-US" sz="1400" b="1" kern="1200" dirty="0">
            <a:solidFill>
              <a:srgbClr val="FFFFFF"/>
            </a:solidFill>
          </a:endParaRPr>
        </a:p>
      </dsp:txBody>
      <dsp:txXfrm>
        <a:off x="6023335" y="692463"/>
        <a:ext cx="1156108" cy="677505"/>
      </dsp:txXfrm>
    </dsp:sp>
    <dsp:sp modelId="{143C0AE4-BF3A-44F2-B291-811D2065FEA9}">
      <dsp:nvSpPr>
        <dsp:cNvPr id="0" name=""/>
        <dsp:cNvSpPr/>
      </dsp:nvSpPr>
      <dsp:spPr>
        <a:xfrm>
          <a:off x="7320348" y="882631"/>
          <a:ext cx="254032" cy="297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FFFFFF"/>
            </a:solidFill>
          </a:endParaRPr>
        </a:p>
      </dsp:txBody>
      <dsp:txXfrm>
        <a:off x="7320348" y="942065"/>
        <a:ext cx="177822" cy="178301"/>
      </dsp:txXfrm>
    </dsp:sp>
    <dsp:sp modelId="{A8F8EB7B-DBCD-4938-B9C8-25E4FE55BB8E}">
      <dsp:nvSpPr>
        <dsp:cNvPr id="0" name=""/>
        <dsp:cNvSpPr/>
      </dsp:nvSpPr>
      <dsp:spPr>
        <a:xfrm>
          <a:off x="7679828" y="671385"/>
          <a:ext cx="1198264" cy="719661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</a:rPr>
            <a:t>Dist.</a:t>
          </a:r>
          <a:endParaRPr lang="en-US" sz="1400" b="1" kern="1200" dirty="0">
            <a:solidFill>
              <a:srgbClr val="FFFFFF"/>
            </a:solidFill>
          </a:endParaRPr>
        </a:p>
      </dsp:txBody>
      <dsp:txXfrm>
        <a:off x="7700906" y="692463"/>
        <a:ext cx="1156108" cy="677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5EE5-FED1-40C1-BD62-9CCE89571007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E6696-EA16-48C9-8AE5-DE40182B7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EB72-6D0A-458C-9BB8-00365A05BB46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863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F4C20-CB93-4F29-B763-0C2B890BC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9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4375" y="746125"/>
            <a:ext cx="5386388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3 aspek: sosial, techno, economy Roadmap farmasi slide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CD6B4-1AF6-46C5-AEC6-99B37486CA14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0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4375" y="746125"/>
            <a:ext cx="53863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036DFF30-51E4-4FCA-A725-C660972108AC}" type="slidenum">
              <a:rPr lang="en-US" altLang="en-US">
                <a:solidFill>
                  <a:srgbClr val="000000"/>
                </a:solidFill>
              </a:rPr>
              <a:pPr eaLnBrk="1" hangingPunct="1"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4375" y="746125"/>
            <a:ext cx="53863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89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63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C20-CB93-4F29-B763-0C2B890BC1B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dit.ie/news/archive2009/biopharmaupskill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google.co.id/url?sa=i&amp;source=images&amp;cd=&amp;cad=rja&amp;docid=tOZrfpIpvezxXM&amp;tbnid=-pbJcTu5pziuZM:&amp;ved=0CAgQjRwwAA&amp;url=http://ec.europa.eu/enterprise/sectors/biotechnology/policies/index_en.htm&amp;ei=-FqIUf3HKY2urAeesIEQ&amp;psig=AFQjCNGBVVp7UgHYJxaAyXC04waiIIOvhA&amp;ust=1367977080756908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eg"/><Relationship Id="rId11" Type="http://schemas.openxmlformats.org/officeDocument/2006/relationships/hyperlink" Target="http://www.google.co.id/url?sa=i&amp;source=images&amp;cd=&amp;cad=rja&amp;docid=eT2qim_GhpM74M&amp;tbnid=bzY4oGbCik26GM:&amp;ved=0CAgQjRwwADgg&amp;url=https://h2h.jobs/industries/4-biotechnology&amp;ei=B1uIUabiONCrrAeTroHQAw&amp;psig=AFQjCNEWVlZCYEe_hWNBfUrVLJWxRHdkgA&amp;ust=1367977095993339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://www.google.co.id/url?sa=i&amp;rct=j&amp;q=biotechnology&amp;source=images&amp;cd=&amp;cad=rja&amp;docid=fGixT-W-9PrdYM&amp;tbnid=W3l0eTVuGPEDnM:&amp;ved=0CAUQjRw&amp;url=http://footage.shutterstock.com/clip-2466362-stock-footage-biotechnology-laboratory-research-tools-in-the-hands-in-gloves.html&amp;ei=G16IUaL5JoPMrQe5z4FA&amp;bvm=bv.45960087,d.bmk&amp;psig=AFQjCNHuLuKbRfKDgC9sztQ1yQQO0aJNYw&amp;ust=1367977073933646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://www.google.co.id/url?sa=i&amp;source=images&amp;cd=&amp;cad=rja&amp;docid=sTbzPV3T61H1iM&amp;tbnid=xTBWmUpG0YEJbM:&amp;ved=0CAgQjRwwADgL&amp;url=http://govcentral.monster.com/benefits/2052-growing-federal-jobs-biotechnology&amp;ei=_lqIUZKPDsPmrAeMooGQBQ&amp;psig=AFQjCNHC9gYZYOAMFwtRrVSJOsp_UyDCaA&amp;ust=1367977086317521" TargetMode="External"/><Relationship Id="rId1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dit.ie/news/archive2009/biopharmaupskill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google.co.id/url?sa=i&amp;source=images&amp;cd=&amp;cad=rja&amp;docid=tOZrfpIpvezxXM&amp;tbnid=-pbJcTu5pziuZM:&amp;ved=0CAgQjRwwAA&amp;url=http://ec.europa.eu/enterprise/sectors/biotechnology/policies/index_en.htm&amp;ei=-FqIUf3HKY2urAeesIEQ&amp;psig=AFQjCNGBVVp7UgHYJxaAyXC04waiIIOvhA&amp;ust=1367977080756908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jpeg"/><Relationship Id="rId11" Type="http://schemas.openxmlformats.org/officeDocument/2006/relationships/hyperlink" Target="http://www.google.co.id/url?sa=i&amp;source=images&amp;cd=&amp;cad=rja&amp;docid=eT2qim_GhpM74M&amp;tbnid=bzY4oGbCik26GM:&amp;ved=0CAgQjRwwADgg&amp;url=https://h2h.jobs/industries/4-biotechnology&amp;ei=B1uIUabiONCrrAeTroHQAw&amp;psig=AFQjCNEWVlZCYEe_hWNBfUrVLJWxRHdkgA&amp;ust=1367977095993339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://www.google.co.id/url?sa=i&amp;rct=j&amp;q=biotechnology&amp;source=images&amp;cd=&amp;cad=rja&amp;docid=fGixT-W-9PrdYM&amp;tbnid=W3l0eTVuGPEDnM:&amp;ved=0CAUQjRw&amp;url=http://footage.shutterstock.com/clip-2466362-stock-footage-biotechnology-laboratory-research-tools-in-the-hands-in-gloves.html&amp;ei=G16IUaL5JoPMrQe5z4FA&amp;bvm=bv.45960087,d.bmk&amp;psig=AFQjCNHuLuKbRfKDgC9sztQ1yQQO0aJNYw&amp;ust=1367977073933646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://www.google.co.id/url?sa=i&amp;source=images&amp;cd=&amp;cad=rja&amp;docid=sTbzPV3T61H1iM&amp;tbnid=xTBWmUpG0YEJbM:&amp;ved=0CAgQjRwwADgL&amp;url=http://govcentral.monster.com/benefits/2052-growing-federal-jobs-biotechnology&amp;ei=_lqIUZKPDsPmrAeMooGQBQ&amp;psig=AFQjCNHC9gYZYOAMFwtRrVSJOsp_UyDCaA&amp;ust=1367977086317521" TargetMode="External"/><Relationship Id="rId14" Type="http://schemas.openxmlformats.org/officeDocument/2006/relationships/image" Target="../media/image13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IHI_AsiaPac_PPTtitle_hexagons_3.jpg"/>
          <p:cNvPicPr>
            <a:picLocks noChangeAspect="1"/>
          </p:cNvPicPr>
          <p:nvPr userDrawn="1"/>
        </p:nvPicPr>
        <p:blipFill rotWithShape="1">
          <a:blip r:embed="rId2" cstate="email"/>
          <a:srcRect l="-6"/>
          <a:stretch/>
        </p:blipFill>
        <p:spPr bwMode="auto">
          <a:xfrm>
            <a:off x="3275866" y="2891152"/>
            <a:ext cx="6630140" cy="397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2891118"/>
            <a:ext cx="9906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3587" y="1736761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selection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3587" y="2970213"/>
            <a:ext cx="8069263" cy="7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35"/>
            <a:ext cx="8911960" cy="818685"/>
          </a:xfrm>
          <a:prstGeom prst="rect">
            <a:avLst/>
          </a:prstGeom>
        </p:spPr>
        <p:txBody>
          <a:bodyPr anchor="b"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2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35"/>
            <a:ext cx="8911960" cy="818685"/>
          </a:xfrm>
          <a:prstGeom prst="rect">
            <a:avLst/>
          </a:prstGeom>
        </p:spPr>
        <p:txBody>
          <a:bodyPr anchor="b"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7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IHI_AsiaPac_PPTtitle_hexagons_3.jpg"/>
          <p:cNvPicPr>
            <a:picLocks noChangeAspect="1"/>
          </p:cNvPicPr>
          <p:nvPr userDrawn="1"/>
        </p:nvPicPr>
        <p:blipFill rotWithShape="1">
          <a:blip r:embed="rId2" cstate="email"/>
          <a:srcRect l="-6"/>
          <a:stretch/>
        </p:blipFill>
        <p:spPr bwMode="auto">
          <a:xfrm>
            <a:off x="3275866" y="2891152"/>
            <a:ext cx="6630140" cy="397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2891118"/>
            <a:ext cx="9906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3587" y="1736761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selection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3587" y="2970213"/>
            <a:ext cx="8069263" cy="7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81924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3587" y="1736761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3587" y="2970213"/>
            <a:ext cx="8069263" cy="1050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98740" y="6217920"/>
            <a:ext cx="718185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342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35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66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614" y="1598613"/>
            <a:ext cx="4280561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049" y="1598613"/>
            <a:ext cx="4279392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59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23"/>
            <a:ext cx="8915400" cy="81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27884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278842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1535113"/>
            <a:ext cx="44577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2174875"/>
            <a:ext cx="445770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89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-1"/>
            <a:ext cx="8911960" cy="817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67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98740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5131861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66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98740" y="1600200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5131861" y="1600200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98740" y="3871913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5131861" y="3871913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055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3587" y="1736761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3587" y="2970213"/>
            <a:ext cx="8069263" cy="1050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98740" y="6217920"/>
            <a:ext cx="718185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512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049" y="1598613"/>
            <a:ext cx="4279392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98740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154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35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42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35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51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IHI_AsiaPac_PPTtitle_hexagons_3.jpg"/>
          <p:cNvPicPr>
            <a:picLocks noChangeAspect="1"/>
          </p:cNvPicPr>
          <p:nvPr userDrawn="1"/>
        </p:nvPicPr>
        <p:blipFill rotWithShape="1">
          <a:blip r:embed="rId2" cstate="email"/>
          <a:srcRect l="-6"/>
          <a:stretch/>
        </p:blipFill>
        <p:spPr bwMode="auto">
          <a:xfrm>
            <a:off x="3275866" y="2891152"/>
            <a:ext cx="6630140" cy="397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2891118"/>
            <a:ext cx="9906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3587" y="1736761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selection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3587" y="2970213"/>
            <a:ext cx="8069263" cy="7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35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581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41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-1"/>
            <a:ext cx="8911960" cy="81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96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1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7183B0F-7231-49FF-8550-224EA1A39169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F99FBA7-B595-497F-B257-2BD72ECDC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8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592B832-F036-4B14-B27A-5424C78FC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7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D797F18-F2BD-4CCC-9947-C22B71DA1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B844178-25E3-41D2-BB83-962123E5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35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581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1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21" y="1859801"/>
            <a:ext cx="4378589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21" y="2514600"/>
            <a:ext cx="4378589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ACF0313-687A-428C-A835-9EE12F032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8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3DAEEE8-F77F-4EAE-8768-C808F05C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15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85FA2C1-66D2-4EBB-9C4A-19B5D25F9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63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9" y="1676400"/>
            <a:ext cx="553773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1D3F5E0-7DDF-4D54-A9BF-A599B4314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30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671192" y="535943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746625" y="621985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7004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8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81"/>
            <a:ext cx="6604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523632C-EC6C-4F1A-8D02-691BF4B63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1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D41313D-AFAA-4508-AEAB-17B72EB41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8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113580E-5AF6-4791-83A0-9FFCA8EF5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8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90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 rot="10800000">
            <a:off x="0" y="0"/>
            <a:ext cx="9906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33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79B6-81A4-4721-A1A9-983AF0328EE4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0D0D-E66A-4280-BE6D-D710F3EA7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5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 rot="10800000">
            <a:off x="0" y="0"/>
            <a:ext cx="9906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 rot="5400000">
            <a:off x="-2796473" y="2796566"/>
            <a:ext cx="6858001" cy="126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3" y="6046788"/>
            <a:ext cx="9873325" cy="811212"/>
            <a:chOff x="0" y="6046361"/>
            <a:chExt cx="9113520" cy="811639"/>
          </a:xfrm>
        </p:grpSpPr>
        <p:pic>
          <p:nvPicPr>
            <p:cNvPr id="7" name="Picture 6" descr="mortar_pest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4235" y="6096000"/>
              <a:ext cx="1159565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Pharmaceutical-Industry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657600" y="6146800"/>
              <a:ext cx="1066800" cy="71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10" descr="Vials%20and%20syringes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648200" y="6091937"/>
              <a:ext cx="914400" cy="7660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 descr="http://ec.europa.eu/enterprise/sectors/biotechnology/media/photos/policies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486400" y="6096000"/>
              <a:ext cx="1150471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5" descr="http://govcentral.monster.com/nfs/govcentral/attachment_images/0002/3082/biotech_crop380w.jpg?1224715337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894320" y="6055895"/>
              <a:ext cx="1219200" cy="802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7" descr="https://h2h.jobs/assets/industries/biotechnology_large-2b4f8823c10a23a029053b8111f3792e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3000" y="6125307"/>
              <a:ext cx="1524000" cy="7326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9" descr="http://www.dit.ie/media/newsimages/2009/storyBiopharma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6046361"/>
              <a:ext cx="1219200" cy="811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 descr="http://ak1.picdn.net/shutterstock/videos/2867116/preview/stock-footage-science-biotechnology-experiment-scientist-using-micro-pipette.jp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598920" y="6089904"/>
              <a:ext cx="1371600" cy="768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B002-5E74-4336-A890-80224E4E313A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9D60-B3D1-44E2-9D68-724EEB9F4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8" y="44071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8FC9-A995-4FFE-8A7A-D018CF9AE6A0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3575-D38A-4719-BF52-07440452A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614" y="1598613"/>
            <a:ext cx="4280561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049" y="1598613"/>
            <a:ext cx="4279392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2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A81F-730C-4A04-9424-598DF4837CBE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47DB-C57D-415F-8BB6-333AF44F2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9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2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21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E8B6-D10C-42B6-BCF2-FFB8174007F4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0361-4E63-45E1-9EC0-F435AB7E3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8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2FE4-CA44-4E30-96BF-5B66A0B59B60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A9CE-221F-475A-ACA9-51B5F132A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8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3BBA-B491-45FA-BE0E-A4C870E3348F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8541-EB02-4660-9DB5-7640F6084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1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68" y="273050"/>
            <a:ext cx="32590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92" y="27308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68" y="1435104"/>
            <a:ext cx="32590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575E-19B0-40E2-BEF5-27A1F28DD2BE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8C4C-A7A7-48A2-9825-0C893DA5A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31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84497-5D3C-46BF-90BB-C153015EFDCD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8B45-3808-49CE-B109-3F0E5B075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10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696C-4B67-491B-8080-81D126D842FA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62BB-5062-4FDD-90AB-52DBAEB0A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5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72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657C-44A9-4893-A66C-7D64E010A929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EBDF-ACDC-4A46-89EC-712170C4E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58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31BD4C-D80C-431A-8C93-472208C05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223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B814-6705-48A2-992D-D9A5F106A3F1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490F-4A6B-453F-8D8F-85254EE1E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23"/>
            <a:ext cx="8915400" cy="81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27884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278842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1535113"/>
            <a:ext cx="44577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2174875"/>
            <a:ext cx="445770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4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90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 rot="10800000">
            <a:off x="0" y="0"/>
            <a:ext cx="9906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4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1ECB-EEB3-4028-BC39-D58244725E72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B99C-9E6F-49C7-B0F8-5CC443928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91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 rot="10800000">
            <a:off x="0" y="0"/>
            <a:ext cx="9906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 rot="5400000">
            <a:off x="-2796473" y="2796566"/>
            <a:ext cx="6858001" cy="126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3" y="6046788"/>
            <a:ext cx="9873325" cy="811212"/>
            <a:chOff x="0" y="6046361"/>
            <a:chExt cx="9113520" cy="811639"/>
          </a:xfrm>
        </p:grpSpPr>
        <p:pic>
          <p:nvPicPr>
            <p:cNvPr id="7" name="Picture 6" descr="mortar_pest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4235" y="6096000"/>
              <a:ext cx="1159565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Pharmaceutical-Industry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657600" y="6146800"/>
              <a:ext cx="1066800" cy="71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10" descr="Vials%20and%20syringes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648200" y="6091937"/>
              <a:ext cx="914400" cy="7660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 descr="http://ec.europa.eu/enterprise/sectors/biotechnology/media/photos/policies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486400" y="6096000"/>
              <a:ext cx="1150471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5" descr="http://govcentral.monster.com/nfs/govcentral/attachment_images/0002/3082/biotech_crop380w.jpg?1224715337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894320" y="6055895"/>
              <a:ext cx="1219200" cy="802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7" descr="https://h2h.jobs/assets/industries/biotechnology_large-2b4f8823c10a23a029053b8111f3792e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3000" y="6125307"/>
              <a:ext cx="1524000" cy="7326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9" descr="http://www.dit.ie/media/newsimages/2009/storyBiopharma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6046361"/>
              <a:ext cx="1219200" cy="811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 descr="http://ak1.picdn.net/shutterstock/videos/2867116/preview/stock-footage-science-biotechnology-experiment-scientist-using-micro-pipette.jp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598920" y="6089904"/>
              <a:ext cx="1371600" cy="768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DA66-DDC2-406D-9F51-0818FD42E28A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1FBB4-2888-4456-A67E-384D854E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3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8" y="44071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8573-3158-4B74-ABA5-36C2285BBB4B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64C4-88E5-49B2-AC45-159783D1F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2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54F5-BA39-444D-8197-96EDCA6902DC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1151-4216-4E96-8D9D-993F2CFB4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7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2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21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EDA5-E5BB-453F-88AE-68B1837F60F2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84B5-EF8A-42D9-A34A-A73EAC90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69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C7AE-733E-403D-A883-6B75A306283C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7BA7-4F2E-4176-B4C9-21E76C3EB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3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79C8-8FC1-4E5B-9556-24221D70160E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F15B-41F6-40D2-89D0-F00818C45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9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68" y="273050"/>
            <a:ext cx="32590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92" y="273090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68" y="1435104"/>
            <a:ext cx="32590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A8BD-354A-414C-A3D6-69091B077E9F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E9BF-1F93-4DDE-90CB-E3813AAD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3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D63C-3BD6-4F02-A165-80F962143F5A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FED8-864B-4C1B-89E9-F4738369A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429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8080-FA1C-4D8F-A0DC-08F3685EE2BE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0A4A-5609-4E56-BC63-2B880059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-1"/>
            <a:ext cx="8911960" cy="81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6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8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8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8503-5739-46FE-8AA1-B17AFCA12F5B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6B25-952E-45B6-A73E-6985727FD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8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5D2762-13C7-4DA9-854F-B95EAE293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42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A3A5-95E7-41E2-828E-B36578760F7C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51EB-33DA-4C89-8CB2-5809A1608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9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IHI_AsiaPac_PPTtitle_hexagons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/>
          <a:stretch>
            <a:fillRect/>
          </a:stretch>
        </p:blipFill>
        <p:spPr bwMode="auto">
          <a:xfrm>
            <a:off x="3276204" y="2890853"/>
            <a:ext cx="6629796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 userDrawn="1"/>
        </p:nvCxnSpPr>
        <p:spPr>
          <a:xfrm>
            <a:off x="0" y="2890838"/>
            <a:ext cx="9906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IMSHlogo_RGB_300px_TM_I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6" y="366713"/>
            <a:ext cx="220133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587" y="1736746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587" y="2970213"/>
            <a:ext cx="8069263" cy="7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01761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SHlogo_RGB_300px_TM_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6" y="366713"/>
            <a:ext cx="220133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587" y="1736746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587" y="2970213"/>
            <a:ext cx="8069263" cy="1050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8740" y="6218253"/>
            <a:ext cx="7181850" cy="395287"/>
          </a:xfrm>
        </p:spPr>
        <p:txBody>
          <a:bodyPr/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3491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98740" y="649289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E531621-EB1A-488E-AE50-CBB46CFBC47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20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73311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599" y="1598613"/>
            <a:ext cx="4280561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049" y="1598613"/>
            <a:ext cx="4279392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775627" y="6492890"/>
            <a:ext cx="718185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BF32EB-0466-47BB-8D95-9A8370B4E5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33335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23"/>
            <a:ext cx="8915400" cy="81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27884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278842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1535113"/>
            <a:ext cx="44577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2174875"/>
            <a:ext cx="445770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775627" y="6492890"/>
            <a:ext cx="718185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5772C9-8B43-42C2-B2C6-7F6E8E0C8A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78597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-1"/>
            <a:ext cx="8911960" cy="817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75627" y="6492890"/>
            <a:ext cx="718185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C1756B-4C67-4EE5-A671-9F0F588205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70603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98740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5131861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775627" y="6492890"/>
            <a:ext cx="718185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00FFEE-5DDE-4C62-A8D0-4079AE666F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1986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98740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5131861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1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98740" y="1600200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5131861" y="1600200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98740" y="3871913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5131861" y="3871913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775627" y="6492890"/>
            <a:ext cx="718185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473B69-BBCA-4920-921D-B24CB05EF4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1631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049" y="1598613"/>
            <a:ext cx="4279392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98740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775627" y="6492890"/>
            <a:ext cx="718185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69D10C-155D-4AA0-AE85-367121AE6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2094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20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75627" y="6492890"/>
            <a:ext cx="718185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0EE742-0596-4AFB-AA7E-1455CD5C90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5129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20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9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75627" y="6492890"/>
            <a:ext cx="718185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4592F0-CE94-4991-9A25-D6013B0271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95446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01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09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98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39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70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8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98740" y="1600200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5131861" y="1600200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98740" y="3871913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5131861" y="3871913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4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45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3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56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736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09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IHI_AsiaPac_PPTtitle_hexagons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b="2879"/>
          <a:stretch>
            <a:fillRect/>
          </a:stretch>
        </p:blipFill>
        <p:spPr bwMode="auto">
          <a:xfrm>
            <a:off x="3276205" y="2890841"/>
            <a:ext cx="6629796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2890838"/>
            <a:ext cx="9906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IMSHlogo_RGB_300px_TM_I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6" y="366713"/>
            <a:ext cx="220133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581" y="1736727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581" y="2970213"/>
            <a:ext cx="8069263" cy="7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86044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SHlogo_RGB_300px_TM_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6" y="366713"/>
            <a:ext cx="220133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581" y="1736727"/>
            <a:ext cx="8069263" cy="10509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581" y="2970213"/>
            <a:ext cx="8069263" cy="1050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8740" y="6218309"/>
            <a:ext cx="7181850" cy="395287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7456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1"/>
            <a:ext cx="8911960" cy="81868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2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3581" y="6492946"/>
            <a:ext cx="2476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2C937C-308F-4316-94E0-2EADB22161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13550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598" y="1598613"/>
            <a:ext cx="4280561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049" y="1598613"/>
            <a:ext cx="4279392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77346" y="6492946"/>
            <a:ext cx="71818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4FB9A8-A00C-46D4-8D82-B0992F6C91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8821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23"/>
            <a:ext cx="8915400" cy="81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27884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278842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2" y="1535113"/>
            <a:ext cx="44577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2" y="2174875"/>
            <a:ext cx="445770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77346" y="6492946"/>
            <a:ext cx="71818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101BB9-2544-49BC-A8BC-974936803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643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049" y="1598613"/>
            <a:ext cx="4279392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98740" y="1600203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76674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9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-1"/>
            <a:ext cx="8911960" cy="81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3582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smtClean="0"/>
              <a:t>Click icon to add chart</a:t>
            </a:r>
            <a:endParaRPr noProof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77346" y="6492946"/>
            <a:ext cx="71818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2F99CA-ADBE-48FD-AEC8-DA1A06F09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5739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98741" y="1600202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smtClean="0"/>
              <a:t>Click icon to add chart</a:t>
            </a:r>
            <a:endParaRPr noProof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5131865" y="1600202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smtClean="0"/>
              <a:t>Click icon to add chart</a:t>
            </a:r>
            <a:endParaRPr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77346" y="6492946"/>
            <a:ext cx="71818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5EF81A-595D-4970-B6ED-8099EC53E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3798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98741" y="1600200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smtClean="0"/>
              <a:t>Click icon to add chart</a:t>
            </a:r>
            <a:endParaRPr noProof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5131865" y="1600200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smtClean="0"/>
              <a:t>Click icon to add chart</a:t>
            </a:r>
            <a:endParaRPr noProof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98741" y="3871913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smtClean="0"/>
              <a:t>Click icon to add chart</a:t>
            </a:r>
            <a:endParaRPr noProof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5131865" y="3871913"/>
            <a:ext cx="4275402" cy="2108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smtClean="0"/>
              <a:t>Click icon to add chart</a:t>
            </a:r>
            <a:endParaRPr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777346" y="6492946"/>
            <a:ext cx="71818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3B9D24-0205-4964-A627-8F5B74BE7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6369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0"/>
            <a:ext cx="8911960" cy="8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049" y="1598613"/>
            <a:ext cx="4279392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98741" y="1600202"/>
            <a:ext cx="4275402" cy="43799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smtClean="0"/>
              <a:t>Click icon to add chart</a:t>
            </a:r>
            <a:endParaRPr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777346" y="6492946"/>
            <a:ext cx="71818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B702CF-9FE4-466E-921F-C78DB244D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2672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1"/>
            <a:ext cx="8911960" cy="818685"/>
          </a:xfrm>
          <a:prstGeom prst="rect">
            <a:avLst/>
          </a:prstGeom>
        </p:spPr>
        <p:txBody>
          <a:bodyPr anchor="b"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2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777346" y="6492946"/>
            <a:ext cx="71818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F16A81-1EE6-457E-86E8-FF2BC2F64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894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6307138"/>
            <a:ext cx="593329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1"/>
            <a:ext cx="8911960" cy="818685"/>
          </a:xfrm>
          <a:prstGeom prst="rect">
            <a:avLst/>
          </a:prstGeom>
        </p:spPr>
        <p:txBody>
          <a:bodyPr anchor="b"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82" y="1598613"/>
            <a:ext cx="8911960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740" y="981075"/>
            <a:ext cx="8911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777346" y="6492946"/>
            <a:ext cx="7181850" cy="136525"/>
          </a:xfrm>
        </p:spPr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C1DCA2-59BC-48B6-9A17-0510078F8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34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72668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3589" y="899366"/>
            <a:ext cx="8911960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589" y="6237312"/>
            <a:ext cx="8911960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178" y="6367140"/>
            <a:ext cx="1405997" cy="2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72668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3589" y="899366"/>
            <a:ext cx="8911960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589" y="6237312"/>
            <a:ext cx="8911960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178" y="6367140"/>
            <a:ext cx="1405997" cy="2686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968372" y="6299253"/>
            <a:ext cx="1456411" cy="35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7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72668" y="6492240"/>
            <a:ext cx="71818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72" y="6356351"/>
            <a:ext cx="74295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474" y="6492875"/>
            <a:ext cx="24765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3589" y="899366"/>
            <a:ext cx="8911960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589" y="6237312"/>
            <a:ext cx="8911960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938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95300" y="1935166"/>
            <a:ext cx="8915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8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Company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8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793EA-5071-467E-B4EC-E0066271E2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0636" y="203200"/>
            <a:ext cx="9945556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34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65FB0-85FE-4D96-937F-4BDE9C1C5E3D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79C0B-1F2C-4FD1-A3B7-B804B40C1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5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53466-6302-47E5-99E4-3664502077B2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8532A-11E4-4DAE-AC24-2DCCB2D0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2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73906" y="6492890"/>
            <a:ext cx="718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097" y="6356365"/>
            <a:ext cx="7429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097" y="649289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FB6594-5854-4F3C-955D-82A06D3AAC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3589" y="900113"/>
            <a:ext cx="8911960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589" y="6237288"/>
            <a:ext cx="8911960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79" y="6367478"/>
            <a:ext cx="1405069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6" y="6307138"/>
            <a:ext cx="59504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0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0" fontAlgn="base" hangingPunct="0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0" fontAlgn="base" hangingPunct="0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B9DB-54F1-4152-B69E-BC11A9163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9604-42DB-434C-873D-BCBD36A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2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72187" y="6492946"/>
            <a:ext cx="718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097" y="6356421"/>
            <a:ext cx="7429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097" y="6492946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67BFA6-D4AF-4286-8AC6-0B8C7DD26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3582" y="900113"/>
            <a:ext cx="8911960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582" y="6237288"/>
            <a:ext cx="8911960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>
            <a:fillRect/>
          </a:stretch>
        </p:blipFill>
        <p:spPr bwMode="auto">
          <a:xfrm>
            <a:off x="8007360" y="6367534"/>
            <a:ext cx="140679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0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0" fontAlgn="base" hangingPunct="0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0" fontAlgn="base" hangingPunct="0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jpe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24.emf"/><Relationship Id="rId5" Type="http://schemas.openxmlformats.org/officeDocument/2006/relationships/image" Target="../media/image26.jpeg"/><Relationship Id="rId10" Type="http://schemas.openxmlformats.org/officeDocument/2006/relationships/oleObject" Target="../embeddings/Microsoft_Excel_97-2003_Worksheet1.xls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0.wmf"/><Relationship Id="rId18" Type="http://schemas.openxmlformats.org/officeDocument/2006/relationships/image" Target="../media/image35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8.jpe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wmf"/><Relationship Id="rId20" Type="http://schemas.openxmlformats.org/officeDocument/2006/relationships/image" Target="../media/image37.gif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2.wmf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36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w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35" y="2203714"/>
            <a:ext cx="375773" cy="375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4" y="352139"/>
            <a:ext cx="1101915" cy="930957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07044" y="2539121"/>
            <a:ext cx="9230984" cy="1402691"/>
          </a:xfrm>
        </p:spPr>
        <p:txBody>
          <a:bodyPr lIns="45720" rIns="45720"/>
          <a:lstStyle/>
          <a:p>
            <a:endParaRPr lang="en-US" sz="1700" i="1" dirty="0" smtClean="0"/>
          </a:p>
          <a:p>
            <a:r>
              <a:rPr lang="id-ID" sz="1500" b="1" i="1" dirty="0" smtClean="0"/>
              <a:t> Seminar Penta Helix – dalam rangka Dies Natalis ke-59 Universitas Padjadjaran</a:t>
            </a:r>
          </a:p>
          <a:p>
            <a:r>
              <a:rPr lang="id-ID" sz="1500" b="1" i="1" dirty="0" smtClean="0"/>
              <a:t>  15</a:t>
            </a:r>
            <a:r>
              <a:rPr lang="en-US" sz="1500" b="1" i="1" dirty="0" smtClean="0"/>
              <a:t> September 2016</a:t>
            </a:r>
            <a:endParaRPr lang="en-US" sz="1500" b="1" i="1" dirty="0"/>
          </a:p>
        </p:txBody>
      </p:sp>
      <p:sp>
        <p:nvSpPr>
          <p:cNvPr id="4" name="Rectangle 3"/>
          <p:cNvSpPr/>
          <p:nvPr/>
        </p:nvSpPr>
        <p:spPr>
          <a:xfrm>
            <a:off x="610629" y="1745265"/>
            <a:ext cx="8162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i="1" dirty="0" err="1">
                <a:latin typeface="Trebuchet MS"/>
                <a:ea typeface="Calibri"/>
                <a:cs typeface="Times New Roman"/>
              </a:rPr>
              <a:t>Paradigma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Baru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dalam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Proses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Pengembangan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Usaha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Farmasi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Nasional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untuk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Mewujudkan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Kemandirian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Usaha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Farmasi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sesuai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Nawa</a:t>
            </a:r>
            <a:r>
              <a:rPr lang="en-ID" sz="2000" i="1" dirty="0">
                <a:latin typeface="Trebuchet MS"/>
                <a:ea typeface="Calibri"/>
                <a:cs typeface="Times New Roman"/>
              </a:rPr>
              <a:t> </a:t>
            </a:r>
            <a:r>
              <a:rPr lang="en-ID" sz="2000" i="1" dirty="0" err="1">
                <a:latin typeface="Trebuchet MS"/>
                <a:ea typeface="Calibri"/>
                <a:cs typeface="Times New Roman"/>
              </a:rPr>
              <a:t>Cita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53562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38505"/>
              </p:ext>
            </p:extLst>
          </p:nvPr>
        </p:nvGraphicFramePr>
        <p:xfrm>
          <a:off x="493589" y="2126824"/>
          <a:ext cx="8911960" cy="3346656"/>
        </p:xfrm>
        <a:graphic>
          <a:graphicData uri="http://schemas.openxmlformats.org/drawingml/2006/table">
            <a:tbl>
              <a:tblPr firstRow="1" bandRow="1"/>
              <a:tblGrid>
                <a:gridCol w="1039729"/>
                <a:gridCol w="2578003"/>
                <a:gridCol w="2706343"/>
                <a:gridCol w="2587885"/>
              </a:tblGrid>
              <a:tr h="1537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API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78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2015-2018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2019-2022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2023-2025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anchor="ctr">
                    <a:solidFill>
                      <a:srgbClr val="0070C0"/>
                    </a:solidFill>
                  </a:tcPr>
                </a:tc>
              </a:tr>
              <a:tr h="328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BIOPHARMA-CEUTICALS</a:t>
                      </a:r>
                      <a:endParaRPr lang="en-US" sz="1050" b="1" i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377950" algn="l"/>
                        </a:tabLst>
                        <a:defRPr/>
                      </a:pPr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24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 </a:t>
                      </a:r>
                    </a:p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377950" algn="l"/>
                        </a:tabLst>
                        <a:defRPr/>
                      </a:pPr>
                      <a:r>
                        <a:rPr lang="en-US" sz="1800" i="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molekul</a:t>
                      </a:r>
                      <a:r>
                        <a:rPr lang="en-US" sz="1800" i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 dan derivatnya</a:t>
                      </a:r>
                      <a:endParaRPr lang="en-US" sz="1800" i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molekul</a:t>
                      </a:r>
                      <a:r>
                        <a:rPr lang="en-US" sz="1800" i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dan derivatnya</a:t>
                      </a:r>
                      <a:endParaRPr lang="id-ID" sz="1800" b="0" i="0" noProof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  <a:sym typeface="Wingdings 3"/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</a:p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molekul dan derivatnya</a:t>
                      </a:r>
                      <a:endParaRPr lang="id-ID" sz="1800" i="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</a:tr>
              <a:tr h="358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VACCINE</a:t>
                      </a:r>
                    </a:p>
                  </a:txBody>
                  <a:tcPr marL="91444" marR="91444" marT="45716" marB="4571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2400" i="0" baseline="0" noProof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lang="en-US" sz="1800" i="0" baseline="0" noProof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vaksin</a:t>
                      </a:r>
                      <a:endParaRPr lang="id-ID" sz="1800" i="0" noProof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smtClean="0">
                          <a:solidFill>
                            <a:srgbClr val="002060"/>
                          </a:solidFill>
                        </a:rPr>
                        <a:t>7</a:t>
                      </a:r>
                      <a:r>
                        <a:rPr lang="en-US" sz="1800" i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i="0" smtClean="0">
                          <a:solidFill>
                            <a:srgbClr val="002060"/>
                          </a:solidFill>
                        </a:rPr>
                        <a:t>vaksin</a:t>
                      </a:r>
                      <a:endParaRPr lang="en-US" sz="1800" i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</a:p>
                    <a:p>
                      <a:pPr marL="174625" indent="-174625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vaksin</a:t>
                      </a:r>
                      <a:endParaRPr lang="id-ID" sz="1800" i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>
                    <a:noFill/>
                  </a:tcPr>
                </a:tc>
              </a:tr>
              <a:tr h="452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NATURAL</a:t>
                      </a:r>
                    </a:p>
                  </a:txBody>
                  <a:tcPr marL="91444" marR="91444" marT="45716" marB="4571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 </a:t>
                      </a:r>
                    </a:p>
                    <a:p>
                      <a:pPr marL="174625" indent="-174625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isolat</a:t>
                      </a:r>
                      <a:r>
                        <a:rPr lang="en-US" sz="1800" i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bahan baku</a:t>
                      </a:r>
                      <a:endParaRPr lang="id-ID" sz="1800" i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isolat</a:t>
                      </a:r>
                      <a:r>
                        <a:rPr lang="en-US" sz="1800" i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bahan baku</a:t>
                      </a:r>
                      <a:endParaRPr lang="en-US" sz="1800" i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74625" indent="-174625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isolat bahan baku</a:t>
                      </a:r>
                      <a:endParaRPr lang="id-ID" sz="1800" i="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</a:tr>
              <a:tr h="452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CHEMICAL</a:t>
                      </a:r>
                      <a:endParaRPr lang="en-US" sz="1050" b="1" i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377950" algn="l"/>
                        </a:tabLst>
                        <a:defRPr/>
                      </a:pPr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400" b="1" i="0" baseline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  <a:sym typeface="Wingdings 3"/>
                      </a:endParaRPr>
                    </a:p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377950" algn="l"/>
                        </a:tabLst>
                        <a:defRPr/>
                      </a:pPr>
                      <a:r>
                        <a:rPr lang="en-US" sz="1800" i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molekul dan derivatnya</a:t>
                      </a:r>
                      <a:endParaRPr lang="en-US" sz="1800" i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</a:p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molekul</a:t>
                      </a:r>
                      <a:r>
                        <a:rPr lang="en-US" sz="1800" i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dan derivatnya</a:t>
                      </a:r>
                      <a:endParaRPr lang="id-ID" sz="1800" b="0" i="0" noProof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  <a:sym typeface="Wingdings 3"/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d-ID" sz="1800" i="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6" marB="4571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3589" y="-1"/>
            <a:ext cx="8911960" cy="817200"/>
          </a:xfrm>
        </p:spPr>
        <p:txBody>
          <a:bodyPr anchor="b"/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Ringkasan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Skenario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Riset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Produksi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Bahan</a:t>
            </a:r>
            <a:r>
              <a:rPr lang="en-US" sz="2000" dirty="0" smtClean="0">
                <a:solidFill>
                  <a:schemeClr val="bg1"/>
                </a:solidFill>
              </a:rPr>
              <a:t> Baku </a:t>
            </a:r>
            <a:r>
              <a:rPr lang="en-US" sz="2000" dirty="0" err="1" smtClean="0">
                <a:solidFill>
                  <a:schemeClr val="bg1"/>
                </a:solidFill>
              </a:rPr>
              <a:t>Obat</a:t>
            </a:r>
            <a:r>
              <a:rPr lang="en-US" sz="2000" dirty="0" smtClean="0">
                <a:solidFill>
                  <a:schemeClr val="bg1"/>
                </a:solidFill>
              </a:rPr>
              <a:t> Indonesia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5989" y="906176"/>
            <a:ext cx="8911960" cy="817200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2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id-ID" sz="2000" dirty="0" smtClean="0">
                <a:solidFill>
                  <a:schemeClr val="bg1"/>
                </a:solidFill>
              </a:rPr>
              <a:t>Kegiatan mulai --</a:t>
            </a:r>
            <a:r>
              <a:rPr lang="id-ID" sz="2000" dirty="0" smtClean="0">
                <a:solidFill>
                  <a:schemeClr val="bg1"/>
                </a:solidFill>
                <a:sym typeface="Wingdings" pitchFamily="2" charset="2"/>
              </a:rPr>
              <a:t> Uji klinis -- masuk pasar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3699" y="4267200"/>
            <a:ext cx="9704784" cy="2209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Sukseskan</a:t>
            </a:r>
            <a:r>
              <a:rPr lang="en-US" sz="2800" dirty="0" smtClean="0">
                <a:solidFill>
                  <a:srgbClr val="FF0000"/>
                </a:solidFill>
              </a:rPr>
              <a:t> JKN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Bangun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 err="1" smtClean="0">
                <a:solidFill>
                  <a:srgbClr val="FF0000"/>
                </a:solidFill>
              </a:rPr>
              <a:t>ndustri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farmasi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nasional</a:t>
            </a:r>
            <a:r>
              <a:rPr lang="en-US" sz="2800" dirty="0" smtClean="0">
                <a:solidFill>
                  <a:srgbClr val="FF0000"/>
                </a:solidFill>
              </a:rPr>
              <a:t> &amp; BUMN </a:t>
            </a:r>
            <a:r>
              <a:rPr lang="en-US" sz="2800" dirty="0" err="1" smtClean="0">
                <a:solidFill>
                  <a:srgbClr val="FF0000"/>
                </a:solidFill>
              </a:rPr>
              <a:t>berdaya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Percepat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kemandirian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pengembangan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produksi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obat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28650" lvl="1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endParaRPr lang="en-US" sz="2000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94343" y="676584"/>
            <a:ext cx="311970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en-US" sz="2000" b="1" u="sng" dirty="0" err="1">
                <a:solidFill>
                  <a:prstClr val="black"/>
                </a:solidFill>
              </a:rPr>
              <a:t>Nawa</a:t>
            </a:r>
            <a:r>
              <a:rPr lang="en-US" altLang="en-US" sz="2000" b="1" u="sng" dirty="0">
                <a:solidFill>
                  <a:prstClr val="black"/>
                </a:solidFill>
              </a:rPr>
              <a:t> </a:t>
            </a:r>
            <a:r>
              <a:rPr lang="en-US" altLang="en-US" sz="2000" b="1" u="sng" dirty="0" err="1">
                <a:solidFill>
                  <a:prstClr val="black"/>
                </a:solidFill>
              </a:rPr>
              <a:t>Cita</a:t>
            </a:r>
            <a:r>
              <a:rPr lang="en-US" altLang="en-US" sz="2000" b="1" u="sng" dirty="0">
                <a:solidFill>
                  <a:prstClr val="black"/>
                </a:solidFill>
              </a:rPr>
              <a:t> </a:t>
            </a:r>
            <a:r>
              <a:rPr lang="en-US" altLang="en-US" sz="2000" b="1" u="sng" dirty="0" smtClean="0">
                <a:solidFill>
                  <a:prstClr val="black"/>
                </a:solidFill>
              </a:rPr>
              <a:t>5</a:t>
            </a:r>
            <a:r>
              <a:rPr lang="en-US" altLang="en-US" sz="2000" dirty="0" smtClean="0">
                <a:solidFill>
                  <a:prstClr val="black"/>
                </a:solidFill>
              </a:rPr>
              <a:t>: </a:t>
            </a:r>
            <a:r>
              <a:rPr lang="en-US" altLang="en-US" sz="2400" dirty="0" err="1">
                <a:solidFill>
                  <a:srgbClr val="0000CC"/>
                </a:solidFill>
              </a:rPr>
              <a:t>Meningkatkan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kualitas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hidup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manusia</a:t>
            </a:r>
            <a:r>
              <a:rPr lang="en-US" altLang="en-US" sz="2400" dirty="0">
                <a:solidFill>
                  <a:srgbClr val="0000CC"/>
                </a:solidFill>
              </a:rPr>
              <a:t> Indonesia</a:t>
            </a:r>
            <a:r>
              <a:rPr lang="en-US" altLang="en-US" sz="2400" dirty="0">
                <a:solidFill>
                  <a:srgbClr val="0070C0"/>
                </a:solidFill>
              </a:rPr>
              <a:t>.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314039" y="698809"/>
            <a:ext cx="312142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000" b="1" u="sng" dirty="0" err="1">
                <a:solidFill>
                  <a:prstClr val="black"/>
                </a:solidFill>
              </a:rPr>
              <a:t>Nawa</a:t>
            </a:r>
            <a:r>
              <a:rPr lang="en-US" sz="2000" b="1" u="sng" dirty="0">
                <a:solidFill>
                  <a:prstClr val="black"/>
                </a:solidFill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</a:rPr>
              <a:t>Cita</a:t>
            </a:r>
            <a:r>
              <a:rPr lang="en-US" sz="2000" b="1" u="sng" dirty="0">
                <a:solidFill>
                  <a:prstClr val="black"/>
                </a:solidFill>
              </a:rPr>
              <a:t> </a:t>
            </a:r>
            <a:r>
              <a:rPr lang="en-US" sz="2000" b="1" u="sng" dirty="0" smtClean="0">
                <a:solidFill>
                  <a:prstClr val="black"/>
                </a:solidFill>
              </a:rPr>
              <a:t>6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n-US" sz="2400" dirty="0" err="1">
                <a:solidFill>
                  <a:srgbClr val="0000CC"/>
                </a:solidFill>
              </a:rPr>
              <a:t>Meningkatkan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produktivitas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rakyat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dan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daya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saing</a:t>
            </a:r>
            <a:r>
              <a:rPr lang="en-US" sz="2400" dirty="0">
                <a:solidFill>
                  <a:srgbClr val="0000CC"/>
                </a:solidFill>
              </a:rPr>
              <a:t> di </a:t>
            </a:r>
            <a:r>
              <a:rPr lang="en-US" sz="2400" dirty="0" err="1">
                <a:solidFill>
                  <a:srgbClr val="0000CC"/>
                </a:solidFill>
              </a:rPr>
              <a:t>pasar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internasional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545533" y="709913"/>
            <a:ext cx="33535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000" b="1" u="sng" dirty="0" err="1">
                <a:solidFill>
                  <a:prstClr val="black"/>
                </a:solidFill>
              </a:rPr>
              <a:t>Nawa</a:t>
            </a:r>
            <a:r>
              <a:rPr lang="en-US" sz="2000" b="1" u="sng" dirty="0">
                <a:solidFill>
                  <a:prstClr val="black"/>
                </a:solidFill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</a:rPr>
              <a:t>Cita</a:t>
            </a:r>
            <a:r>
              <a:rPr lang="en-US" sz="2000" b="1" u="sng" dirty="0">
                <a:solidFill>
                  <a:prstClr val="black"/>
                </a:solidFill>
              </a:rPr>
              <a:t> </a:t>
            </a:r>
            <a:r>
              <a:rPr lang="en-US" sz="2000" b="1" u="sng" dirty="0" smtClean="0">
                <a:solidFill>
                  <a:prstClr val="black"/>
                </a:solidFill>
              </a:rPr>
              <a:t>7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n-US" sz="2400" dirty="0" err="1">
                <a:solidFill>
                  <a:srgbClr val="0000CC"/>
                </a:solidFill>
              </a:rPr>
              <a:t>Mewujudkan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kemandirian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ekonomi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dengan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menggerakkan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sektor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strategis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ekonomi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domestik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2907308" y="2956690"/>
            <a:ext cx="397615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prstClr val="black"/>
                </a:solidFill>
              </a:rPr>
              <a:t>Inpres</a:t>
            </a:r>
            <a:r>
              <a:rPr lang="en-US" sz="2400" b="1" dirty="0">
                <a:solidFill>
                  <a:prstClr val="black"/>
                </a:solidFill>
              </a:rPr>
              <a:t> No. 6 </a:t>
            </a:r>
            <a:r>
              <a:rPr lang="en-US" sz="2400" b="1" dirty="0" err="1">
                <a:solidFill>
                  <a:prstClr val="black"/>
                </a:solidFill>
              </a:rPr>
              <a:t>tahun</a:t>
            </a:r>
            <a:r>
              <a:rPr lang="en-US" sz="2400" b="1" dirty="0">
                <a:solidFill>
                  <a:prstClr val="black"/>
                </a:solidFill>
              </a:rPr>
              <a:t> 2016</a:t>
            </a:r>
          </a:p>
        </p:txBody>
      </p:sp>
      <p:sp>
        <p:nvSpPr>
          <p:cNvPr id="2" name="Down Arrow 1"/>
          <p:cNvSpPr/>
          <p:nvPr/>
        </p:nvSpPr>
        <p:spPr>
          <a:xfrm>
            <a:off x="4622800" y="3418344"/>
            <a:ext cx="742950" cy="848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6711" y="2758795"/>
            <a:ext cx="9127113" cy="345017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lvl="0">
              <a:lnSpc>
                <a:spcPct val="105000"/>
              </a:lnSpc>
              <a:spcAft>
                <a:spcPts val="1000"/>
              </a:spcAft>
              <a:buSzPts val="1800"/>
            </a:pPr>
            <a:r>
              <a:rPr lang="en-US" kern="0" smtClean="0">
                <a:solidFill>
                  <a:schemeClr val="bg1">
                    <a:lumMod val="75000"/>
                  </a:schemeClr>
                </a:solidFill>
              </a:rPr>
              <a:t>Presiden menginstruksikan kepada 12 Kementerian / Lembaga setara kementerian untuk mempercepat langkah-langkah sesuai tugas, fungsi, dan kewenangan masing-masing untuk mendukung percepatan pengembangan industri farmasi dan alat kesehatan, dengan :</a:t>
            </a:r>
          </a:p>
          <a:p>
            <a:pPr marL="174625" lvl="0" indent="-174625">
              <a:lnSpc>
                <a:spcPct val="105000"/>
              </a:lnSpc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sz="1600" kern="0" noProof="0" smtClean="0">
                <a:solidFill>
                  <a:schemeClr val="bg1">
                    <a:lumMod val="75000"/>
                  </a:schemeClr>
                </a:solidFill>
              </a:rPr>
              <a:t>Menjamin ketersediaan sediaan farmasi dan alat kesehatan sebagai upaya peningkatan pelayanan kesehatan dalam rangka Jaminan Kesehatan Nasional</a:t>
            </a:r>
          </a:p>
          <a:p>
            <a:pPr marL="174625" lvl="0" indent="-174625">
              <a:lnSpc>
                <a:spcPct val="105000"/>
              </a:lnSpc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kumimoji="0" lang="en-US" sz="1600" i="0" strike="noStrike" kern="0" cap="none" spc="0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LnTx/>
                <a:uFillTx/>
              </a:rPr>
              <a:t>Mendorong</a:t>
            </a:r>
            <a:r>
              <a:rPr kumimoji="0" lang="en-US" sz="1600" i="0" strike="noStrike" kern="0" cap="none" spc="0" normalizeH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LnTx/>
                <a:uFillTx/>
              </a:rPr>
              <a:t> penguasaan tekonologi dan inovasi dalam bidang farmasi dan alat kesehatan</a:t>
            </a:r>
          </a:p>
          <a:p>
            <a:pPr marL="174625" lvl="0" indent="-174625">
              <a:lnSpc>
                <a:spcPct val="105000"/>
              </a:lnSpc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sz="1600" kern="0" baseline="0" noProof="0" smtClean="0">
                <a:solidFill>
                  <a:schemeClr val="bg1">
                    <a:lumMod val="75000"/>
                  </a:schemeClr>
                </a:solidFill>
              </a:rPr>
              <a:t>Mempercepat</a:t>
            </a:r>
            <a:r>
              <a:rPr lang="en-US" sz="1600" kern="0" noProof="0" smtClean="0">
                <a:solidFill>
                  <a:schemeClr val="bg1">
                    <a:lumMod val="75000"/>
                  </a:schemeClr>
                </a:solidFill>
              </a:rPr>
              <a:t> kemandirian dan pengembangan produksi bahan baku obat, obat, dan alat kesehatan untuk pemenuhan kebutuhan dalam negeri dan ekspor serta memulihkan dan meningkatan kegiatan industri / utilisasi kapasitas industri</a:t>
            </a:r>
            <a:endParaRPr kumimoji="0" lang="en-US" sz="1600" i="0" strike="noStrike" kern="0" cap="none" spc="0" normalizeH="0" baseline="0" noProof="0" smtClean="0">
              <a:ln>
                <a:noFill/>
              </a:ln>
              <a:solidFill>
                <a:srgbClr val="793905"/>
              </a:solidFill>
              <a:uLnTx/>
              <a:uFillTx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9808" y="-1"/>
            <a:ext cx="8911960" cy="817200"/>
          </a:xfrm>
          <a:prstGeom prst="curvedUpArrow">
            <a:avLst/>
          </a:prstGeom>
        </p:spPr>
        <p:txBody>
          <a:bodyPr anchor="b"/>
          <a:lstStyle/>
          <a:p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INPRES 6 TAHUN 2016</a:t>
            </a:r>
            <a:b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smtClean="0"/>
              <a:t>Percepatan Pengembangan Industri Farmasi dan Alat Kesehatan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8880" y="975302"/>
            <a:ext cx="3573724" cy="167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781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4388" y="1560796"/>
            <a:ext cx="4461639" cy="446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3588" y="-1"/>
            <a:ext cx="8911960" cy="817200"/>
          </a:xfrm>
        </p:spPr>
        <p:txBody>
          <a:bodyPr anchor="b"/>
          <a:lstStyle/>
          <a:p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Membangun HULU Industri Farmasi Indonesia:  RISET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8945" y="3842473"/>
            <a:ext cx="350907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600" b="1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A2255F">
                      <a:tint val="80000"/>
                      <a:satMod val="250000"/>
                      <a:alpha val="45000"/>
                    </a:srgbClr>
                  </a:outerShdw>
                </a:effectLst>
                <a:latin typeface="Comic Sans MS" pitchFamily="66" charset="0"/>
              </a:rPr>
              <a:t>Bersama Pemerintah Membangun </a:t>
            </a:r>
            <a:r>
              <a:rPr lang="en-US" sz="2400" b="1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A2255F">
                      <a:tint val="80000"/>
                      <a:satMod val="250000"/>
                      <a:alpha val="45000"/>
                    </a:srgbClr>
                  </a:outerShdw>
                </a:effectLst>
                <a:latin typeface="Comic Sans MS" pitchFamily="66" charset="0"/>
              </a:rPr>
              <a:t>Fondasi Riset Farmasi</a:t>
            </a:r>
            <a:endParaRPr lang="en-US" sz="1600" b="1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A2255F">
                    <a:tint val="80000"/>
                    <a:satMod val="250000"/>
                    <a:alpha val="4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56378" y="2287757"/>
            <a:ext cx="1494227" cy="1494226"/>
            <a:chOff x="418850" y="1568906"/>
            <a:chExt cx="1494226" cy="1494226"/>
          </a:xfrm>
        </p:grpSpPr>
        <p:sp>
          <p:nvSpPr>
            <p:cNvPr id="32" name="Oval 31"/>
            <p:cNvSpPr/>
            <p:nvPr/>
          </p:nvSpPr>
          <p:spPr>
            <a:xfrm>
              <a:off x="418850" y="1568906"/>
              <a:ext cx="1494226" cy="1494226"/>
            </a:xfrm>
            <a:prstGeom prst="ellipse">
              <a:avLst/>
            </a:prstGeom>
            <a:solidFill>
              <a:srgbClr val="4BACC6">
                <a:hueOff val="-9933876"/>
                <a:satOff val="39811"/>
                <a:lumOff val="8628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34" name="Oval 4"/>
            <p:cNvSpPr/>
            <p:nvPr/>
          </p:nvSpPr>
          <p:spPr>
            <a:xfrm>
              <a:off x="637674" y="1787730"/>
              <a:ext cx="1056578" cy="10565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Sinergi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ABGC</a:t>
              </a:r>
              <a:endPara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60418" y="4857533"/>
            <a:ext cx="1394023" cy="1359542"/>
            <a:chOff x="1242362" y="4103415"/>
            <a:chExt cx="1494226" cy="1494226"/>
          </a:xfrm>
        </p:grpSpPr>
        <p:sp>
          <p:nvSpPr>
            <p:cNvPr id="40" name="Oval 39"/>
            <p:cNvSpPr/>
            <p:nvPr/>
          </p:nvSpPr>
          <p:spPr>
            <a:xfrm>
              <a:off x="1242362" y="4103415"/>
              <a:ext cx="1494226" cy="1494226"/>
            </a:xfrm>
            <a:prstGeom prst="ellipse">
              <a:avLst/>
            </a:prstGeom>
            <a:solidFill>
              <a:srgbClr val="4BACC6">
                <a:hueOff val="-7450407"/>
                <a:satOff val="29858"/>
                <a:lumOff val="6471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41" name="Oval 4"/>
            <p:cNvSpPr/>
            <p:nvPr/>
          </p:nvSpPr>
          <p:spPr>
            <a:xfrm>
              <a:off x="1461186" y="4322239"/>
              <a:ext cx="1056578" cy="10565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smtClean="0">
                  <a:solidFill>
                    <a:srgbClr val="7939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Payung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smtClean="0">
                  <a:solidFill>
                    <a:srgbClr val="7939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Peraturan &amp;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smtClean="0">
                  <a:solidFill>
                    <a:srgbClr val="7939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Guideline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smtClean="0">
                  <a:solidFill>
                    <a:srgbClr val="7939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Riset</a:t>
              </a:r>
              <a:endParaRPr lang="en-US" sz="1400" dirty="0">
                <a:solidFill>
                  <a:srgbClr val="793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72537" y="4699875"/>
            <a:ext cx="1494227" cy="1494226"/>
            <a:chOff x="3907302" y="4103415"/>
            <a:chExt cx="1494226" cy="1494226"/>
          </a:xfrm>
        </p:grpSpPr>
        <p:sp>
          <p:nvSpPr>
            <p:cNvPr id="46" name="Oval 45"/>
            <p:cNvSpPr/>
            <p:nvPr/>
          </p:nvSpPr>
          <p:spPr>
            <a:xfrm>
              <a:off x="3907302" y="4103415"/>
              <a:ext cx="1494226" cy="1494226"/>
            </a:xfrm>
            <a:prstGeom prst="ellipse">
              <a:avLst/>
            </a:prstGeom>
            <a:solidFill>
              <a:srgbClr val="4BACC6">
                <a:hueOff val="-4966938"/>
                <a:satOff val="19906"/>
                <a:lumOff val="4314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47" name="Oval 4"/>
            <p:cNvSpPr/>
            <p:nvPr/>
          </p:nvSpPr>
          <p:spPr>
            <a:xfrm>
              <a:off x="4126126" y="4322239"/>
              <a:ext cx="1056578" cy="10565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SDM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Riset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Farmasi</a:t>
              </a:r>
              <a:endParaRPr lang="en-US" sz="16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0808" y="2366580"/>
            <a:ext cx="1494227" cy="1494226"/>
            <a:chOff x="4730814" y="1568906"/>
            <a:chExt cx="1494226" cy="1494226"/>
          </a:xfrm>
        </p:grpSpPr>
        <p:sp>
          <p:nvSpPr>
            <p:cNvPr id="52" name="Oval 51"/>
            <p:cNvSpPr/>
            <p:nvPr/>
          </p:nvSpPr>
          <p:spPr>
            <a:xfrm>
              <a:off x="4730814" y="1568906"/>
              <a:ext cx="1494226" cy="1494226"/>
            </a:xfrm>
            <a:prstGeom prst="ellipse">
              <a:avLst/>
            </a:prstGeom>
            <a:solidFill>
              <a:srgbClr val="4BACC6">
                <a:hueOff val="-2483469"/>
                <a:satOff val="9953"/>
                <a:lumOff val="2157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53" name="Oval 4"/>
            <p:cNvSpPr/>
            <p:nvPr/>
          </p:nvSpPr>
          <p:spPr>
            <a:xfrm>
              <a:off x="4949638" y="1787730"/>
              <a:ext cx="1056578" cy="10565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Insentif Riset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b="1" i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Double Tax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i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Deduction</a:t>
              </a:r>
              <a:r>
                <a:rPr lang="en-US" sz="1400" b="1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74359" y="956643"/>
            <a:ext cx="1485460" cy="1376658"/>
            <a:chOff x="2574832" y="2493"/>
            <a:chExt cx="1494226" cy="1494226"/>
          </a:xfrm>
        </p:grpSpPr>
        <p:sp>
          <p:nvSpPr>
            <p:cNvPr id="58" name="Oval 57"/>
            <p:cNvSpPr/>
            <p:nvPr/>
          </p:nvSpPr>
          <p:spPr>
            <a:xfrm>
              <a:off x="2574832" y="2493"/>
              <a:ext cx="1494226" cy="149422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59" name="Oval 4"/>
            <p:cNvSpPr/>
            <p:nvPr/>
          </p:nvSpPr>
          <p:spPr>
            <a:xfrm>
              <a:off x="2673507" y="289767"/>
              <a:ext cx="1300401" cy="10565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Infrastruktur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Riset</a:t>
              </a:r>
              <a:endPara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24" name="Picture 4" descr="http://www.bangkokpost.com/media/content/20120127/3534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94083" y="2490176"/>
            <a:ext cx="1954926" cy="1302180"/>
          </a:xfrm>
          <a:prstGeom prst="rect">
            <a:avLst/>
          </a:prstGeom>
          <a:noFill/>
        </p:spPr>
      </p:pic>
      <p:sp>
        <p:nvSpPr>
          <p:cNvPr id="61" name="Rounded Rectangle 60"/>
          <p:cNvSpPr/>
          <p:nvPr/>
        </p:nvSpPr>
        <p:spPr>
          <a:xfrm>
            <a:off x="7702334" y="2532720"/>
            <a:ext cx="1750509" cy="1156560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smtClean="0">
                <a:solidFill>
                  <a:srgbClr val="00B050"/>
                </a:solidFill>
              </a:rPr>
              <a:t>Bagaimana meyakinkan Pemerintah agar memberikan insentif riset ?</a:t>
            </a:r>
            <a:endParaRPr lang="en-US" sz="1400">
              <a:solidFill>
                <a:srgbClr val="00B05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676187" y="1082778"/>
            <a:ext cx="3200400" cy="809095"/>
          </a:xfrm>
          <a:prstGeom prst="roundRect">
            <a:avLst/>
          </a:prstGeom>
          <a:noFill/>
          <a:ln w="12700">
            <a:solidFill>
              <a:srgbClr val="69C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smtClean="0">
                <a:solidFill>
                  <a:srgbClr val="4F8ABE"/>
                </a:solidFill>
              </a:rPr>
              <a:t>Bagaimana komitmen industri dan meyakinkan pemerintah untuk melakukan investasi riset ?</a:t>
            </a:r>
            <a:endParaRPr lang="en-US" sz="1400">
              <a:solidFill>
                <a:srgbClr val="4F8ABE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16420" y="5009343"/>
            <a:ext cx="1828800" cy="918643"/>
          </a:xfrm>
          <a:prstGeom prst="round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smtClean="0">
                <a:solidFill>
                  <a:srgbClr val="92D050"/>
                </a:solidFill>
              </a:rPr>
              <a:t>Bagaimana komitmen ABGC mengembangkan SDM riset ?</a:t>
            </a:r>
            <a:endParaRPr lang="en-US" sz="1400">
              <a:solidFill>
                <a:srgbClr val="92D05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46290" y="5114445"/>
            <a:ext cx="2466835" cy="918643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smtClean="0">
                <a:solidFill>
                  <a:srgbClr val="FFC000"/>
                </a:solidFill>
              </a:rPr>
              <a:t>Bagaimana meyakinkan pemerintah menciptakan lingkungan riset yang kondusif ?</a:t>
            </a:r>
            <a:endParaRPr lang="en-US" sz="1400">
              <a:solidFill>
                <a:srgbClr val="FFC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83760" y="2535806"/>
            <a:ext cx="1828800" cy="918643"/>
          </a:xfrm>
          <a:prstGeom prst="roundRect">
            <a:avLst/>
          </a:prstGeom>
          <a:noFill/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smtClean="0">
                <a:solidFill>
                  <a:srgbClr val="F98F1E"/>
                </a:solidFill>
              </a:rPr>
              <a:t>Bagaimana mensinergikan keunggulan ABGC untuk riset ?</a:t>
            </a:r>
            <a:endParaRPr lang="en-US" sz="1400">
              <a:solidFill>
                <a:srgbClr val="F98F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74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9244" y="2750965"/>
            <a:ext cx="3257575" cy="184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3587" y="-1"/>
            <a:ext cx="9119973" cy="817200"/>
          </a:xfrm>
        </p:spPr>
        <p:txBody>
          <a:bodyPr anchor="b"/>
          <a:lstStyle/>
          <a:p>
            <a:pPr algn="ctr"/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 Helix : Kerja Sama Holistik dalam Realisasi INPRES Nomor 6/2016 tentang Percepatan Pengembangan Industri Farmasi &amp; Alkes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6356" y="3225800"/>
            <a:ext cx="35090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d-ID" sz="22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rgbClr val="A2255F">
                      <a:tint val="80000"/>
                      <a:satMod val="250000"/>
                      <a:alpha val="45000"/>
                    </a:srgbClr>
                  </a:outerShdw>
                </a:effectLst>
                <a:latin typeface="Comic Sans MS" pitchFamily="66" charset="0"/>
              </a:rPr>
              <a:t>Nawa Cita 5,6,7 </a:t>
            </a:r>
          </a:p>
          <a:p>
            <a:pPr algn="ctr"/>
            <a:r>
              <a:rPr lang="id-ID" sz="22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rgbClr val="A2255F">
                      <a:tint val="80000"/>
                      <a:satMod val="250000"/>
                      <a:alpha val="45000"/>
                    </a:srgbClr>
                  </a:outerShdw>
                </a:effectLst>
                <a:latin typeface="Comic Sans MS" pitchFamily="66" charset="0"/>
              </a:rPr>
              <a:t>INPRES No. 6/2016</a:t>
            </a:r>
            <a:endParaRPr lang="en-US" sz="22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rgbClr val="A2255F">
                    <a:tint val="80000"/>
                    <a:satMod val="250000"/>
                    <a:alpha val="4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64114" y="2668764"/>
            <a:ext cx="1246073" cy="1188464"/>
          </a:xfrm>
          <a:prstGeom prst="ellipse">
            <a:avLst/>
          </a:prstGeom>
          <a:solidFill>
            <a:srgbClr val="4BACC6">
              <a:hueOff val="-9933876"/>
              <a:satOff val="39811"/>
              <a:lumOff val="8628"/>
              <a:alphaOff val="0"/>
            </a:srgbClr>
          </a:solidFill>
          <a:ln w="25400" cap="flat" cmpd="sng" algn="ctr">
            <a:noFill/>
            <a:prstDash val="solid"/>
          </a:ln>
          <a:effectLst/>
        </p:spPr>
      </p:sp>
      <p:sp>
        <p:nvSpPr>
          <p:cNvPr id="40" name="Oval 39"/>
          <p:cNvSpPr/>
          <p:nvPr/>
        </p:nvSpPr>
        <p:spPr>
          <a:xfrm>
            <a:off x="2330216" y="5003381"/>
            <a:ext cx="1191462" cy="1188980"/>
          </a:xfrm>
          <a:prstGeom prst="ellipse">
            <a:avLst/>
          </a:prstGeom>
          <a:solidFill>
            <a:srgbClr val="4BACC6">
              <a:hueOff val="-7450407"/>
              <a:satOff val="29858"/>
              <a:lumOff val="6471"/>
              <a:alphaOff val="0"/>
            </a:srgbClr>
          </a:solidFill>
          <a:ln w="25400" cap="flat" cmpd="sng" algn="ctr">
            <a:noFill/>
            <a:prstDash val="solid"/>
          </a:ln>
          <a:effectLst/>
        </p:spPr>
      </p:sp>
      <p:sp>
        <p:nvSpPr>
          <p:cNvPr id="46" name="Oval 45"/>
          <p:cNvSpPr/>
          <p:nvPr/>
        </p:nvSpPr>
        <p:spPr>
          <a:xfrm>
            <a:off x="6606819" y="5003381"/>
            <a:ext cx="1190538" cy="1190720"/>
          </a:xfrm>
          <a:prstGeom prst="ellipse">
            <a:avLst/>
          </a:prstGeom>
          <a:solidFill>
            <a:srgbClr val="4BACC6">
              <a:hueOff val="-4966938"/>
              <a:satOff val="19906"/>
              <a:lumOff val="4314"/>
              <a:alphaOff val="0"/>
            </a:srgbClr>
          </a:solidFill>
          <a:ln w="25400" cap="flat" cmpd="sng" algn="ctr">
            <a:noFill/>
            <a:prstDash val="solid"/>
          </a:ln>
          <a:effectLst/>
        </p:spPr>
      </p:sp>
      <p:grpSp>
        <p:nvGrpSpPr>
          <p:cNvPr id="51" name="Group 50"/>
          <p:cNvGrpSpPr/>
          <p:nvPr/>
        </p:nvGrpSpPr>
        <p:grpSpPr>
          <a:xfrm>
            <a:off x="6863431" y="2495376"/>
            <a:ext cx="1149961" cy="1169699"/>
            <a:chOff x="4730814" y="1568906"/>
            <a:chExt cx="1494226" cy="1494226"/>
          </a:xfrm>
        </p:grpSpPr>
        <p:sp>
          <p:nvSpPr>
            <p:cNvPr id="52" name="Oval 51"/>
            <p:cNvSpPr/>
            <p:nvPr/>
          </p:nvSpPr>
          <p:spPr>
            <a:xfrm>
              <a:off x="4730814" y="1568906"/>
              <a:ext cx="1494226" cy="1494226"/>
            </a:xfrm>
            <a:prstGeom prst="ellipse">
              <a:avLst/>
            </a:prstGeom>
            <a:solidFill>
              <a:srgbClr val="4BACC6">
                <a:hueOff val="-2483469"/>
                <a:satOff val="9953"/>
                <a:lumOff val="2157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53" name="Oval 4"/>
            <p:cNvSpPr/>
            <p:nvPr/>
          </p:nvSpPr>
          <p:spPr>
            <a:xfrm>
              <a:off x="4949638" y="1787730"/>
              <a:ext cx="1056578" cy="10565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37287" y="969000"/>
            <a:ext cx="1336755" cy="1213402"/>
            <a:chOff x="2574832" y="2493"/>
            <a:chExt cx="1494226" cy="1494226"/>
          </a:xfrm>
        </p:grpSpPr>
        <p:sp>
          <p:nvSpPr>
            <p:cNvPr id="58" name="Oval 57"/>
            <p:cNvSpPr/>
            <p:nvPr/>
          </p:nvSpPr>
          <p:spPr>
            <a:xfrm>
              <a:off x="2574832" y="2493"/>
              <a:ext cx="1494226" cy="149422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59" name="Oval 4"/>
            <p:cNvSpPr/>
            <p:nvPr/>
          </p:nvSpPr>
          <p:spPr>
            <a:xfrm>
              <a:off x="2685937" y="262943"/>
              <a:ext cx="1300401" cy="10565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3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Oval 4"/>
          <p:cNvSpPr/>
          <p:nvPr/>
        </p:nvSpPr>
        <p:spPr>
          <a:xfrm>
            <a:off x="6819472" y="2607214"/>
            <a:ext cx="1292772" cy="9734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d-I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4"/>
          <p:cNvSpPr/>
          <p:nvPr/>
        </p:nvSpPr>
        <p:spPr>
          <a:xfrm>
            <a:off x="6566370" y="5091331"/>
            <a:ext cx="1292772" cy="9734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d-I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4"/>
          <p:cNvSpPr/>
          <p:nvPr/>
        </p:nvSpPr>
        <p:spPr>
          <a:xfrm>
            <a:off x="2357320" y="5114602"/>
            <a:ext cx="1292772" cy="9734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d-I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4"/>
          <p:cNvSpPr/>
          <p:nvPr/>
        </p:nvSpPr>
        <p:spPr>
          <a:xfrm>
            <a:off x="1546281" y="2705445"/>
            <a:ext cx="1292772" cy="9734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d-I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>
            <a:stCxn id="32" idx="0"/>
          </p:cNvCxnSpPr>
          <p:nvPr/>
        </p:nvCxnSpPr>
        <p:spPr>
          <a:xfrm flipV="1">
            <a:off x="2187150" y="2532172"/>
            <a:ext cx="5155142" cy="1365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46" idx="3"/>
          </p:cNvCxnSpPr>
          <p:nvPr/>
        </p:nvCxnSpPr>
        <p:spPr>
          <a:xfrm>
            <a:off x="2187150" y="3857228"/>
            <a:ext cx="4594023" cy="216249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0" idx="5"/>
          </p:cNvCxnSpPr>
          <p:nvPr/>
        </p:nvCxnSpPr>
        <p:spPr>
          <a:xfrm flipV="1">
            <a:off x="3347188" y="3580651"/>
            <a:ext cx="4388384" cy="243758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2417239" y="1575701"/>
            <a:ext cx="1720053" cy="372742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5486398" y="1563344"/>
            <a:ext cx="2136609" cy="368855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86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9808" y="-1"/>
            <a:ext cx="8911960" cy="817200"/>
          </a:xfrm>
          <a:prstGeom prst="curvedUpArrow">
            <a:avLst/>
          </a:prstGeom>
        </p:spPr>
        <p:txBody>
          <a:bodyPr anchor="b"/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Rekomendasi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Utama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241140"/>
            <a:ext cx="9090211" cy="529375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4413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ts val="1800"/>
              <a:buFont typeface="+mj-lt"/>
              <a:buAutoNum type="arabicPeriod"/>
              <a:tabLst/>
              <a:defRPr/>
            </a:pPr>
            <a:r>
              <a:rPr kumimoji="0" lang="id-ID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Kebijakan m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emprioritaskan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penggunaan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obat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bahan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baku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obat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produksi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dalam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negeri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id-ID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(TKDN)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pengadaan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program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Pemerintah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melalui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e-catalogue</a:t>
            </a:r>
            <a:r>
              <a:rPr kumimoji="0" lang="id-ID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;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413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ts val="1800"/>
              <a:buFontTx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Menata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kebijakan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berpotensi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menghambat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produksi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obat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di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dalam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negeri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misalnya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UU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Jaminan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Produk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Halal, </a:t>
            </a:r>
            <a:r>
              <a:rPr lang="id-ID" kern="0" dirty="0" smtClean="0">
                <a:solidFill>
                  <a:schemeClr val="bg1"/>
                </a:solidFill>
              </a:rPr>
              <a:t>PP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terkait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pemanfaatan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darah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</a:p>
          <a:p>
            <a:pPr marL="4413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ts val="1800"/>
              <a:buFont typeface="+mj-lt"/>
              <a:buAutoNum type="arabicPeriod"/>
              <a:tabLst/>
              <a:defRPr/>
            </a:pPr>
            <a:r>
              <a:rPr lang="id-ID" kern="0" dirty="0" smtClean="0">
                <a:solidFill>
                  <a:schemeClr val="bg1"/>
                </a:solidFill>
              </a:rPr>
              <a:t>Mempermudah, m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empercepat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id-ID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p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erijinan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registrasi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sertifikasi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di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Lembaga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Pemerintahan</a:t>
            </a:r>
            <a:r>
              <a:rPr kumimoji="0" lang="id-ID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;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413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ts val="1800"/>
              <a:buFont typeface="+mj-lt"/>
              <a:buAutoNum type="arabicPeriod"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Meningkatkan promosi produk farmasi dan bahan baku obat produksi  dalam negeri, baik di dalam dan luar negeri;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715963" marR="0" lvl="0" indent="-2714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-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Berkoordinasi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dgn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instansi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terkait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m</a:t>
            </a:r>
            <a:r>
              <a:rPr kumimoji="0" lang="id-ID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enghilangkan hambatan ekspor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khususnya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yg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terkait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dengan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hambatan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non-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tarif</a:t>
            </a:r>
            <a:r>
              <a:rPr kumimoji="0" lang="id-ID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7302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ts val="1800"/>
              <a:buFontTx/>
              <a:buChar char="-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Memberikan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fasilitas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fiskal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tax holiday, tax allowance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bagi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investasi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pengembangan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industri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peneliti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penelitian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serta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ekspor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produk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farmasi</a:t>
            </a:r>
            <a:r>
              <a:rPr kumimoji="0" lang="id-ID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</a:p>
          <a:p>
            <a:pPr marL="444500" marR="0" lvl="0" indent="-358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ts val="1800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781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9808" y="-1"/>
            <a:ext cx="8911960" cy="817200"/>
          </a:xfrm>
          <a:prstGeom prst="curvedUpArrow">
            <a:avLst/>
          </a:prstGeom>
        </p:spPr>
        <p:txBody>
          <a:bodyPr anchor="b"/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Rekomendasi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Utama</a:t>
            </a:r>
            <a:r>
              <a:rPr lang="id-I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(lanjutan)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8412" y="1245301"/>
            <a:ext cx="9090211" cy="241604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444500" lvl="0" indent="-358775">
              <a:spcAft>
                <a:spcPts val="1000"/>
              </a:spcAft>
              <a:buSzPts val="1800"/>
              <a:buFont typeface="+mj-lt"/>
              <a:buAutoNum type="arabicPeriod" startAt="5"/>
              <a:defRPr/>
            </a:pPr>
            <a:r>
              <a:rPr lang="id-ID" kern="0" dirty="0">
                <a:solidFill>
                  <a:srgbClr val="002868"/>
                </a:solidFill>
              </a:rPr>
              <a:t>Menyiapkan infrastruktur yang diperlukan untuk riset dan produksi bahan baku obat, termasuk pengadaan bahan awal &amp; SDM yang sesuai kebutuhan, sehingga biaya produksi kompetitif di tingkat global ;</a:t>
            </a:r>
            <a:endParaRPr lang="en-US" kern="0" dirty="0">
              <a:solidFill>
                <a:srgbClr val="002868"/>
              </a:solidFill>
            </a:endParaRPr>
          </a:p>
          <a:p>
            <a:pPr marL="441325" indent="-441325">
              <a:spcAft>
                <a:spcPts val="1000"/>
              </a:spcAft>
              <a:buSzPts val="1800"/>
              <a:buFont typeface="+mj-lt"/>
              <a:buAutoNum type="arabicPeriod" startAt="6"/>
              <a:defRPr/>
            </a:pPr>
            <a:r>
              <a:rPr lang="id-ID" kern="0" dirty="0" smtClean="0">
                <a:solidFill>
                  <a:srgbClr val="002868"/>
                </a:solidFill>
              </a:rPr>
              <a:t>Mempermudah, menyederhanakan, mempercepat proses masuknya  bahan awal sbg pendukung kelancaran produksi BBO ;</a:t>
            </a:r>
            <a:endParaRPr lang="en-US" i="1" kern="0" dirty="0" smtClean="0">
              <a:solidFill>
                <a:srgbClr val="002868"/>
              </a:solidFill>
            </a:endParaRPr>
          </a:p>
          <a:p>
            <a:pPr marL="342900" indent="-342900">
              <a:spcAft>
                <a:spcPts val="1000"/>
              </a:spcAft>
              <a:buSzPts val="1800"/>
              <a:buFont typeface="+mj-lt"/>
              <a:buAutoNum type="arabicPeriod" startAt="6"/>
              <a:defRPr/>
            </a:pPr>
            <a:r>
              <a:rPr lang="id-ID" kern="0" dirty="0" smtClean="0">
                <a:solidFill>
                  <a:srgbClr val="002868"/>
                </a:solidFill>
              </a:rPr>
              <a:t> </a:t>
            </a:r>
            <a:r>
              <a:rPr lang="en-US" kern="0" dirty="0" smtClean="0">
                <a:solidFill>
                  <a:srgbClr val="002868"/>
                </a:solidFill>
              </a:rPr>
              <a:t>Me</a:t>
            </a:r>
            <a:r>
              <a:rPr lang="id-ID" kern="0" dirty="0" smtClean="0">
                <a:solidFill>
                  <a:srgbClr val="002868"/>
                </a:solidFill>
              </a:rPr>
              <a:t>ngaktifkan kerja sama terpadu ABCGM </a:t>
            </a:r>
            <a:r>
              <a:rPr lang="id-ID" kern="0" dirty="0" smtClean="0">
                <a:solidFill>
                  <a:srgbClr val="002868"/>
                </a:solidFill>
                <a:sym typeface="Wingdings" pitchFamily="2" charset="2"/>
              </a:rPr>
              <a:t> Penta Helix</a:t>
            </a:r>
            <a:r>
              <a:rPr lang="en-US" kern="0" dirty="0" smtClean="0">
                <a:solidFill>
                  <a:srgbClr val="002868"/>
                </a:solidFill>
              </a:rPr>
              <a:t>;</a:t>
            </a:r>
          </a:p>
          <a:p>
            <a:pPr marL="342900" indent="-342900">
              <a:spcAft>
                <a:spcPts val="1000"/>
              </a:spcAft>
              <a:buSzPts val="1800"/>
              <a:buFont typeface="+mj-lt"/>
              <a:buAutoNum type="arabicPeriod" startAt="6"/>
              <a:defRPr/>
            </a:pPr>
            <a:r>
              <a:rPr lang="id-ID" kern="0" dirty="0">
                <a:solidFill>
                  <a:srgbClr val="002868"/>
                </a:solidFill>
              </a:rPr>
              <a:t> </a:t>
            </a:r>
            <a:r>
              <a:rPr lang="id-ID" kern="0" dirty="0" smtClean="0">
                <a:solidFill>
                  <a:srgbClr val="002868"/>
                </a:solidFill>
              </a:rPr>
              <a:t>Realisasi insentif pajak utk R&amp;D di Industri Farmasi;</a:t>
            </a:r>
          </a:p>
        </p:txBody>
      </p:sp>
    </p:spTree>
    <p:extLst>
      <p:ext uri="{BB962C8B-B14F-4D97-AF65-F5344CB8AC3E}">
        <p14:creationId xmlns:p14="http://schemas.microsoft.com/office/powerpoint/2010/main" val="2080774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3671" y="2420479"/>
            <a:ext cx="7207623" cy="2106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Terima Kasih</a:t>
            </a:r>
            <a:endParaRPr lang="en-US" sz="4400" b="1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5162" y="1260389"/>
            <a:ext cx="8911960" cy="817200"/>
          </a:xfrm>
          <a:prstGeom prst="curvedUpArrow">
            <a:avLst/>
          </a:prstGeom>
        </p:spPr>
        <p:txBody>
          <a:bodyPr anchor="b"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id-I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ff. :  WHO, Kemkes, IMS, GPFI.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4921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5" y="1037970"/>
            <a:ext cx="7871872" cy="507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Materi Presentasi\2016-09-15 Seminar Pentahelix Unpad\Gambar Lao T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64" y="3422823"/>
            <a:ext cx="2444509" cy="2693772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1101" y="3791233"/>
            <a:ext cx="105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100" dirty="0" smtClean="0">
                <a:solidFill>
                  <a:schemeClr val="accent6">
                    <a:lumMod val="1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accent6">
                    <a:lumMod val="10000"/>
                  </a:schemeClr>
                </a:solidFill>
              </a:rPr>
              <a:t>ancient </a:t>
            </a:r>
            <a:endParaRPr lang="id-ID" sz="11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6">
                    <a:lumMod val="10000"/>
                  </a:schemeClr>
                </a:solidFill>
              </a:rPr>
              <a:t>Chinese </a:t>
            </a:r>
            <a:endParaRPr lang="id-ID" sz="11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6">
                    <a:lumMod val="10000"/>
                  </a:schemeClr>
                </a:solidFill>
              </a:rPr>
              <a:t>philosopher </a:t>
            </a:r>
            <a:endParaRPr lang="id-ID" sz="11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6">
                    <a:lumMod val="10000"/>
                  </a:schemeClr>
                </a:solidFill>
              </a:rPr>
              <a:t>and writer</a:t>
            </a:r>
            <a:r>
              <a:rPr lang="id-ID" sz="1100" dirty="0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lang="id-ID" sz="11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3739" y="3478427"/>
            <a:ext cx="939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6">
                    <a:lumMod val="25000"/>
                  </a:schemeClr>
                </a:solidFill>
              </a:rPr>
              <a:t>Lao Tze</a:t>
            </a:r>
            <a:endParaRPr lang="id-ID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73"/>
          <p:cNvGrpSpPr>
            <a:grpSpLocks/>
          </p:cNvGrpSpPr>
          <p:nvPr/>
        </p:nvGrpSpPr>
        <p:grpSpPr bwMode="auto">
          <a:xfrm>
            <a:off x="412756" y="657258"/>
            <a:ext cx="9382116" cy="4067175"/>
            <a:chOff x="460523" y="611388"/>
            <a:chExt cx="8560701" cy="4474238"/>
          </a:xfrm>
        </p:grpSpPr>
        <p:sp>
          <p:nvSpPr>
            <p:cNvPr id="23" name="Rounded Rectangle 22"/>
            <p:cNvSpPr/>
            <p:nvPr/>
          </p:nvSpPr>
          <p:spPr>
            <a:xfrm>
              <a:off x="2720203" y="611388"/>
              <a:ext cx="2972106" cy="49073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2000" b="1" dirty="0">
                  <a:solidFill>
                    <a:srgbClr val="04617B"/>
                  </a:solidFill>
                </a:rPr>
                <a:t>Biopharmaceuticals</a:t>
              </a:r>
            </a:p>
          </p:txBody>
        </p:sp>
        <p:sp>
          <p:nvSpPr>
            <p:cNvPr id="24" name="Subtitle 5"/>
            <p:cNvSpPr txBox="1">
              <a:spLocks/>
            </p:cNvSpPr>
            <p:nvPr/>
          </p:nvSpPr>
          <p:spPr bwMode="auto">
            <a:xfrm>
              <a:off x="5711140" y="1809408"/>
              <a:ext cx="1909744" cy="4278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DBF5F9"/>
                </a:buClr>
                <a:buFont typeface="Wingdings" pitchFamily="2" charset="2"/>
                <a:buNone/>
                <a:defRPr/>
              </a:pPr>
              <a:r>
                <a:rPr lang="id-ID" sz="1600" b="1" dirty="0" smtClean="0">
                  <a:solidFill>
                    <a:srgbClr val="04617B"/>
                  </a:solidFill>
                </a:rPr>
                <a:t>OFF PATENT</a:t>
              </a:r>
              <a:endParaRPr lang="id-ID" sz="1600" b="1" dirty="0">
                <a:solidFill>
                  <a:srgbClr val="04617B"/>
                </a:solidFill>
              </a:endParaRPr>
            </a:p>
          </p:txBody>
        </p:sp>
        <p:sp>
          <p:nvSpPr>
            <p:cNvPr id="25" name="Title 4"/>
            <p:cNvSpPr txBox="1">
              <a:spLocks/>
            </p:cNvSpPr>
            <p:nvPr/>
          </p:nvSpPr>
          <p:spPr bwMode="auto">
            <a:xfrm>
              <a:off x="597046" y="1816394"/>
              <a:ext cx="1685344" cy="44707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1600" b="1" dirty="0" smtClean="0">
                  <a:solidFill>
                    <a:srgbClr val="04617B"/>
                  </a:solidFill>
                </a:rPr>
                <a:t>PATENT</a:t>
              </a:r>
              <a:endParaRPr lang="id-ID" sz="1600" b="1" dirty="0">
                <a:solidFill>
                  <a:srgbClr val="04617B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1602917" y="1102123"/>
              <a:ext cx="2551555" cy="6496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206256" y="1102123"/>
              <a:ext cx="2079219" cy="6426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0523" y="2375237"/>
              <a:ext cx="2185927" cy="13377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Verdana" pitchFamily="34" charset="0"/>
                <a:buChar char="−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UU Paten</a:t>
              </a: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Verdana" pitchFamily="34" charset="0"/>
                <a:buChar char="−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Privilege </a:t>
              </a: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Verdana" pitchFamily="34" charset="0"/>
                <a:buChar char="−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Biaya R &amp; D sangat tinggi  ( &gt; USD 350 juta )</a:t>
              </a: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Verdana" pitchFamily="34" charset="0"/>
                <a:buChar char="−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Research based comp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Char char="-"/>
                <a:defRPr/>
              </a:pPr>
              <a:endParaRPr lang="id-ID" dirty="0">
                <a:solidFill>
                  <a:srgbClr val="04617B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9714" name="TextBox 10"/>
            <p:cNvSpPr txBox="1">
              <a:spLocks noChangeArrowheads="1"/>
            </p:cNvSpPr>
            <p:nvPr/>
          </p:nvSpPr>
          <p:spPr bwMode="auto">
            <a:xfrm>
              <a:off x="3175862" y="1669481"/>
              <a:ext cx="1933927" cy="3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d-ID" sz="1400" b="1" smtClean="0">
                  <a:solidFill>
                    <a:srgbClr val="04617B"/>
                  </a:solidFill>
                  <a:latin typeface="Verdana" pitchFamily="34" charset="0"/>
                  <a:cs typeface="Arial" charset="0"/>
                </a:rPr>
                <a:t>BOLAR PROVISION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2797095" y="2031199"/>
              <a:ext cx="2507289" cy="29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150" dirty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≤ 2 tahun dapat mengajukan Registrasi</a:t>
              </a: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7991220" y="3492923"/>
              <a:ext cx="1030004" cy="49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150" b="1" dirty="0">
                  <a:solidFill>
                    <a:srgbClr val="04617B"/>
                  </a:solidFill>
                  <a:latin typeface="Verdana" pitchFamily="34" charset="0"/>
                </a:rPr>
                <a:t>Off Patent/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150" b="1" dirty="0">
                  <a:solidFill>
                    <a:srgbClr val="04617B"/>
                  </a:solidFill>
                  <a:latin typeface="Verdana" pitchFamily="34" charset="0"/>
                </a:rPr>
                <a:t>Originator</a:t>
              </a:r>
            </a:p>
          </p:txBody>
        </p:sp>
        <p:sp>
          <p:nvSpPr>
            <p:cNvPr id="29717" name="TextBox 13"/>
            <p:cNvSpPr txBox="1">
              <a:spLocks noChangeArrowheads="1"/>
            </p:cNvSpPr>
            <p:nvPr/>
          </p:nvSpPr>
          <p:spPr bwMode="auto">
            <a:xfrm>
              <a:off x="7231025" y="2723357"/>
              <a:ext cx="1236582" cy="338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d-ID" sz="1400" b="1" smtClean="0">
                  <a:solidFill>
                    <a:srgbClr val="04617B"/>
                  </a:solidFill>
                  <a:latin typeface="Verdana" pitchFamily="34" charset="0"/>
                  <a:cs typeface="Arial" charset="0"/>
                </a:rPr>
                <a:t>Branded</a:t>
              </a:r>
            </a:p>
          </p:txBody>
        </p:sp>
        <p:sp>
          <p:nvSpPr>
            <p:cNvPr id="29718" name="TextBox 14"/>
            <p:cNvSpPr txBox="1">
              <a:spLocks noChangeArrowheads="1"/>
            </p:cNvSpPr>
            <p:nvPr/>
          </p:nvSpPr>
          <p:spPr bwMode="auto">
            <a:xfrm>
              <a:off x="6190129" y="2194948"/>
              <a:ext cx="989050" cy="4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d-ID" u="sng" smtClean="0">
                  <a:solidFill>
                    <a:srgbClr val="04617B"/>
                  </a:solidFill>
                  <a:latin typeface="Verdana" pitchFamily="34" charset="0"/>
                  <a:cs typeface="Arial" charset="0"/>
                </a:rPr>
                <a:t>Generik</a:t>
              </a: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6406306" y="3485937"/>
              <a:ext cx="1832851" cy="159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150" b="1" dirty="0">
                  <a:solidFill>
                    <a:srgbClr val="04617B"/>
                  </a:solidFill>
                  <a:latin typeface="Verdana" pitchFamily="34" charset="0"/>
                </a:rPr>
                <a:t>Follower/me too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id-ID" sz="1100" dirty="0" smtClean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 Marketing </a:t>
              </a:r>
              <a:r>
                <a:rPr lang="id-ID" sz="1100" dirty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cost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id-ID" sz="1100" dirty="0" smtClean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 Corporate image</a:t>
              </a:r>
              <a:endParaRPr lang="id-ID" sz="1100" dirty="0">
                <a:solidFill>
                  <a:srgbClr val="04617B"/>
                </a:solidFill>
                <a:latin typeface="Arial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id-ID" sz="1100" dirty="0" smtClean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 Brand/product </a:t>
              </a:r>
              <a:r>
                <a:rPr lang="id-ID" sz="1100" dirty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value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id-ID" sz="1100" dirty="0" smtClean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 Intangible </a:t>
              </a:r>
              <a:r>
                <a:rPr lang="id-ID" sz="1100" dirty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asset  </a:t>
              </a:r>
              <a:endParaRPr lang="id-ID" sz="1100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id-ID" sz="1100" dirty="0" smtClean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 Same playing field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1100" dirty="0" smtClean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Pilihan dokter</a:t>
              </a:r>
              <a:r>
                <a:rPr lang="id-ID" sz="1100" u="sng" dirty="0" smtClean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id-ID" sz="1100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id-ID" sz="1100" dirty="0" smtClean="0">
                  <a:solidFill>
                    <a:srgbClr val="04617B"/>
                  </a:solidFill>
                  <a:latin typeface="Arial" pitchFamily="34" charset="0"/>
                  <a:cs typeface="Arial" pitchFamily="34" charset="0"/>
                </a:rPr>
                <a:t> Pilihan pasien</a:t>
              </a:r>
              <a:endParaRPr lang="id-ID" sz="1100" dirty="0">
                <a:solidFill>
                  <a:srgbClr val="04617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36653" y="2785638"/>
              <a:ext cx="1548822" cy="1599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150" b="1" dirty="0">
                  <a:solidFill>
                    <a:srgbClr val="04617B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INN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 OGB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 Commodity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 Social marketing</a:t>
              </a:r>
            </a:p>
            <a:p>
              <a:pPr marL="85725" indent="-857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Peraturan penggunaan OGB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  di sarana R.S.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100" dirty="0">
                  <a:solidFill>
                    <a:srgbClr val="04617B"/>
                  </a:solidFill>
                  <a:latin typeface="Verdana" pitchFamily="34" charset="0"/>
                  <a:cs typeface="Arial" pitchFamily="34" charset="0"/>
                </a:rPr>
                <a:t>  Pemerintah</a:t>
              </a:r>
            </a:p>
          </p:txBody>
        </p:sp>
        <p:cxnSp>
          <p:nvCxnSpPr>
            <p:cNvPr id="29721" name="Straight Arrow Connector 48"/>
            <p:cNvCxnSpPr>
              <a:cxnSpLocks noChangeShapeType="1"/>
            </p:cNvCxnSpPr>
            <p:nvPr/>
          </p:nvCxnSpPr>
          <p:spPr bwMode="auto">
            <a:xfrm>
              <a:off x="6766642" y="2600552"/>
              <a:ext cx="652185" cy="203580"/>
            </a:xfrm>
            <a:prstGeom prst="straightConnector1">
              <a:avLst/>
            </a:prstGeom>
            <a:noFill/>
            <a:ln w="9525" algn="ctr">
              <a:solidFill>
                <a:srgbClr val="66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5877796" y="2600552"/>
              <a:ext cx="740448" cy="203580"/>
            </a:xfrm>
            <a:prstGeom prst="straightConnector1">
              <a:avLst/>
            </a:prstGeom>
            <a:noFill/>
            <a:ln w="9525" algn="ctr">
              <a:solidFill>
                <a:srgbClr val="66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Straight Arrow Connector 55"/>
            <p:cNvCxnSpPr>
              <a:cxnSpLocks noChangeShapeType="1"/>
            </p:cNvCxnSpPr>
            <p:nvPr/>
          </p:nvCxnSpPr>
          <p:spPr bwMode="auto">
            <a:xfrm flipH="1">
              <a:off x="7231008" y="3060163"/>
              <a:ext cx="510381" cy="417798"/>
            </a:xfrm>
            <a:prstGeom prst="straightConnector1">
              <a:avLst/>
            </a:prstGeom>
            <a:noFill/>
            <a:ln w="9525" algn="ctr">
              <a:solidFill>
                <a:srgbClr val="66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4" name="Straight Arrow Connector 57"/>
            <p:cNvCxnSpPr>
              <a:cxnSpLocks noChangeShapeType="1"/>
            </p:cNvCxnSpPr>
            <p:nvPr/>
          </p:nvCxnSpPr>
          <p:spPr bwMode="auto">
            <a:xfrm>
              <a:off x="7977490" y="3076454"/>
              <a:ext cx="490119" cy="407332"/>
            </a:xfrm>
            <a:prstGeom prst="straightConnector1">
              <a:avLst/>
            </a:prstGeom>
            <a:noFill/>
            <a:ln w="9525" algn="ctr">
              <a:solidFill>
                <a:srgbClr val="66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5365750" y="4581558"/>
            <a:ext cx="42100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  18.000 – 20.000   items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      926    items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 </a:t>
            </a: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     392     mol DOEN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498 – 503  items Obat Program Pemerintah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920 – 930  JKN</a:t>
            </a:r>
            <a:endParaRPr lang="id-ID" sz="1150" b="1" dirty="0">
              <a:solidFill>
                <a:srgbClr val="7CCA62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29700" name="TextBox 68"/>
          <p:cNvSpPr txBox="1">
            <a:spLocks noChangeArrowheads="1"/>
          </p:cNvSpPr>
          <p:nvPr/>
        </p:nvSpPr>
        <p:spPr bwMode="auto">
          <a:xfrm>
            <a:off x="681037" y="5949983"/>
            <a:ext cx="82756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1700" b="1" smtClean="0">
                <a:solidFill>
                  <a:srgbClr val="04617B"/>
                </a:solidFill>
                <a:latin typeface="Verdana" pitchFamily="34" charset="0"/>
                <a:cs typeface="Arial" charset="0"/>
              </a:rPr>
              <a:t>Peraturan / Perundang-undangan - - - -&gt; mendukung ?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457583" y="1947865"/>
            <a:ext cx="3678634" cy="7937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99184" y="4724400"/>
            <a:ext cx="4724267" cy="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8052064" y="4797425"/>
            <a:ext cx="1659600" cy="26930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* PP No. 51/2009</a:t>
            </a:r>
            <a:endParaRPr lang="id-ID" sz="1150" b="1" dirty="0">
              <a:solidFill>
                <a:srgbClr val="7CCA62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677606" y="6335746"/>
            <a:ext cx="8320352" cy="36988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 smtClean="0">
                <a:solidFill>
                  <a:srgbClr val="990033"/>
                </a:solidFill>
                <a:latin typeface="Verdana" pitchFamily="34" charset="0"/>
              </a:rPr>
              <a:t>UU  JPH </a:t>
            </a:r>
            <a:endParaRPr lang="id-ID" b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29705" name="Rectangle 1"/>
          <p:cNvSpPr>
            <a:spLocks noChangeArrowheads="1"/>
          </p:cNvSpPr>
          <p:nvPr/>
        </p:nvSpPr>
        <p:spPr bwMode="auto">
          <a:xfrm>
            <a:off x="204662" y="0"/>
            <a:ext cx="78336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d-ID" sz="2700" b="1" smtClean="0">
                <a:solidFill>
                  <a:srgbClr val="1F497D"/>
                </a:solidFill>
                <a:latin typeface="Arial Rounded MT Bold" pitchFamily="34" charset="0"/>
                <a:cs typeface="Arial" charset="0"/>
              </a:rPr>
              <a:t>Obat  &amp; Vaksin (Biopharmaceuticals )</a:t>
            </a:r>
            <a:endParaRPr lang="id-ID" sz="27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2301099" y="4868896"/>
            <a:ext cx="286517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Vaksin : Basic Antigen  – 8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Vaksin program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Vaksin terapeutik</a:t>
            </a:r>
            <a:endParaRPr lang="id-ID" sz="1150" b="1" dirty="0">
              <a:solidFill>
                <a:srgbClr val="7CCA62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5355431" y="5673725"/>
            <a:ext cx="3262445" cy="268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50" b="1" dirty="0" smtClean="0">
                <a:solidFill>
                  <a:srgbClr val="7CCA62">
                    <a:lumMod val="50000"/>
                  </a:srgbClr>
                </a:solidFill>
                <a:latin typeface="Verdana" pitchFamily="34" charset="0"/>
              </a:rPr>
              <a:t>*95 -96 % BBO diimport</a:t>
            </a:r>
            <a:endParaRPr lang="id-ID" sz="1150" b="1" dirty="0">
              <a:solidFill>
                <a:srgbClr val="7CCA62">
                  <a:lumMod val="5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28228" y="973169"/>
            <a:ext cx="88947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3200" b="1" u="sng" dirty="0" smtClean="0">
                <a:solidFill>
                  <a:srgbClr val="1F497D"/>
                </a:solidFill>
                <a:latin typeface="Tw Cen MT" pitchFamily="34" charset="0"/>
              </a:rPr>
              <a:t>Definisi OBAT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3200" b="1" u="sng" dirty="0" smtClean="0">
                <a:solidFill>
                  <a:srgbClr val="1F497D"/>
                </a:solidFill>
                <a:latin typeface="Tw Cen MT" pitchFamily="34" charset="0"/>
              </a:rPr>
              <a:t>(Undang-Undang no. 36/2009 ttg Kesehatan)</a:t>
            </a:r>
            <a:endParaRPr lang="en-US" sz="3200" b="1" u="sng" dirty="0" smtClean="0">
              <a:solidFill>
                <a:srgbClr val="1F497D"/>
              </a:solidFill>
              <a:latin typeface="Tw Cen MT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28229" y="2349500"/>
            <a:ext cx="901170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3000" smtClean="0">
                <a:solidFill>
                  <a:prstClr val="black"/>
                </a:solidFill>
                <a:latin typeface="Tw Cen MT" pitchFamily="34" charset="0"/>
                <a:cs typeface="Arial" charset="0"/>
              </a:rPr>
              <a:t>Obat adalah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3000" smtClean="0">
                <a:solidFill>
                  <a:prstClr val="black"/>
                </a:solidFill>
                <a:latin typeface="Tw Cen MT" pitchFamily="34" charset="0"/>
                <a:cs typeface="Arial" charset="0"/>
              </a:rPr>
              <a:t>bahan atau paduan bahan, termasuk produk biologi yang digunakan untuk mempengaruhi atau menyelidiki sistem fisiologi atau keadaan patologi dalam rangka penetapan diagnosis, pencegahan, penyembuhan, </a:t>
            </a:r>
            <a:r>
              <a:rPr lang="fi-FI" sz="3000" smtClean="0">
                <a:solidFill>
                  <a:prstClr val="black"/>
                </a:solidFill>
                <a:latin typeface="Tw Cen MT" pitchFamily="34" charset="0"/>
                <a:cs typeface="Arial" charset="0"/>
              </a:rPr>
              <a:t>pemulihan, peningkatan kesehatan dan kontrasepsi,</a:t>
            </a:r>
            <a:r>
              <a:rPr lang="id-ID" sz="3000" smtClean="0">
                <a:solidFill>
                  <a:prstClr val="black"/>
                </a:solidFill>
                <a:latin typeface="Tw Cen MT" pitchFamily="34" charset="0"/>
                <a:cs typeface="Arial" charset="0"/>
              </a:rPr>
              <a:t> untuk manusia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0413"/>
            <a:ext cx="1320800" cy="95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E7B42D7-DFE4-4495-8C13-E9DEE243C1D8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1812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48" y="1430348"/>
            <a:ext cx="214802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4" descr="http://www.teropongbisnis.com/wp-content/uploads/2013/09/4.Rupiah-Melemah-Kebijakan-Stimulus-Moneter-AS-Membayangi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047750"/>
            <a:ext cx="23939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6" descr="https://encrypted-tbn0.gstatic.com/images?q=tbn:ANd9GcTWf3rIPm7xwIOoSXimC--eYULeiq-YPcvbytj6mtvykKZyEO5zp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990607"/>
            <a:ext cx="23114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Picture 8" descr="http://t2.gstatic.com/images?q=tbn:ANd9GcTn7UYbBCxCAMtZ4-158SM5fgHdmHltjhMZhKCMZTC4FsYbruFa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841754"/>
            <a:ext cx="22288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846520"/>
            <a:ext cx="18986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001046" y="2171700"/>
            <a:ext cx="877094" cy="4254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868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9800000">
            <a:off x="2949449" y="3549650"/>
            <a:ext cx="877094" cy="4254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868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1352832" flipH="1">
            <a:off x="6122462" y="2171700"/>
            <a:ext cx="877094" cy="4254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868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800000" flipH="1">
            <a:off x="6046792" y="3584575"/>
            <a:ext cx="961364" cy="4254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86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650" y="2438437"/>
            <a:ext cx="3054350" cy="75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400" b="1" i="1" dirty="0">
                <a:solidFill>
                  <a:srgbClr val="990033"/>
                </a:solidFill>
                <a:cs typeface="Arial" charset="0"/>
              </a:rPr>
              <a:t>Capital Intensive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i="1" dirty="0">
                <a:solidFill>
                  <a:srgbClr val="002868">
                    <a:lumMod val="50000"/>
                  </a:srgbClr>
                </a:solidFill>
                <a:cs typeface="Arial" charset="0"/>
              </a:rPr>
              <a:t>Need 100 Bio IDR+ for new </a:t>
            </a:r>
            <a:r>
              <a:rPr lang="en-US" sz="1400" i="1" dirty="0" err="1">
                <a:solidFill>
                  <a:srgbClr val="002868">
                    <a:lumMod val="50000"/>
                  </a:srgbClr>
                </a:solidFill>
                <a:cs typeface="Arial" charset="0"/>
              </a:rPr>
              <a:t>cGMP</a:t>
            </a:r>
            <a:r>
              <a:rPr lang="en-US" sz="1400" i="1" dirty="0">
                <a:solidFill>
                  <a:srgbClr val="002868">
                    <a:lumMod val="50000"/>
                  </a:srgbClr>
                </a:solidFill>
                <a:cs typeface="Arial" charset="0"/>
              </a:rPr>
              <a:t> manufacturing facilities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1650" y="2428944"/>
            <a:ext cx="3054350" cy="12157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400" b="1" i="1" dirty="0">
                <a:solidFill>
                  <a:srgbClr val="990033"/>
                </a:solidFill>
                <a:cs typeface="Arial" charset="0"/>
              </a:rPr>
              <a:t>Technology </a:t>
            </a:r>
            <a:r>
              <a:rPr lang="id-ID" sz="1400" b="1" i="1" dirty="0">
                <a:solidFill>
                  <a:srgbClr val="990033"/>
                </a:solidFill>
                <a:cs typeface="Arial" charset="0"/>
              </a:rPr>
              <a:t>&amp; Knowledge </a:t>
            </a:r>
            <a:r>
              <a:rPr lang="en-US" sz="1400" b="1" i="1" dirty="0">
                <a:solidFill>
                  <a:srgbClr val="990033"/>
                </a:solidFill>
                <a:cs typeface="Arial" charset="0"/>
              </a:rPr>
              <a:t>Intensive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i="1" dirty="0">
                <a:solidFill>
                  <a:srgbClr val="002868">
                    <a:lumMod val="50000"/>
                  </a:srgbClr>
                </a:solidFill>
                <a:cs typeface="Arial" charset="0"/>
              </a:rPr>
              <a:t>Research &amp; Development  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i="1" dirty="0">
                <a:solidFill>
                  <a:srgbClr val="002868">
                    <a:lumMod val="50000"/>
                  </a:srgbClr>
                </a:solidFill>
                <a:cs typeface="Arial" charset="0"/>
              </a:rPr>
              <a:t>Manufacturing Technology</a:t>
            </a:r>
          </a:p>
          <a:p>
            <a:pPr marL="174625" indent="-174625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i="1" dirty="0">
                <a:solidFill>
                  <a:srgbClr val="002868">
                    <a:lumMod val="50000"/>
                  </a:srgbClr>
                </a:solidFill>
                <a:cs typeface="Arial" charset="0"/>
              </a:rPr>
              <a:t>Packaging Technology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156" y="5419761"/>
            <a:ext cx="2641600" cy="5570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400" b="1" i="1" dirty="0">
                <a:solidFill>
                  <a:srgbClr val="990033"/>
                </a:solidFill>
                <a:cs typeface="Arial" charset="0"/>
              </a:rPr>
              <a:t>Highly Regulated</a:t>
            </a:r>
          </a:p>
          <a:p>
            <a:pPr marL="171450" indent="-171450" algn="ctr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i="1" dirty="0">
                <a:solidFill>
                  <a:srgbClr val="002868">
                    <a:lumMod val="50000"/>
                  </a:srgbClr>
                </a:solidFill>
                <a:cs typeface="Arial" charset="0"/>
              </a:rPr>
              <a:t>CPOB, BA/BE, NIE, </a:t>
            </a:r>
            <a:r>
              <a:rPr lang="id-ID" sz="1400" i="1" dirty="0">
                <a:solidFill>
                  <a:srgbClr val="002868">
                    <a:lumMod val="50000"/>
                  </a:srgbClr>
                </a:solidFill>
                <a:cs typeface="Arial" charset="0"/>
              </a:rPr>
              <a:t>PIC/s</a:t>
            </a:r>
            <a:endParaRPr lang="en-US" sz="1400" i="1" dirty="0">
              <a:solidFill>
                <a:srgbClr val="002868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81263" name="TextBox 17"/>
          <p:cNvSpPr txBox="1">
            <a:spLocks noChangeArrowheads="1"/>
          </p:cNvSpPr>
          <p:nvPr/>
        </p:nvSpPr>
        <p:spPr bwMode="auto">
          <a:xfrm>
            <a:off x="6997834" y="5400748"/>
            <a:ext cx="287033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id-ID" sz="1300" b="1" i="1" smtClean="0">
                <a:solidFill>
                  <a:srgbClr val="990033"/>
                </a:solidFill>
              </a:rPr>
              <a:t>Quality HR</a:t>
            </a:r>
            <a:endParaRPr lang="en-US" sz="1300" b="1" i="1" smtClean="0">
              <a:solidFill>
                <a:srgbClr val="990033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300" i="1" smtClean="0">
                <a:solidFill>
                  <a:srgbClr val="001434"/>
                </a:solidFill>
              </a:rPr>
              <a:t>Researcher, Lab tech, Med</a:t>
            </a:r>
            <a:r>
              <a:rPr lang="id-ID" sz="1300" i="1" smtClean="0">
                <a:solidFill>
                  <a:srgbClr val="001434"/>
                </a:solidFill>
              </a:rPr>
              <a:t>ical </a:t>
            </a:r>
            <a:r>
              <a:rPr lang="en-US" sz="1300" i="1" smtClean="0">
                <a:solidFill>
                  <a:srgbClr val="001434"/>
                </a:solidFill>
              </a:rPr>
              <a:t>Representative, etc</a:t>
            </a:r>
          </a:p>
        </p:txBody>
      </p:sp>
      <p:sp>
        <p:nvSpPr>
          <p:cNvPr id="19" name="Right Arrow 18"/>
          <p:cNvSpPr/>
          <p:nvPr/>
        </p:nvSpPr>
        <p:spPr>
          <a:xfrm rot="16200000">
            <a:off x="4756123" y="4106667"/>
            <a:ext cx="557213" cy="45918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868"/>
              </a:solidFill>
            </a:endParaRPr>
          </a:p>
        </p:txBody>
      </p:sp>
      <p:sp>
        <p:nvSpPr>
          <p:cNvPr id="181265" name="TextBox 19"/>
          <p:cNvSpPr txBox="1">
            <a:spLocks noChangeArrowheads="1"/>
          </p:cNvSpPr>
          <p:nvPr/>
        </p:nvSpPr>
        <p:spPr bwMode="auto">
          <a:xfrm>
            <a:off x="3549650" y="5949950"/>
            <a:ext cx="3054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id-ID" sz="1400" b="1" i="1" smtClean="0">
                <a:solidFill>
                  <a:srgbClr val="990033"/>
                </a:solidFill>
              </a:rPr>
              <a:t>Fragmented Market</a:t>
            </a:r>
            <a:endParaRPr lang="en-US" sz="1400" b="1" i="1" smtClean="0">
              <a:solidFill>
                <a:srgbClr val="990033"/>
              </a:solidFill>
            </a:endParaRPr>
          </a:p>
        </p:txBody>
      </p:sp>
      <p:graphicFrame>
        <p:nvGraphicFramePr>
          <p:cNvPr id="181266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964807"/>
              </p:ext>
            </p:extLst>
          </p:nvPr>
        </p:nvGraphicFramePr>
        <p:xfrm>
          <a:off x="3667000" y="4653209"/>
          <a:ext cx="2690157" cy="122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10" imgW="3200419" imgH="1695453" progId="Excel.Chart.8">
                  <p:embed/>
                </p:oleObj>
              </mc:Choice>
              <mc:Fallback>
                <p:oleObj name="Chart" r:id="rId10" imgW="3200419" imgH="169545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000" y="4653209"/>
                        <a:ext cx="2690157" cy="1223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324777" y="110413"/>
            <a:ext cx="5333961" cy="366264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id-ID" sz="2400" b="1" dirty="0" smtClean="0">
                <a:solidFill>
                  <a:srgbClr val="00642D"/>
                </a:solidFill>
              </a:rPr>
              <a:t>   INDUSTRI FARMASI</a:t>
            </a:r>
            <a:endParaRPr lang="en-US" sz="2400" b="1" dirty="0">
              <a:solidFill>
                <a:srgbClr val="00642D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387172" y="266608"/>
            <a:ext cx="5333961" cy="598017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id-ID" sz="2000" b="1" dirty="0" smtClean="0">
                <a:solidFill>
                  <a:srgbClr val="002868">
                    <a:lumMod val="75000"/>
                  </a:srgbClr>
                </a:solidFill>
              </a:rPr>
              <a:t>  KARAKTERISTIK</a:t>
            </a:r>
            <a:endParaRPr lang="en-US" sz="2000" b="1" dirty="0">
              <a:solidFill>
                <a:srgbClr val="002868">
                  <a:lumMod val="75000"/>
                </a:srgbClr>
              </a:solidFill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503217" y="6237385"/>
            <a:ext cx="308874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id-ID" sz="1300" dirty="0" smtClean="0">
                <a:solidFill>
                  <a:srgbClr val="D5E4F3">
                    <a:lumMod val="25000"/>
                  </a:srgbClr>
                </a:solidFill>
              </a:rPr>
              <a:t>Maksimum  penguasaan pasar 4-6 %  per perusahaan </a:t>
            </a:r>
            <a:endParaRPr lang="en-US" sz="1300" dirty="0" smtClean="0">
              <a:solidFill>
                <a:srgbClr val="D5E4F3">
                  <a:lumMod val="25000"/>
                </a:srgb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0413"/>
            <a:ext cx="1320800" cy="95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63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23"/>
          <p:cNvSpPr txBox="1">
            <a:spLocks noChangeArrowheads="1"/>
          </p:cNvSpPr>
          <p:nvPr/>
        </p:nvSpPr>
        <p:spPr bwMode="auto">
          <a:xfrm>
            <a:off x="768747" y="4160863"/>
            <a:ext cx="2545292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id-ID" sz="20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Jaminan Kesehatan Nasional</a:t>
            </a:r>
            <a:endParaRPr lang="id-ID" sz="20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" y="332656"/>
            <a:ext cx="10023562" cy="573360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3000" b="1" dirty="0" smtClean="0">
                <a:solidFill>
                  <a:srgbClr val="002060"/>
                </a:solidFill>
              </a:rPr>
              <a:t>Issue Strategis yang Dihadapi GP Farmasi Indonesia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3796" name="Oval 10"/>
          <p:cNvSpPr>
            <a:spLocks noChangeArrowheads="1"/>
          </p:cNvSpPr>
          <p:nvPr/>
        </p:nvSpPr>
        <p:spPr bwMode="gray">
          <a:xfrm>
            <a:off x="1520296" y="2708275"/>
            <a:ext cx="1611445" cy="1303338"/>
          </a:xfrm>
          <a:prstGeom prst="ellipse">
            <a:avLst/>
          </a:prstGeom>
          <a:gradFill rotWithShape="1">
            <a:gsLst>
              <a:gs pos="0">
                <a:srgbClr val="DDEEAA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40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JKN</a:t>
            </a:r>
          </a:p>
        </p:txBody>
      </p:sp>
      <p:sp>
        <p:nvSpPr>
          <p:cNvPr id="33797" name="Oval 10"/>
          <p:cNvSpPr>
            <a:spLocks noChangeArrowheads="1"/>
          </p:cNvSpPr>
          <p:nvPr/>
        </p:nvSpPr>
        <p:spPr bwMode="gray">
          <a:xfrm>
            <a:off x="7214531" y="2492375"/>
            <a:ext cx="1504817" cy="1303338"/>
          </a:xfrm>
          <a:prstGeom prst="ellipse">
            <a:avLst/>
          </a:prstGeom>
          <a:gradFill rotWithShape="1">
            <a:gsLst>
              <a:gs pos="0">
                <a:srgbClr val="DDEEAA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40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MEA</a:t>
            </a:r>
          </a:p>
        </p:txBody>
      </p:sp>
      <p:sp>
        <p:nvSpPr>
          <p:cNvPr id="33798" name="TextBox 23"/>
          <p:cNvSpPr txBox="1">
            <a:spLocks noChangeArrowheads="1"/>
          </p:cNvSpPr>
          <p:nvPr/>
        </p:nvSpPr>
        <p:spPr bwMode="auto">
          <a:xfrm>
            <a:off x="6980635" y="3860825"/>
            <a:ext cx="2280444" cy="708025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 smtClean="0">
                <a:solidFill>
                  <a:srgbClr val="000000"/>
                </a:solidFill>
                <a:latin typeface="Times New Roman" pitchFamily="18" charset="0"/>
              </a:rPr>
              <a:t>Masyarakat Ekonomi ASEAN</a:t>
            </a:r>
          </a:p>
        </p:txBody>
      </p:sp>
      <p:sp>
        <p:nvSpPr>
          <p:cNvPr id="3" name="Down Arrow 2"/>
          <p:cNvSpPr/>
          <p:nvPr/>
        </p:nvSpPr>
        <p:spPr>
          <a:xfrm rot="3078439">
            <a:off x="3386733" y="1155506"/>
            <a:ext cx="527050" cy="1800621"/>
          </a:xfrm>
          <a:prstGeom prst="downArrow">
            <a:avLst>
              <a:gd name="adj1" fmla="val 33153"/>
              <a:gd name="adj2" fmla="val 47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8661287">
            <a:off x="6141839" y="1207902"/>
            <a:ext cx="527050" cy="1800621"/>
          </a:xfrm>
          <a:prstGeom prst="downArrow">
            <a:avLst>
              <a:gd name="adj1" fmla="val 33153"/>
              <a:gd name="adj2" fmla="val 47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815430" y="1628775"/>
            <a:ext cx="527977" cy="1295400"/>
          </a:xfrm>
          <a:prstGeom prst="downArrow">
            <a:avLst>
              <a:gd name="adj1" fmla="val 33153"/>
              <a:gd name="adj2" fmla="val 47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gray">
          <a:xfrm>
            <a:off x="4251325" y="3068641"/>
            <a:ext cx="1728391" cy="1303337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40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inovasi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4094825" y="4502175"/>
            <a:ext cx="2106744" cy="8302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d-ID" sz="20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Daya Saing jangka panjang</a:t>
            </a:r>
            <a:endParaRPr lang="id-ID" sz="20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84729" y="4868863"/>
            <a:ext cx="1740429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id-ID" b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Faskes</a:t>
            </a:r>
            <a:endParaRPr lang="en-US" b="1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id-ID" b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Obat / Alkes</a:t>
            </a:r>
            <a:endParaRPr lang="en-US" b="1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278725" y="4941888"/>
            <a:ext cx="244210" cy="601662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33806" name="Rectangle 12"/>
          <p:cNvSpPr>
            <a:spLocks noChangeArrowheads="1"/>
          </p:cNvSpPr>
          <p:nvPr/>
        </p:nvSpPr>
        <p:spPr bwMode="auto">
          <a:xfrm>
            <a:off x="2686328" y="4868863"/>
            <a:ext cx="1097227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d-ID" b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Yankes</a:t>
            </a:r>
            <a:endParaRPr lang="en-US" b="1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3807" name="Rectangle 12"/>
          <p:cNvSpPr>
            <a:spLocks noChangeArrowheads="1"/>
          </p:cNvSpPr>
          <p:nvPr/>
        </p:nvSpPr>
        <p:spPr bwMode="auto">
          <a:xfrm>
            <a:off x="6640130" y="4570413"/>
            <a:ext cx="2925365" cy="1179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id-ID" b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Dominasi pasar domestik</a:t>
            </a:r>
            <a:endParaRPr lang="en-US" b="1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id-ID" b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Kemampuan penetrasi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d-ID" b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pasar regional</a:t>
            </a:r>
            <a:endParaRPr lang="en-US" b="1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3808" name="Rectangle 12"/>
          <p:cNvSpPr>
            <a:spLocks noChangeArrowheads="1"/>
          </p:cNvSpPr>
          <p:nvPr/>
        </p:nvSpPr>
        <p:spPr bwMode="auto">
          <a:xfrm>
            <a:off x="4481082" y="5346853"/>
            <a:ext cx="1337993" cy="5844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85750" indent="-28575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id-ID" sz="1600" b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 B O</a:t>
            </a:r>
          </a:p>
          <a:p>
            <a:pPr marL="285750" indent="-28575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id-ID" sz="1600" b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S D M</a:t>
            </a:r>
            <a:endParaRPr lang="en-US" sz="1600" b="1" dirty="0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3589" y="-1"/>
            <a:ext cx="8911960" cy="817200"/>
          </a:xfrm>
        </p:spPr>
        <p:txBody>
          <a:bodyPr anchor="b"/>
          <a:lstStyle/>
          <a:p>
            <a:r>
              <a:rPr lang="en-US" sz="2000" smtClean="0">
                <a:solidFill>
                  <a:schemeClr val="bg1"/>
                </a:solidFill>
              </a:rPr>
              <a:t>Roadmap Industri Farmasi Indonesia 2015 - 2025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295404" y="968188"/>
            <a:ext cx="7279340" cy="968188"/>
          </a:xfrm>
          <a:prstGeom prst="triangle">
            <a:avLst/>
          </a:prstGeom>
          <a:solidFill>
            <a:srgbClr val="C5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8565" y="1664468"/>
            <a:ext cx="8633010" cy="307777"/>
          </a:xfrm>
          <a:prstGeom prst="rect">
            <a:avLst/>
          </a:prstGeom>
          <a:solidFill>
            <a:srgbClr val="0070C0"/>
          </a:solidFill>
          <a:ln w="76200" cmpd="thickThin">
            <a:solidFill>
              <a:srgbClr val="C5C1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FFFF"/>
                </a:solidFill>
              </a:rPr>
              <a:t>Industri Farmasi Indonesia sebagai Industri Strategis Nasional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18584" y="5005959"/>
            <a:ext cx="4306849" cy="248037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793905"/>
                </a:solidFill>
              </a:rPr>
              <a:t>R&amp;D</a:t>
            </a:r>
            <a:r>
              <a:rPr lang="en-US" sz="1200" smtClean="0">
                <a:solidFill>
                  <a:srgbClr val="793905"/>
                </a:solidFill>
              </a:rPr>
              <a:t> yang</a:t>
            </a:r>
            <a:r>
              <a:rPr lang="en-US" sz="1200" b="1" smtClean="0">
                <a:solidFill>
                  <a:srgbClr val="793905"/>
                </a:solidFill>
              </a:rPr>
              <a:t> kolaboratif</a:t>
            </a:r>
            <a:endParaRPr lang="en-US" sz="1200" b="1" dirty="0">
              <a:solidFill>
                <a:srgbClr val="793905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93587" y="5843814"/>
            <a:ext cx="8863667" cy="152400"/>
          </a:xfrm>
          <a:prstGeom prst="roundRect">
            <a:avLst>
              <a:gd name="adj" fmla="val 7321"/>
            </a:avLst>
          </a:prstGeom>
          <a:solidFill>
            <a:srgbClr val="C5C1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853" y="6029775"/>
            <a:ext cx="9349124" cy="152400"/>
          </a:xfrm>
          <a:prstGeom prst="roundRect">
            <a:avLst>
              <a:gd name="adj" fmla="val 7321"/>
            </a:avLst>
          </a:prstGeom>
          <a:solidFill>
            <a:srgbClr val="C5C1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7465" y="2405166"/>
            <a:ext cx="1022146" cy="621572"/>
          </a:xfrm>
          <a:prstGeom prst="roundRect">
            <a:avLst>
              <a:gd name="adj" fmla="val 732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Misi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59610" y="2405166"/>
            <a:ext cx="7584142" cy="621572"/>
          </a:xfrm>
          <a:prstGeom prst="roundRect">
            <a:avLst>
              <a:gd name="adj" fmla="val 732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solidFill>
                  <a:schemeClr val="bg1"/>
                </a:solidFill>
              </a:rPr>
              <a:t>Memenuhi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kebutuhan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obat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pengobatan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nasional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termasuk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JKN &amp; KIS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solidFill>
                  <a:schemeClr val="bg1"/>
                </a:solidFill>
              </a:rPr>
              <a:t>Berkontribusi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pada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Devisa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negara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melalui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ekspor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dan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substitusi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impor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solidFill>
                  <a:schemeClr val="bg1"/>
                </a:solidFill>
              </a:rPr>
              <a:t>Menguasai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teknologi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farmasi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terkini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termasuk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R&amp;D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talent pool</a:t>
            </a:r>
            <a:r>
              <a:rPr lang="id-ID" sz="1200" b="1" i="1" dirty="0" smtClean="0">
                <a:solidFill>
                  <a:schemeClr val="bg1"/>
                </a:solidFill>
              </a:rPr>
              <a:t> </a:t>
            </a:r>
            <a:r>
              <a:rPr lang="id-ID" sz="1200" b="1" i="1" dirty="0" smtClean="0">
                <a:solidFill>
                  <a:schemeClr val="bg1"/>
                </a:solidFill>
                <a:sym typeface="Wingdings" pitchFamily="2" charset="2"/>
              </a:rPr>
              <a:t> Kemandirian</a:t>
            </a:r>
            <a:endParaRPr lang="en-US" sz="1200" b="1" i="1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5291" y="2025837"/>
            <a:ext cx="1022146" cy="333643"/>
          </a:xfrm>
          <a:prstGeom prst="roundRect">
            <a:avLst>
              <a:gd name="adj" fmla="val 7321"/>
            </a:avLst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Visi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67436" y="2025837"/>
            <a:ext cx="7584142" cy="333643"/>
          </a:xfrm>
          <a:prstGeom prst="roundRect">
            <a:avLst>
              <a:gd name="adj" fmla="val 7321"/>
            </a:avLst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1200" smtClean="0">
                <a:solidFill>
                  <a:schemeClr val="bg1"/>
                </a:solidFill>
              </a:rPr>
              <a:t>Menjadi Pasar Farmasi </a:t>
            </a:r>
            <a:r>
              <a:rPr lang="en-US" sz="1200" b="1" smtClean="0">
                <a:solidFill>
                  <a:schemeClr val="bg1"/>
                </a:solidFill>
              </a:rPr>
              <a:t>15 Terbesar Dunia </a:t>
            </a:r>
            <a:r>
              <a:rPr lang="en-US" sz="1200" smtClean="0">
                <a:solidFill>
                  <a:schemeClr val="bg1"/>
                </a:solidFill>
              </a:rPr>
              <a:t>tahun 2025, dengan nilai </a:t>
            </a:r>
            <a:r>
              <a:rPr lang="en-US" sz="1200" b="1" smtClean="0">
                <a:solidFill>
                  <a:schemeClr val="bg1"/>
                </a:solidFill>
              </a:rPr>
              <a:t>Rp 700 triliun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8583" y="5288843"/>
            <a:ext cx="4306849" cy="248037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Manufacturing </a:t>
            </a:r>
            <a:r>
              <a:rPr lang="en-US" sz="1200" smtClean="0">
                <a:solidFill>
                  <a:schemeClr val="bg1"/>
                </a:solidFill>
              </a:rPr>
              <a:t>yang</a:t>
            </a:r>
            <a:r>
              <a:rPr lang="en-US" sz="1200" b="1" smtClean="0">
                <a:solidFill>
                  <a:schemeClr val="bg1"/>
                </a:solidFill>
              </a:rPr>
              <a:t> berkualitas dan efisien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8582" y="5573968"/>
            <a:ext cx="4306849" cy="248037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Regulasi </a:t>
            </a:r>
            <a:r>
              <a:rPr lang="en-US" sz="1200" smtClean="0">
                <a:solidFill>
                  <a:schemeClr val="bg1"/>
                </a:solidFill>
              </a:rPr>
              <a:t>yang</a:t>
            </a:r>
            <a:r>
              <a:rPr lang="en-US" sz="1200" b="1" smtClean="0">
                <a:solidFill>
                  <a:schemeClr val="bg1"/>
                </a:solidFill>
              </a:rPr>
              <a:t> pro pertumbuhan industri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52161" y="5005959"/>
            <a:ext cx="4306849" cy="248037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smtClean="0">
                <a:solidFill>
                  <a:schemeClr val="bg1"/>
                </a:solidFill>
              </a:rPr>
              <a:t>Alignment </a:t>
            </a:r>
            <a:r>
              <a:rPr lang="en-US" sz="1200" b="1" smtClean="0">
                <a:solidFill>
                  <a:schemeClr val="bg1"/>
                </a:solidFill>
              </a:rPr>
              <a:t>forum ABGC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52161" y="5288843"/>
            <a:ext cx="4306849" cy="248037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Infrastruktur</a:t>
            </a:r>
            <a:r>
              <a:rPr lang="en-US" sz="1200" smtClean="0">
                <a:solidFill>
                  <a:schemeClr val="bg1"/>
                </a:solidFill>
              </a:rPr>
              <a:t> yang menunjang industri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52160" y="5573968"/>
            <a:ext cx="4306849" cy="248037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793905"/>
                </a:solidFill>
              </a:rPr>
              <a:t>Sumber Daya Manusia </a:t>
            </a:r>
            <a:r>
              <a:rPr lang="en-US" sz="1200" smtClean="0">
                <a:solidFill>
                  <a:srgbClr val="793905"/>
                </a:solidFill>
              </a:rPr>
              <a:t>yang </a:t>
            </a:r>
            <a:r>
              <a:rPr lang="en-US" sz="1200" b="1" smtClean="0">
                <a:solidFill>
                  <a:srgbClr val="793905"/>
                </a:solidFill>
              </a:rPr>
              <a:t>kompeten</a:t>
            </a:r>
            <a:endParaRPr lang="en-US" sz="1200" b="1" dirty="0">
              <a:solidFill>
                <a:srgbClr val="793905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769128" y="3539101"/>
            <a:ext cx="1285554" cy="1435359"/>
            <a:chOff x="769124" y="3046941"/>
            <a:chExt cx="1285554" cy="1908435"/>
          </a:xfrm>
          <a:solidFill>
            <a:srgbClr val="C5C19D"/>
          </a:solidFill>
        </p:grpSpPr>
        <p:sp>
          <p:nvSpPr>
            <p:cNvPr id="6" name="Rectangle 5"/>
            <p:cNvSpPr/>
            <p:nvPr/>
          </p:nvSpPr>
          <p:spPr>
            <a:xfrm>
              <a:off x="828861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9124" y="3046941"/>
              <a:ext cx="1285554" cy="6773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9124" y="4887114"/>
              <a:ext cx="1285554" cy="6826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5"/>
            <p:cNvSpPr/>
            <p:nvPr/>
          </p:nvSpPr>
          <p:spPr>
            <a:xfrm rot="10800000" flipH="1">
              <a:off x="1543580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26067" y="3149070"/>
              <a:ext cx="569912" cy="1699628"/>
            </a:xfrm>
            <a:custGeom>
              <a:avLst/>
              <a:gdLst>
                <a:gd name="connsiteX0" fmla="*/ 0 w 248178"/>
                <a:gd name="connsiteY0" fmla="*/ 0 h 1704176"/>
                <a:gd name="connsiteX1" fmla="*/ 248178 w 248178"/>
                <a:gd name="connsiteY1" fmla="*/ 0 h 1704176"/>
                <a:gd name="connsiteX2" fmla="*/ 248178 w 248178"/>
                <a:gd name="connsiteY2" fmla="*/ 1704176 h 1704176"/>
                <a:gd name="connsiteX3" fmla="*/ 0 w 248178"/>
                <a:gd name="connsiteY3" fmla="*/ 1704176 h 1704176"/>
                <a:gd name="connsiteX4" fmla="*/ 0 w 248178"/>
                <a:gd name="connsiteY4" fmla="*/ 0 h 1704176"/>
                <a:gd name="connsiteX0" fmla="*/ 160867 w 409045"/>
                <a:gd name="connsiteY0" fmla="*/ 0 h 1704176"/>
                <a:gd name="connsiteX1" fmla="*/ 409045 w 409045"/>
                <a:gd name="connsiteY1" fmla="*/ 0 h 1704176"/>
                <a:gd name="connsiteX2" fmla="*/ 409045 w 409045"/>
                <a:gd name="connsiteY2" fmla="*/ 1704176 h 1704176"/>
                <a:gd name="connsiteX3" fmla="*/ 0 w 409045"/>
                <a:gd name="connsiteY3" fmla="*/ 1695710 h 1704176"/>
                <a:gd name="connsiteX4" fmla="*/ 160867 w 409045"/>
                <a:gd name="connsiteY4" fmla="*/ 0 h 1704176"/>
                <a:gd name="connsiteX0" fmla="*/ 160867 w 569912"/>
                <a:gd name="connsiteY0" fmla="*/ 0 h 1695710"/>
                <a:gd name="connsiteX1" fmla="*/ 409045 w 569912"/>
                <a:gd name="connsiteY1" fmla="*/ 0 h 1695710"/>
                <a:gd name="connsiteX2" fmla="*/ 569912 w 569912"/>
                <a:gd name="connsiteY2" fmla="*/ 1687243 h 1695710"/>
                <a:gd name="connsiteX3" fmla="*/ 0 w 569912"/>
                <a:gd name="connsiteY3" fmla="*/ 1695710 h 1695710"/>
                <a:gd name="connsiteX4" fmla="*/ 160867 w 569912"/>
                <a:gd name="connsiteY4" fmla="*/ 0 h 1695710"/>
                <a:gd name="connsiteX0" fmla="*/ 1608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60867 w 569912"/>
                <a:gd name="connsiteY4" fmla="*/ 16933 h 1712643"/>
                <a:gd name="connsiteX0" fmla="*/ 1862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86267 w 569912"/>
                <a:gd name="connsiteY4" fmla="*/ 16933 h 1712643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87848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93291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8734"/>
                <a:gd name="connsiteX1" fmla="*/ 383645 w 569912"/>
                <a:gd name="connsiteY1" fmla="*/ 0 h 1698734"/>
                <a:gd name="connsiteX2" fmla="*/ 569912 w 569912"/>
                <a:gd name="connsiteY2" fmla="*/ 1698734 h 1698734"/>
                <a:gd name="connsiteX3" fmla="*/ 0 w 569912"/>
                <a:gd name="connsiteY3" fmla="*/ 1696315 h 1698734"/>
                <a:gd name="connsiteX4" fmla="*/ 186267 w 569912"/>
                <a:gd name="connsiteY4" fmla="*/ 605 h 1698734"/>
                <a:gd name="connsiteX0" fmla="*/ 186267 w 569912"/>
                <a:gd name="connsiteY0" fmla="*/ 605 h 1700234"/>
                <a:gd name="connsiteX1" fmla="*/ 383645 w 569912"/>
                <a:gd name="connsiteY1" fmla="*/ 0 h 1700234"/>
                <a:gd name="connsiteX2" fmla="*/ 569912 w 569912"/>
                <a:gd name="connsiteY2" fmla="*/ 1698734 h 1700234"/>
                <a:gd name="connsiteX3" fmla="*/ 0 w 569912"/>
                <a:gd name="connsiteY3" fmla="*/ 1700234 h 1700234"/>
                <a:gd name="connsiteX4" fmla="*/ 186267 w 569912"/>
                <a:gd name="connsiteY4" fmla="*/ 605 h 17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912" h="1700234">
                  <a:moveTo>
                    <a:pt x="186267" y="605"/>
                  </a:moveTo>
                  <a:lnTo>
                    <a:pt x="383645" y="0"/>
                  </a:lnTo>
                  <a:lnTo>
                    <a:pt x="569912" y="1698734"/>
                  </a:lnTo>
                  <a:lnTo>
                    <a:pt x="0" y="1700234"/>
                  </a:lnTo>
                  <a:lnTo>
                    <a:pt x="186267" y="605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3085858" y="3539065"/>
            <a:ext cx="1285554" cy="1435360"/>
            <a:chOff x="769124" y="3046941"/>
            <a:chExt cx="1285554" cy="1908435"/>
          </a:xfrm>
          <a:solidFill>
            <a:srgbClr val="C5C19D"/>
          </a:solidFill>
        </p:grpSpPr>
        <p:sp>
          <p:nvSpPr>
            <p:cNvPr id="52" name="Rectangle 5"/>
            <p:cNvSpPr/>
            <p:nvPr/>
          </p:nvSpPr>
          <p:spPr>
            <a:xfrm>
              <a:off x="828861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9124" y="3046941"/>
              <a:ext cx="1285554" cy="6773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9124" y="4887114"/>
              <a:ext cx="1285554" cy="6826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"/>
            <p:cNvSpPr/>
            <p:nvPr/>
          </p:nvSpPr>
          <p:spPr>
            <a:xfrm rot="10800000" flipH="1">
              <a:off x="1543580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7"/>
            <p:cNvSpPr/>
            <p:nvPr/>
          </p:nvSpPr>
          <p:spPr>
            <a:xfrm>
              <a:off x="1126067" y="3149070"/>
              <a:ext cx="569912" cy="1699628"/>
            </a:xfrm>
            <a:custGeom>
              <a:avLst/>
              <a:gdLst>
                <a:gd name="connsiteX0" fmla="*/ 0 w 248178"/>
                <a:gd name="connsiteY0" fmla="*/ 0 h 1704176"/>
                <a:gd name="connsiteX1" fmla="*/ 248178 w 248178"/>
                <a:gd name="connsiteY1" fmla="*/ 0 h 1704176"/>
                <a:gd name="connsiteX2" fmla="*/ 248178 w 248178"/>
                <a:gd name="connsiteY2" fmla="*/ 1704176 h 1704176"/>
                <a:gd name="connsiteX3" fmla="*/ 0 w 248178"/>
                <a:gd name="connsiteY3" fmla="*/ 1704176 h 1704176"/>
                <a:gd name="connsiteX4" fmla="*/ 0 w 248178"/>
                <a:gd name="connsiteY4" fmla="*/ 0 h 1704176"/>
                <a:gd name="connsiteX0" fmla="*/ 160867 w 409045"/>
                <a:gd name="connsiteY0" fmla="*/ 0 h 1704176"/>
                <a:gd name="connsiteX1" fmla="*/ 409045 w 409045"/>
                <a:gd name="connsiteY1" fmla="*/ 0 h 1704176"/>
                <a:gd name="connsiteX2" fmla="*/ 409045 w 409045"/>
                <a:gd name="connsiteY2" fmla="*/ 1704176 h 1704176"/>
                <a:gd name="connsiteX3" fmla="*/ 0 w 409045"/>
                <a:gd name="connsiteY3" fmla="*/ 1695710 h 1704176"/>
                <a:gd name="connsiteX4" fmla="*/ 160867 w 409045"/>
                <a:gd name="connsiteY4" fmla="*/ 0 h 1704176"/>
                <a:gd name="connsiteX0" fmla="*/ 160867 w 569912"/>
                <a:gd name="connsiteY0" fmla="*/ 0 h 1695710"/>
                <a:gd name="connsiteX1" fmla="*/ 409045 w 569912"/>
                <a:gd name="connsiteY1" fmla="*/ 0 h 1695710"/>
                <a:gd name="connsiteX2" fmla="*/ 569912 w 569912"/>
                <a:gd name="connsiteY2" fmla="*/ 1687243 h 1695710"/>
                <a:gd name="connsiteX3" fmla="*/ 0 w 569912"/>
                <a:gd name="connsiteY3" fmla="*/ 1695710 h 1695710"/>
                <a:gd name="connsiteX4" fmla="*/ 160867 w 569912"/>
                <a:gd name="connsiteY4" fmla="*/ 0 h 1695710"/>
                <a:gd name="connsiteX0" fmla="*/ 1608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60867 w 569912"/>
                <a:gd name="connsiteY4" fmla="*/ 16933 h 1712643"/>
                <a:gd name="connsiteX0" fmla="*/ 1862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86267 w 569912"/>
                <a:gd name="connsiteY4" fmla="*/ 16933 h 1712643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87848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93291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8734"/>
                <a:gd name="connsiteX1" fmla="*/ 383645 w 569912"/>
                <a:gd name="connsiteY1" fmla="*/ 0 h 1698734"/>
                <a:gd name="connsiteX2" fmla="*/ 569912 w 569912"/>
                <a:gd name="connsiteY2" fmla="*/ 1698734 h 1698734"/>
                <a:gd name="connsiteX3" fmla="*/ 0 w 569912"/>
                <a:gd name="connsiteY3" fmla="*/ 1696315 h 1698734"/>
                <a:gd name="connsiteX4" fmla="*/ 186267 w 569912"/>
                <a:gd name="connsiteY4" fmla="*/ 605 h 1698734"/>
                <a:gd name="connsiteX0" fmla="*/ 186267 w 569912"/>
                <a:gd name="connsiteY0" fmla="*/ 605 h 1700234"/>
                <a:gd name="connsiteX1" fmla="*/ 383645 w 569912"/>
                <a:gd name="connsiteY1" fmla="*/ 0 h 1700234"/>
                <a:gd name="connsiteX2" fmla="*/ 569912 w 569912"/>
                <a:gd name="connsiteY2" fmla="*/ 1698734 h 1700234"/>
                <a:gd name="connsiteX3" fmla="*/ 0 w 569912"/>
                <a:gd name="connsiteY3" fmla="*/ 1700234 h 1700234"/>
                <a:gd name="connsiteX4" fmla="*/ 186267 w 569912"/>
                <a:gd name="connsiteY4" fmla="*/ 605 h 17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912" h="1700234">
                  <a:moveTo>
                    <a:pt x="186267" y="605"/>
                  </a:moveTo>
                  <a:lnTo>
                    <a:pt x="383645" y="0"/>
                  </a:lnTo>
                  <a:lnTo>
                    <a:pt x="569912" y="1698734"/>
                  </a:lnTo>
                  <a:lnTo>
                    <a:pt x="0" y="1700234"/>
                  </a:lnTo>
                  <a:lnTo>
                    <a:pt x="186267" y="605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7819486" y="3539065"/>
            <a:ext cx="1285554" cy="1435360"/>
            <a:chOff x="769124" y="3046941"/>
            <a:chExt cx="1285554" cy="1908435"/>
          </a:xfrm>
          <a:solidFill>
            <a:srgbClr val="C5C19D"/>
          </a:solidFill>
        </p:grpSpPr>
        <p:sp>
          <p:nvSpPr>
            <p:cNvPr id="58" name="Rectangle 5"/>
            <p:cNvSpPr/>
            <p:nvPr/>
          </p:nvSpPr>
          <p:spPr>
            <a:xfrm>
              <a:off x="828861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9124" y="3046941"/>
              <a:ext cx="1285554" cy="6773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9124" y="4887114"/>
              <a:ext cx="1285554" cy="6826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5"/>
            <p:cNvSpPr/>
            <p:nvPr/>
          </p:nvSpPr>
          <p:spPr>
            <a:xfrm rot="10800000" flipH="1">
              <a:off x="1543580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7"/>
            <p:cNvSpPr/>
            <p:nvPr/>
          </p:nvSpPr>
          <p:spPr>
            <a:xfrm>
              <a:off x="1126067" y="3149070"/>
              <a:ext cx="569912" cy="1699628"/>
            </a:xfrm>
            <a:custGeom>
              <a:avLst/>
              <a:gdLst>
                <a:gd name="connsiteX0" fmla="*/ 0 w 248178"/>
                <a:gd name="connsiteY0" fmla="*/ 0 h 1704176"/>
                <a:gd name="connsiteX1" fmla="*/ 248178 w 248178"/>
                <a:gd name="connsiteY1" fmla="*/ 0 h 1704176"/>
                <a:gd name="connsiteX2" fmla="*/ 248178 w 248178"/>
                <a:gd name="connsiteY2" fmla="*/ 1704176 h 1704176"/>
                <a:gd name="connsiteX3" fmla="*/ 0 w 248178"/>
                <a:gd name="connsiteY3" fmla="*/ 1704176 h 1704176"/>
                <a:gd name="connsiteX4" fmla="*/ 0 w 248178"/>
                <a:gd name="connsiteY4" fmla="*/ 0 h 1704176"/>
                <a:gd name="connsiteX0" fmla="*/ 160867 w 409045"/>
                <a:gd name="connsiteY0" fmla="*/ 0 h 1704176"/>
                <a:gd name="connsiteX1" fmla="*/ 409045 w 409045"/>
                <a:gd name="connsiteY1" fmla="*/ 0 h 1704176"/>
                <a:gd name="connsiteX2" fmla="*/ 409045 w 409045"/>
                <a:gd name="connsiteY2" fmla="*/ 1704176 h 1704176"/>
                <a:gd name="connsiteX3" fmla="*/ 0 w 409045"/>
                <a:gd name="connsiteY3" fmla="*/ 1695710 h 1704176"/>
                <a:gd name="connsiteX4" fmla="*/ 160867 w 409045"/>
                <a:gd name="connsiteY4" fmla="*/ 0 h 1704176"/>
                <a:gd name="connsiteX0" fmla="*/ 160867 w 569912"/>
                <a:gd name="connsiteY0" fmla="*/ 0 h 1695710"/>
                <a:gd name="connsiteX1" fmla="*/ 409045 w 569912"/>
                <a:gd name="connsiteY1" fmla="*/ 0 h 1695710"/>
                <a:gd name="connsiteX2" fmla="*/ 569912 w 569912"/>
                <a:gd name="connsiteY2" fmla="*/ 1687243 h 1695710"/>
                <a:gd name="connsiteX3" fmla="*/ 0 w 569912"/>
                <a:gd name="connsiteY3" fmla="*/ 1695710 h 1695710"/>
                <a:gd name="connsiteX4" fmla="*/ 160867 w 569912"/>
                <a:gd name="connsiteY4" fmla="*/ 0 h 1695710"/>
                <a:gd name="connsiteX0" fmla="*/ 1608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60867 w 569912"/>
                <a:gd name="connsiteY4" fmla="*/ 16933 h 1712643"/>
                <a:gd name="connsiteX0" fmla="*/ 1862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86267 w 569912"/>
                <a:gd name="connsiteY4" fmla="*/ 16933 h 1712643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87848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93291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8734"/>
                <a:gd name="connsiteX1" fmla="*/ 383645 w 569912"/>
                <a:gd name="connsiteY1" fmla="*/ 0 h 1698734"/>
                <a:gd name="connsiteX2" fmla="*/ 569912 w 569912"/>
                <a:gd name="connsiteY2" fmla="*/ 1698734 h 1698734"/>
                <a:gd name="connsiteX3" fmla="*/ 0 w 569912"/>
                <a:gd name="connsiteY3" fmla="*/ 1696315 h 1698734"/>
                <a:gd name="connsiteX4" fmla="*/ 186267 w 569912"/>
                <a:gd name="connsiteY4" fmla="*/ 605 h 1698734"/>
                <a:gd name="connsiteX0" fmla="*/ 186267 w 569912"/>
                <a:gd name="connsiteY0" fmla="*/ 605 h 1700234"/>
                <a:gd name="connsiteX1" fmla="*/ 383645 w 569912"/>
                <a:gd name="connsiteY1" fmla="*/ 0 h 1700234"/>
                <a:gd name="connsiteX2" fmla="*/ 569912 w 569912"/>
                <a:gd name="connsiteY2" fmla="*/ 1698734 h 1700234"/>
                <a:gd name="connsiteX3" fmla="*/ 0 w 569912"/>
                <a:gd name="connsiteY3" fmla="*/ 1700234 h 1700234"/>
                <a:gd name="connsiteX4" fmla="*/ 186267 w 569912"/>
                <a:gd name="connsiteY4" fmla="*/ 605 h 17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912" h="1700234">
                  <a:moveTo>
                    <a:pt x="186267" y="605"/>
                  </a:moveTo>
                  <a:lnTo>
                    <a:pt x="383645" y="0"/>
                  </a:lnTo>
                  <a:lnTo>
                    <a:pt x="569912" y="1698734"/>
                  </a:lnTo>
                  <a:lnTo>
                    <a:pt x="0" y="1700234"/>
                  </a:lnTo>
                  <a:lnTo>
                    <a:pt x="186267" y="605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45291" y="3841940"/>
            <a:ext cx="1533220" cy="6000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Bio-Pharma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988749" y="3892711"/>
            <a:ext cx="1533220" cy="6000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Vaccine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694775" y="3895015"/>
            <a:ext cx="1533220" cy="6000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Chem-API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343280" y="971585"/>
            <a:ext cx="3209926" cy="692917"/>
          </a:xfrm>
          <a:prstGeom prst="roundRect">
            <a:avLst/>
          </a:prstGeom>
          <a:solidFill>
            <a:srgbClr val="C5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45297" y="3070347"/>
            <a:ext cx="4279243" cy="441388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bg1"/>
                </a:solidFill>
              </a:rPr>
              <a:t>JKN &amp; KIS:</a:t>
            </a:r>
          </a:p>
          <a:p>
            <a:pPr algn="ctr"/>
            <a:r>
              <a:rPr lang="en-US" sz="1200" smtClean="0">
                <a:solidFill>
                  <a:schemeClr val="bg1"/>
                </a:solidFill>
              </a:rPr>
              <a:t> Ketersediaan, Keterjangkauan, Kemudahan Akses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48237" y="3070347"/>
            <a:ext cx="4279243" cy="441388"/>
          </a:xfrm>
          <a:prstGeom prst="roundRect">
            <a:avLst>
              <a:gd name="adj" fmla="val 7321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bg1"/>
                </a:solidFill>
              </a:rPr>
              <a:t>Kontribusi Devisa: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smtClean="0">
                <a:solidFill>
                  <a:schemeClr val="bg1"/>
                </a:solidFill>
              </a:rPr>
              <a:t>Ekspor dan Substitusi Impor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grpSp>
        <p:nvGrpSpPr>
          <p:cNvPr id="11" name="Group 44"/>
          <p:cNvGrpSpPr/>
          <p:nvPr/>
        </p:nvGrpSpPr>
        <p:grpSpPr>
          <a:xfrm>
            <a:off x="5443563" y="3556995"/>
            <a:ext cx="1285554" cy="1435360"/>
            <a:chOff x="769124" y="3046941"/>
            <a:chExt cx="1285554" cy="1908435"/>
          </a:xfrm>
          <a:solidFill>
            <a:srgbClr val="C5C19D"/>
          </a:solidFill>
        </p:grpSpPr>
        <p:sp>
          <p:nvSpPr>
            <p:cNvPr id="45" name="Rectangle 5"/>
            <p:cNvSpPr/>
            <p:nvPr/>
          </p:nvSpPr>
          <p:spPr>
            <a:xfrm>
              <a:off x="828861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9124" y="3046941"/>
              <a:ext cx="1285554" cy="6773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9124" y="4887114"/>
              <a:ext cx="1285554" cy="6826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5"/>
            <p:cNvSpPr/>
            <p:nvPr/>
          </p:nvSpPr>
          <p:spPr>
            <a:xfrm rot="10800000" flipH="1">
              <a:off x="1543580" y="3149070"/>
              <a:ext cx="451806" cy="1704176"/>
            </a:xfrm>
            <a:custGeom>
              <a:avLst/>
              <a:gdLst>
                <a:gd name="connsiteX0" fmla="*/ 0 w 511073"/>
                <a:gd name="connsiteY0" fmla="*/ 0 h 1712643"/>
                <a:gd name="connsiteX1" fmla="*/ 511073 w 511073"/>
                <a:gd name="connsiteY1" fmla="*/ 0 h 1712643"/>
                <a:gd name="connsiteX2" fmla="*/ 511073 w 511073"/>
                <a:gd name="connsiteY2" fmla="*/ 1712643 h 1712643"/>
                <a:gd name="connsiteX3" fmla="*/ 0 w 511073"/>
                <a:gd name="connsiteY3" fmla="*/ 1712643 h 1712643"/>
                <a:gd name="connsiteX4" fmla="*/ 0 w 5110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841273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841273"/>
                <a:gd name="connsiteY0" fmla="*/ 0 h 1712643"/>
                <a:gd name="connsiteX1" fmla="*/ 841273 w 841273"/>
                <a:gd name="connsiteY1" fmla="*/ 0 h 1712643"/>
                <a:gd name="connsiteX2" fmla="*/ 290940 w 841273"/>
                <a:gd name="connsiteY2" fmla="*/ 1712643 h 1712643"/>
                <a:gd name="connsiteX3" fmla="*/ 0 w 841273"/>
                <a:gd name="connsiteY3" fmla="*/ 1712643 h 1712643"/>
                <a:gd name="connsiteX4" fmla="*/ 330200 w 841273"/>
                <a:gd name="connsiteY4" fmla="*/ 0 h 1712643"/>
                <a:gd name="connsiteX0" fmla="*/ 330200 w 536473"/>
                <a:gd name="connsiteY0" fmla="*/ 0 h 1712643"/>
                <a:gd name="connsiteX1" fmla="*/ 536473 w 536473"/>
                <a:gd name="connsiteY1" fmla="*/ 8467 h 1712643"/>
                <a:gd name="connsiteX2" fmla="*/ 290940 w 536473"/>
                <a:gd name="connsiteY2" fmla="*/ 1712643 h 1712643"/>
                <a:gd name="connsiteX3" fmla="*/ 0 w 536473"/>
                <a:gd name="connsiteY3" fmla="*/ 1712643 h 1712643"/>
                <a:gd name="connsiteX4" fmla="*/ 330200 w 536473"/>
                <a:gd name="connsiteY4" fmla="*/ 0 h 1712643"/>
                <a:gd name="connsiteX0" fmla="*/ 186266 w 536473"/>
                <a:gd name="connsiteY0" fmla="*/ 0 h 1704176"/>
                <a:gd name="connsiteX1" fmla="*/ 536473 w 536473"/>
                <a:gd name="connsiteY1" fmla="*/ 0 h 1704176"/>
                <a:gd name="connsiteX2" fmla="*/ 290940 w 536473"/>
                <a:gd name="connsiteY2" fmla="*/ 1704176 h 1704176"/>
                <a:gd name="connsiteX3" fmla="*/ 0 w 536473"/>
                <a:gd name="connsiteY3" fmla="*/ 1704176 h 1704176"/>
                <a:gd name="connsiteX4" fmla="*/ 186266 w 536473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90940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  <a:gd name="connsiteX0" fmla="*/ 186266 w 451806"/>
                <a:gd name="connsiteY0" fmla="*/ 0 h 1704176"/>
                <a:gd name="connsiteX1" fmla="*/ 451806 w 451806"/>
                <a:gd name="connsiteY1" fmla="*/ 0 h 1704176"/>
                <a:gd name="connsiteX2" fmla="*/ 257074 w 451806"/>
                <a:gd name="connsiteY2" fmla="*/ 1704176 h 1704176"/>
                <a:gd name="connsiteX3" fmla="*/ 0 w 451806"/>
                <a:gd name="connsiteY3" fmla="*/ 1704176 h 1704176"/>
                <a:gd name="connsiteX4" fmla="*/ 186266 w 451806"/>
                <a:gd name="connsiteY4" fmla="*/ 0 h 17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06" h="1704176">
                  <a:moveTo>
                    <a:pt x="186266" y="0"/>
                  </a:moveTo>
                  <a:lnTo>
                    <a:pt x="451806" y="0"/>
                  </a:lnTo>
                  <a:lnTo>
                    <a:pt x="257074" y="1704176"/>
                  </a:lnTo>
                  <a:lnTo>
                    <a:pt x="0" y="1704176"/>
                  </a:lnTo>
                  <a:lnTo>
                    <a:pt x="186266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7"/>
            <p:cNvSpPr/>
            <p:nvPr/>
          </p:nvSpPr>
          <p:spPr>
            <a:xfrm>
              <a:off x="1126067" y="3149070"/>
              <a:ext cx="569912" cy="1699628"/>
            </a:xfrm>
            <a:custGeom>
              <a:avLst/>
              <a:gdLst>
                <a:gd name="connsiteX0" fmla="*/ 0 w 248178"/>
                <a:gd name="connsiteY0" fmla="*/ 0 h 1704176"/>
                <a:gd name="connsiteX1" fmla="*/ 248178 w 248178"/>
                <a:gd name="connsiteY1" fmla="*/ 0 h 1704176"/>
                <a:gd name="connsiteX2" fmla="*/ 248178 w 248178"/>
                <a:gd name="connsiteY2" fmla="*/ 1704176 h 1704176"/>
                <a:gd name="connsiteX3" fmla="*/ 0 w 248178"/>
                <a:gd name="connsiteY3" fmla="*/ 1704176 h 1704176"/>
                <a:gd name="connsiteX4" fmla="*/ 0 w 248178"/>
                <a:gd name="connsiteY4" fmla="*/ 0 h 1704176"/>
                <a:gd name="connsiteX0" fmla="*/ 160867 w 409045"/>
                <a:gd name="connsiteY0" fmla="*/ 0 h 1704176"/>
                <a:gd name="connsiteX1" fmla="*/ 409045 w 409045"/>
                <a:gd name="connsiteY1" fmla="*/ 0 h 1704176"/>
                <a:gd name="connsiteX2" fmla="*/ 409045 w 409045"/>
                <a:gd name="connsiteY2" fmla="*/ 1704176 h 1704176"/>
                <a:gd name="connsiteX3" fmla="*/ 0 w 409045"/>
                <a:gd name="connsiteY3" fmla="*/ 1695710 h 1704176"/>
                <a:gd name="connsiteX4" fmla="*/ 160867 w 409045"/>
                <a:gd name="connsiteY4" fmla="*/ 0 h 1704176"/>
                <a:gd name="connsiteX0" fmla="*/ 160867 w 569912"/>
                <a:gd name="connsiteY0" fmla="*/ 0 h 1695710"/>
                <a:gd name="connsiteX1" fmla="*/ 409045 w 569912"/>
                <a:gd name="connsiteY1" fmla="*/ 0 h 1695710"/>
                <a:gd name="connsiteX2" fmla="*/ 569912 w 569912"/>
                <a:gd name="connsiteY2" fmla="*/ 1687243 h 1695710"/>
                <a:gd name="connsiteX3" fmla="*/ 0 w 569912"/>
                <a:gd name="connsiteY3" fmla="*/ 1695710 h 1695710"/>
                <a:gd name="connsiteX4" fmla="*/ 160867 w 569912"/>
                <a:gd name="connsiteY4" fmla="*/ 0 h 1695710"/>
                <a:gd name="connsiteX0" fmla="*/ 1608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60867 w 569912"/>
                <a:gd name="connsiteY4" fmla="*/ 16933 h 1712643"/>
                <a:gd name="connsiteX0" fmla="*/ 186267 w 569912"/>
                <a:gd name="connsiteY0" fmla="*/ 16933 h 1712643"/>
                <a:gd name="connsiteX1" fmla="*/ 383645 w 569912"/>
                <a:gd name="connsiteY1" fmla="*/ 0 h 1712643"/>
                <a:gd name="connsiteX2" fmla="*/ 569912 w 569912"/>
                <a:gd name="connsiteY2" fmla="*/ 1704176 h 1712643"/>
                <a:gd name="connsiteX3" fmla="*/ 0 w 569912"/>
                <a:gd name="connsiteY3" fmla="*/ 1712643 h 1712643"/>
                <a:gd name="connsiteX4" fmla="*/ 186267 w 569912"/>
                <a:gd name="connsiteY4" fmla="*/ 16933 h 1712643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87848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6315"/>
                <a:gd name="connsiteX1" fmla="*/ 383645 w 569912"/>
                <a:gd name="connsiteY1" fmla="*/ 0 h 1696315"/>
                <a:gd name="connsiteX2" fmla="*/ 569912 w 569912"/>
                <a:gd name="connsiteY2" fmla="*/ 1693291 h 1696315"/>
                <a:gd name="connsiteX3" fmla="*/ 0 w 569912"/>
                <a:gd name="connsiteY3" fmla="*/ 1696315 h 1696315"/>
                <a:gd name="connsiteX4" fmla="*/ 186267 w 569912"/>
                <a:gd name="connsiteY4" fmla="*/ 605 h 1696315"/>
                <a:gd name="connsiteX0" fmla="*/ 186267 w 569912"/>
                <a:gd name="connsiteY0" fmla="*/ 605 h 1698734"/>
                <a:gd name="connsiteX1" fmla="*/ 383645 w 569912"/>
                <a:gd name="connsiteY1" fmla="*/ 0 h 1698734"/>
                <a:gd name="connsiteX2" fmla="*/ 569912 w 569912"/>
                <a:gd name="connsiteY2" fmla="*/ 1698734 h 1698734"/>
                <a:gd name="connsiteX3" fmla="*/ 0 w 569912"/>
                <a:gd name="connsiteY3" fmla="*/ 1696315 h 1698734"/>
                <a:gd name="connsiteX4" fmla="*/ 186267 w 569912"/>
                <a:gd name="connsiteY4" fmla="*/ 605 h 1698734"/>
                <a:gd name="connsiteX0" fmla="*/ 186267 w 569912"/>
                <a:gd name="connsiteY0" fmla="*/ 605 h 1700234"/>
                <a:gd name="connsiteX1" fmla="*/ 383645 w 569912"/>
                <a:gd name="connsiteY1" fmla="*/ 0 h 1700234"/>
                <a:gd name="connsiteX2" fmla="*/ 569912 w 569912"/>
                <a:gd name="connsiteY2" fmla="*/ 1698734 h 1700234"/>
                <a:gd name="connsiteX3" fmla="*/ 0 w 569912"/>
                <a:gd name="connsiteY3" fmla="*/ 1700234 h 1700234"/>
                <a:gd name="connsiteX4" fmla="*/ 186267 w 569912"/>
                <a:gd name="connsiteY4" fmla="*/ 605 h 17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912" h="1700234">
                  <a:moveTo>
                    <a:pt x="186267" y="605"/>
                  </a:moveTo>
                  <a:lnTo>
                    <a:pt x="383645" y="0"/>
                  </a:lnTo>
                  <a:lnTo>
                    <a:pt x="569912" y="1698734"/>
                  </a:lnTo>
                  <a:lnTo>
                    <a:pt x="0" y="1700234"/>
                  </a:lnTo>
                  <a:lnTo>
                    <a:pt x="186267" y="605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5346457" y="3910673"/>
            <a:ext cx="1533220" cy="6000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Natural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72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63127359"/>
              </p:ext>
            </p:extLst>
          </p:nvPr>
        </p:nvGraphicFramePr>
        <p:xfrm>
          <a:off x="4840947" y="2593549"/>
          <a:ext cx="45646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2000" smtClean="0"/>
              <a:t>Transformasi Industri Farmasi Indonesia</a:t>
            </a:r>
            <a:br>
              <a:rPr lang="en-US" sz="2000" smtClean="0"/>
            </a:br>
            <a:r>
              <a:rPr lang="en-US" sz="1400" smtClean="0"/>
              <a:t>Dari Industri Formulasi ke Industri Farmasi yang Integral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240" y="6492875"/>
            <a:ext cx="247650" cy="137160"/>
          </a:xfrm>
        </p:spPr>
        <p:txBody>
          <a:bodyPr/>
          <a:lstStyle/>
          <a:p>
            <a:fld id="{078CA1E6-1B09-488D-A1FF-E8A47C315D27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5169734"/>
              </p:ext>
            </p:extLst>
          </p:nvPr>
        </p:nvGraphicFramePr>
        <p:xfrm>
          <a:off x="521500" y="816179"/>
          <a:ext cx="8884067" cy="206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Down Arrow 2"/>
          <p:cNvSpPr/>
          <p:nvPr/>
        </p:nvSpPr>
        <p:spPr>
          <a:xfrm>
            <a:off x="3917575" y="2980765"/>
            <a:ext cx="2088777" cy="58270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233" y="100494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2">
                    <a:lumMod val="50000"/>
                  </a:schemeClr>
                </a:solidFill>
              </a:rPr>
              <a:t>Saat Ini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01446" y="4260441"/>
            <a:ext cx="684189" cy="684214"/>
          </a:xfrm>
          <a:prstGeom prst="ellipse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>
            <a:off x="2595053" y="4260441"/>
            <a:ext cx="684189" cy="684214"/>
          </a:xfrm>
          <a:prstGeom prst="ellipse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1588872" y="4260441"/>
            <a:ext cx="684189" cy="684214"/>
          </a:xfrm>
          <a:prstGeom prst="ellipse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629489" y="4252779"/>
            <a:ext cx="684189" cy="684214"/>
          </a:xfrm>
          <a:prstGeom prst="ellipse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1000" b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ed Rectangle 24"/>
          <p:cNvSpPr/>
          <p:nvPr/>
        </p:nvSpPr>
        <p:spPr>
          <a:xfrm>
            <a:off x="494995" y="5049816"/>
            <a:ext cx="918360" cy="817584"/>
          </a:xfrm>
          <a:prstGeom prst="roundRect">
            <a:avLst/>
          </a:prstGeom>
          <a:solidFill>
            <a:srgbClr val="9921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rgbClr val="FFFFFF"/>
                </a:solidFill>
              </a:rPr>
              <a:t>R&amp;D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89885" y="5049816"/>
            <a:ext cx="918360" cy="817584"/>
          </a:xfrm>
          <a:prstGeom prst="roundRect">
            <a:avLst/>
          </a:prstGeom>
          <a:solidFill>
            <a:srgbClr val="9921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rgbClr val="FFFFFF"/>
                </a:solidFill>
              </a:rPr>
              <a:t>Clinical Trial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77950" y="5049816"/>
            <a:ext cx="918360" cy="817584"/>
          </a:xfrm>
          <a:prstGeom prst="roundRect">
            <a:avLst/>
          </a:prstGeom>
          <a:solidFill>
            <a:srgbClr val="9921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rgbClr val="FFFFFF"/>
                </a:solidFill>
              </a:rPr>
              <a:t>Inter-mediate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84335" y="5049816"/>
            <a:ext cx="918360" cy="817584"/>
          </a:xfrm>
          <a:prstGeom prst="roundRect">
            <a:avLst/>
          </a:prstGeom>
          <a:solidFill>
            <a:srgbClr val="9921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rgbClr val="FFFFFF"/>
                </a:solidFill>
              </a:rPr>
              <a:t>API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000" y="3731118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2">
                    <a:lumMod val="50000"/>
                  </a:schemeClr>
                </a:solidFill>
              </a:rPr>
              <a:t>Masa Depan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1313653" y="4410297"/>
            <a:ext cx="224917" cy="38459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2295785" y="4410297"/>
            <a:ext cx="224917" cy="38459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3283850" y="4410297"/>
            <a:ext cx="224917" cy="38459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68681" y="2083191"/>
            <a:ext cx="684189" cy="684214"/>
          </a:xfrm>
          <a:prstGeom prst="ellipse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5551270" y="2083191"/>
            <a:ext cx="684189" cy="684214"/>
          </a:xfrm>
          <a:prstGeom prst="ellipse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7205258" y="2083191"/>
            <a:ext cx="684189" cy="684214"/>
          </a:xfrm>
          <a:prstGeom prst="ellipse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Oval 36"/>
          <p:cNvSpPr/>
          <p:nvPr/>
        </p:nvSpPr>
        <p:spPr>
          <a:xfrm>
            <a:off x="5551270" y="5087264"/>
            <a:ext cx="684189" cy="684214"/>
          </a:xfrm>
          <a:prstGeom prst="ellipse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/>
          <p:cNvSpPr/>
          <p:nvPr/>
        </p:nvSpPr>
        <p:spPr>
          <a:xfrm>
            <a:off x="7205258" y="5087264"/>
            <a:ext cx="684189" cy="684214"/>
          </a:xfrm>
          <a:prstGeom prst="ellipse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Oval 38"/>
          <p:cNvSpPr/>
          <p:nvPr/>
        </p:nvSpPr>
        <p:spPr>
          <a:xfrm>
            <a:off x="8872694" y="5087264"/>
            <a:ext cx="684189" cy="684214"/>
          </a:xfrm>
          <a:prstGeom prst="ellipse">
            <a:avLst/>
          </a:prstGeom>
          <a:blipFill dpi="0"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Oval 35"/>
          <p:cNvSpPr/>
          <p:nvPr/>
        </p:nvSpPr>
        <p:spPr>
          <a:xfrm>
            <a:off x="8872694" y="2083191"/>
            <a:ext cx="684189" cy="684214"/>
          </a:xfrm>
          <a:prstGeom prst="ellipse">
            <a:avLst/>
          </a:prstGeom>
          <a:blipFill dpi="0" rotWithShape="1"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320040" y="1004942"/>
            <a:ext cx="9387840" cy="187367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20040" y="3658050"/>
            <a:ext cx="9387840" cy="2468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4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216698" y="1016000"/>
            <a:ext cx="9486371" cy="508000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868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93583" y="4589463"/>
            <a:ext cx="5563526" cy="9271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868"/>
              </a:solidFill>
            </a:endParaRPr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 bwMode="auto">
          <a:xfrm>
            <a:off x="493589" y="0"/>
            <a:ext cx="891196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Bersama sama meningkatkan kesejehteraan dan kesehatan masyarakat Indonesia.</a:t>
            </a:r>
          </a:p>
        </p:txBody>
      </p:sp>
      <p:sp>
        <p:nvSpPr>
          <p:cNvPr id="21" name="Oval 20"/>
          <p:cNvSpPr/>
          <p:nvPr/>
        </p:nvSpPr>
        <p:spPr>
          <a:xfrm>
            <a:off x="3408265" y="2638268"/>
            <a:ext cx="684189" cy="684214"/>
          </a:xfrm>
          <a:prstGeom prst="ellipse">
            <a:avLst/>
          </a:prstGeom>
          <a:blipFill>
            <a:blip r:embed="rId3" cstate="email">
              <a:extLst/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2425337" y="2638268"/>
            <a:ext cx="684189" cy="684214"/>
          </a:xfrm>
          <a:prstGeom prst="ellipse">
            <a:avLst/>
          </a:prstGeom>
          <a:blipFill>
            <a:blip r:embed="rId4" cstate="email">
              <a:extLst/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1442409" y="2638268"/>
            <a:ext cx="684189" cy="684214"/>
          </a:xfrm>
          <a:prstGeom prst="ellipse">
            <a:avLst/>
          </a:prstGeom>
          <a:blipFill>
            <a:blip r:embed="rId5" cstate="email">
              <a:extLst/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 23"/>
          <p:cNvSpPr/>
          <p:nvPr/>
        </p:nvSpPr>
        <p:spPr>
          <a:xfrm>
            <a:off x="459480" y="2630606"/>
            <a:ext cx="684189" cy="684214"/>
          </a:xfrm>
          <a:prstGeom prst="ellipse">
            <a:avLst/>
          </a:prstGeom>
          <a:blipFill>
            <a:blip r:embed="rId6" cstate="email">
              <a:extLst/>
            </a:blip>
            <a:srcRect/>
            <a:stretch>
              <a:fillRect t="-31000" b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ed Rectangle 24"/>
          <p:cNvSpPr/>
          <p:nvPr/>
        </p:nvSpPr>
        <p:spPr>
          <a:xfrm>
            <a:off x="325050" y="3427416"/>
            <a:ext cx="918369" cy="5857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R&amp;D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13930" y="3427416"/>
            <a:ext cx="918369" cy="5857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>
                <a:solidFill>
                  <a:srgbClr val="FFFFFF"/>
                </a:solidFill>
              </a:rPr>
              <a:t>Clinical </a:t>
            </a:r>
            <a:r>
              <a:rPr lang="en-US" sz="1100" b="1" dirty="0">
                <a:solidFill>
                  <a:srgbClr val="FFFFFF"/>
                </a:solidFill>
              </a:rPr>
              <a:t>Trial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02811" y="3427416"/>
            <a:ext cx="918369" cy="5857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Inter-</a:t>
            </a:r>
            <a:r>
              <a:rPr lang="en-US" sz="1100" b="1" dirty="0" err="1">
                <a:solidFill>
                  <a:srgbClr val="FFFFFF"/>
                </a:solidFill>
              </a:rPr>
              <a:t>medi</a:t>
            </a:r>
            <a:r>
              <a:rPr lang="id-ID" sz="1100" b="1" dirty="0">
                <a:solidFill>
                  <a:srgbClr val="FFFFFF"/>
                </a:solidFill>
              </a:rPr>
              <a:t>-</a:t>
            </a:r>
            <a:r>
              <a:rPr lang="en-US" sz="1100" b="1" dirty="0">
                <a:solidFill>
                  <a:srgbClr val="FFFFFF"/>
                </a:solidFill>
              </a:rPr>
              <a:t>ate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291690" y="3427416"/>
            <a:ext cx="918369" cy="5857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API</a:t>
            </a:r>
          </a:p>
        </p:txBody>
      </p:sp>
      <p:sp>
        <p:nvSpPr>
          <p:cNvPr id="29" name="Chevron 28"/>
          <p:cNvSpPr/>
          <p:nvPr/>
        </p:nvSpPr>
        <p:spPr>
          <a:xfrm>
            <a:off x="1181507" y="2787667"/>
            <a:ext cx="223573" cy="38576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163507" y="2787667"/>
            <a:ext cx="225293" cy="38576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3147228" y="2787667"/>
            <a:ext cx="225293" cy="38576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390638" y="2630488"/>
            <a:ext cx="684477" cy="684212"/>
          </a:xfrm>
          <a:prstGeom prst="ellipse">
            <a:avLst/>
          </a:prstGeom>
          <a:blipFill dpi="0" rotWithShape="1">
            <a:blip r:embed="rId7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/>
          <p:cNvSpPr/>
          <p:nvPr/>
        </p:nvSpPr>
        <p:spPr>
          <a:xfrm>
            <a:off x="5374359" y="2638442"/>
            <a:ext cx="682757" cy="684213"/>
          </a:xfrm>
          <a:prstGeom prst="ellipse">
            <a:avLst/>
          </a:prstGeom>
          <a:blipFill dpi="0" rotWithShape="1">
            <a:blip r:embed="rId8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6356359" y="2638442"/>
            <a:ext cx="684477" cy="684213"/>
          </a:xfrm>
          <a:prstGeom prst="ellipse">
            <a:avLst/>
          </a:prstGeom>
          <a:blipFill dpi="0" rotWithShape="1">
            <a:blip r:embed="rId9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Chevron 34"/>
          <p:cNvSpPr/>
          <p:nvPr/>
        </p:nvSpPr>
        <p:spPr>
          <a:xfrm>
            <a:off x="4129220" y="2787667"/>
            <a:ext cx="225292" cy="38576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5111230" y="2787667"/>
            <a:ext cx="225293" cy="38576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6094951" y="2787667"/>
            <a:ext cx="225293" cy="385763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82281" y="3427416"/>
            <a:ext cx="916650" cy="58578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err="1">
                <a:solidFill>
                  <a:srgbClr val="FFFFFF"/>
                </a:solidFill>
              </a:rPr>
              <a:t>Formu</a:t>
            </a:r>
            <a:r>
              <a:rPr lang="id-ID" sz="1100" b="1" dirty="0">
                <a:solidFill>
                  <a:srgbClr val="FFFFFF"/>
                </a:solidFill>
              </a:rPr>
              <a:t>-</a:t>
            </a:r>
            <a:r>
              <a:rPr lang="en-US" sz="1100" b="1" dirty="0" err="1">
                <a:solidFill>
                  <a:srgbClr val="FFFFFF"/>
                </a:solidFill>
              </a:rPr>
              <a:t>lation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71167" y="3427416"/>
            <a:ext cx="916648" cy="58578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Manuf.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260041" y="3427416"/>
            <a:ext cx="916650" cy="58578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Dist. &amp; Export</a:t>
            </a:r>
          </a:p>
        </p:txBody>
      </p:sp>
      <p:sp>
        <p:nvSpPr>
          <p:cNvPr id="41" name="Chevron 40"/>
          <p:cNvSpPr/>
          <p:nvPr/>
        </p:nvSpPr>
        <p:spPr>
          <a:xfrm>
            <a:off x="7250644" y="2876550"/>
            <a:ext cx="225293" cy="933450"/>
          </a:xfrm>
          <a:prstGeom prst="chevron">
            <a:avLst/>
          </a:prstGeom>
          <a:solidFill>
            <a:srgbClr val="FD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788702" y="914400"/>
            <a:ext cx="2328598" cy="457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Government Support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027644" y="5784850"/>
            <a:ext cx="5933281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Industry: to invest for capacity &amp; technology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158946" y="4868520"/>
            <a:ext cx="1246913" cy="444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Natural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821566" y="4868520"/>
            <a:ext cx="1192274" cy="444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Bio-Pharma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53635" y="4868520"/>
            <a:ext cx="1293443" cy="444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Chemical API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282281" y="1660525"/>
            <a:ext cx="1233091" cy="4445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Incentive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761985" y="1660525"/>
            <a:ext cx="1231371" cy="4445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" b="1" dirty="0">
                <a:solidFill>
                  <a:srgbClr val="FFFFFF"/>
                </a:solidFill>
              </a:rPr>
              <a:t>Regulation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15489" y="2276475"/>
            <a:ext cx="2008717" cy="208915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sz="1100" b="1" dirty="0">
                <a:solidFill>
                  <a:srgbClr val="002868"/>
                </a:solidFill>
              </a:rPr>
              <a:t>Indonesia Strategic Industry</a:t>
            </a:r>
          </a:p>
          <a:p>
            <a:pPr marL="225425">
              <a:defRPr/>
            </a:pPr>
            <a:r>
              <a:rPr lang="en-US" sz="1100" b="1" dirty="0">
                <a:solidFill>
                  <a:srgbClr val="002868"/>
                </a:solidFill>
              </a:rPr>
              <a:t>(1.3-1.5% GDP)</a:t>
            </a:r>
          </a:p>
          <a:p>
            <a:pPr>
              <a:defRPr/>
            </a:pPr>
            <a:endParaRPr lang="en-US" sz="1100" b="1" dirty="0">
              <a:solidFill>
                <a:srgbClr val="002868"/>
              </a:solidFill>
            </a:endParaRPr>
          </a:p>
          <a:p>
            <a:pPr marL="228600" indent="-228600">
              <a:buFont typeface="+mj-lt"/>
              <a:buAutoNum type="arabicPeriod" startAt="2"/>
              <a:defRPr/>
            </a:pPr>
            <a:r>
              <a:rPr lang="en-US" sz="1100" b="1" dirty="0">
                <a:solidFill>
                  <a:srgbClr val="002868"/>
                </a:solidFill>
              </a:rPr>
              <a:t>Top 15 pharma globally:</a:t>
            </a:r>
          </a:p>
          <a:p>
            <a:pPr marL="60325" lvl="1">
              <a:defRPr/>
            </a:pPr>
            <a:r>
              <a:rPr lang="en-US" sz="1100" b="1" dirty="0">
                <a:solidFill>
                  <a:srgbClr val="002868"/>
                </a:solidFill>
              </a:rPr>
              <a:t> Local: IDR 450T</a:t>
            </a:r>
          </a:p>
          <a:p>
            <a:pPr marL="60325" lvl="1">
              <a:defRPr/>
            </a:pPr>
            <a:r>
              <a:rPr lang="en-US" sz="1100" b="1" dirty="0">
                <a:solidFill>
                  <a:srgbClr val="002868"/>
                </a:solidFill>
              </a:rPr>
              <a:t> Export: IDR 250T</a:t>
            </a:r>
          </a:p>
          <a:p>
            <a:pPr marL="60325" lvl="1">
              <a:defRPr/>
            </a:pPr>
            <a:r>
              <a:rPr lang="en-US" sz="1100" b="1" dirty="0">
                <a:solidFill>
                  <a:srgbClr val="002868"/>
                </a:solidFill>
              </a:rPr>
              <a:t> Total: IDR 700T</a:t>
            </a:r>
          </a:p>
          <a:p>
            <a:pPr marL="228600" indent="-228600">
              <a:buFont typeface="+mj-lt"/>
              <a:buAutoNum type="arabicPeriod" startAt="2"/>
              <a:defRPr/>
            </a:pPr>
            <a:endParaRPr lang="en-US" sz="1100" b="1" dirty="0">
              <a:solidFill>
                <a:srgbClr val="002868"/>
              </a:solidFill>
            </a:endParaRPr>
          </a:p>
          <a:p>
            <a:pPr marL="228600" indent="-228600">
              <a:buFont typeface="+mj-lt"/>
              <a:buAutoNum type="arabicPeriod" startAt="2"/>
              <a:defRPr/>
            </a:pPr>
            <a:endParaRPr lang="en-US" sz="1100" b="1" dirty="0">
              <a:solidFill>
                <a:srgbClr val="002868"/>
              </a:solidFill>
            </a:endParaRPr>
          </a:p>
        </p:txBody>
      </p:sp>
      <p:sp>
        <p:nvSpPr>
          <p:cNvPr id="35882" name="TextBox 58"/>
          <p:cNvSpPr txBox="1">
            <a:spLocks noChangeArrowheads="1"/>
          </p:cNvSpPr>
          <p:nvPr/>
        </p:nvSpPr>
        <p:spPr bwMode="auto">
          <a:xfrm>
            <a:off x="7917921" y="1844679"/>
            <a:ext cx="132596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FAA53A"/>
                </a:solidFill>
              </a:rPr>
              <a:t>2025 Vision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201314" y="4856163"/>
            <a:ext cx="1141942" cy="444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R&amp;D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515490" y="4856163"/>
            <a:ext cx="1140222" cy="444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</a:rPr>
              <a:t>Human Resource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792258" y="1660525"/>
            <a:ext cx="1233091" cy="4445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Human Resource</a:t>
            </a:r>
          </a:p>
        </p:txBody>
      </p:sp>
      <p:sp>
        <p:nvSpPr>
          <p:cNvPr id="96302" name="TextBox 63"/>
          <p:cNvSpPr txBox="1">
            <a:spLocks noChangeArrowheads="1"/>
          </p:cNvSpPr>
          <p:nvPr/>
        </p:nvSpPr>
        <p:spPr bwMode="auto">
          <a:xfrm>
            <a:off x="2084388" y="4567255"/>
            <a:ext cx="233031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rgbClr val="525457"/>
                </a:solidFill>
                <a:latin typeface="Verdana" pitchFamily="34" charset="0"/>
                <a:cs typeface="Arial" charset="0"/>
              </a:rPr>
              <a:t>Technology</a:t>
            </a:r>
            <a:r>
              <a:rPr lang="id-ID" altLang="en-US" sz="1200" b="1" dirty="0" smtClean="0">
                <a:solidFill>
                  <a:srgbClr val="525457"/>
                </a:solidFill>
                <a:latin typeface="Verdana" pitchFamily="34" charset="0"/>
                <a:cs typeface="Arial" charset="0"/>
              </a:rPr>
              <a:t>  ?</a:t>
            </a:r>
            <a:endParaRPr lang="en-US" altLang="en-US" sz="1200" b="1" dirty="0" smtClean="0">
              <a:solidFill>
                <a:srgbClr val="525457"/>
              </a:solidFill>
              <a:latin typeface="Verdana" pitchFamily="34" charset="0"/>
              <a:cs typeface="Arial" charset="0"/>
            </a:endParaRPr>
          </a:p>
        </p:txBody>
      </p:sp>
      <p:cxnSp>
        <p:nvCxnSpPr>
          <p:cNvPr id="66" name="Elbow Connector 65"/>
          <p:cNvCxnSpPr>
            <a:stCxn id="45" idx="0"/>
            <a:endCxn id="60" idx="2"/>
          </p:cNvCxnSpPr>
          <p:nvPr/>
        </p:nvCxnSpPr>
        <p:spPr>
          <a:xfrm rot="16200000" flipV="1">
            <a:off x="4000677" y="4791241"/>
            <a:ext cx="268287" cy="1718932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45" idx="0"/>
            <a:endCxn id="61" idx="2"/>
          </p:cNvCxnSpPr>
          <p:nvPr/>
        </p:nvCxnSpPr>
        <p:spPr>
          <a:xfrm rot="5400000" flipH="1" flipV="1">
            <a:off x="5641195" y="4653768"/>
            <a:ext cx="484187" cy="1778007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45" idx="0"/>
            <a:endCxn id="62" idx="2"/>
          </p:cNvCxnSpPr>
          <p:nvPr/>
        </p:nvCxnSpPr>
        <p:spPr>
          <a:xfrm rot="5400000" flipH="1" flipV="1">
            <a:off x="6297423" y="3997524"/>
            <a:ext cx="484187" cy="3090466"/>
          </a:xfrm>
          <a:prstGeom prst="bentConnector3">
            <a:avLst>
              <a:gd name="adj1" fmla="val 28359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endCxn id="57" idx="0"/>
          </p:cNvCxnSpPr>
          <p:nvPr/>
        </p:nvCxnSpPr>
        <p:spPr>
          <a:xfrm rot="5400000">
            <a:off x="4095485" y="803019"/>
            <a:ext cx="139700" cy="1575329"/>
          </a:xfrm>
          <a:prstGeom prst="bentConnector3">
            <a:avLst>
              <a:gd name="adj1" fmla="val -14382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endCxn id="63" idx="0"/>
          </p:cNvCxnSpPr>
          <p:nvPr/>
        </p:nvCxnSpPr>
        <p:spPr>
          <a:xfrm rot="16200000" flipH="1">
            <a:off x="5610622" y="863211"/>
            <a:ext cx="139700" cy="1454944"/>
          </a:xfrm>
          <a:prstGeom prst="bentConnector3">
            <a:avLst>
              <a:gd name="adj1" fmla="val -14381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4" idx="2"/>
            <a:endCxn id="53" idx="0"/>
          </p:cNvCxnSpPr>
          <p:nvPr/>
        </p:nvCxnSpPr>
        <p:spPr>
          <a:xfrm rot="5400000">
            <a:off x="4781890" y="1489415"/>
            <a:ext cx="288925" cy="53313"/>
          </a:xfrm>
          <a:prstGeom prst="bentConnector3">
            <a:avLst>
              <a:gd name="adj1" fmla="val 45615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3" name="TextBox 71"/>
          <p:cNvSpPr txBox="1">
            <a:spLocks noChangeArrowheads="1"/>
          </p:cNvSpPr>
          <p:nvPr/>
        </p:nvSpPr>
        <p:spPr bwMode="auto">
          <a:xfrm>
            <a:off x="7491422" y="4414838"/>
            <a:ext cx="2239169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FAA53A"/>
                </a:solidFill>
              </a:rPr>
              <a:t>“Health is Wealth”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93581" y="4237038"/>
            <a:ext cx="640278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5" name="TextBox 72"/>
          <p:cNvSpPr txBox="1">
            <a:spLocks noChangeArrowheads="1"/>
          </p:cNvSpPr>
          <p:nvPr/>
        </p:nvSpPr>
        <p:spPr bwMode="auto">
          <a:xfrm>
            <a:off x="3197093" y="4084655"/>
            <a:ext cx="1300163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00AEEF"/>
                </a:solidFill>
              </a:rPr>
              <a:t>End to 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0473" y="2122491"/>
            <a:ext cx="181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d-ID" sz="1000" b="1" dirty="0" smtClean="0"/>
              <a:t>Genetic Engineering</a:t>
            </a:r>
          </a:p>
          <a:p>
            <a:pPr marL="171450" indent="-171450">
              <a:buFontTx/>
              <a:buChar char="-"/>
            </a:pPr>
            <a:r>
              <a:rPr lang="id-ID" sz="1000" b="1" dirty="0" smtClean="0"/>
              <a:t>Molecular Science</a:t>
            </a:r>
            <a:endParaRPr lang="id-ID" sz="1000" b="1" dirty="0"/>
          </a:p>
        </p:txBody>
      </p:sp>
      <p:sp>
        <p:nvSpPr>
          <p:cNvPr id="3" name="Left Brace 2"/>
          <p:cNvSpPr/>
          <p:nvPr/>
        </p:nvSpPr>
        <p:spPr>
          <a:xfrm>
            <a:off x="5680471" y="2122505"/>
            <a:ext cx="49017" cy="307777"/>
          </a:xfrm>
          <a:prstGeom prst="leftBrac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ight Brace 3"/>
          <p:cNvSpPr/>
          <p:nvPr/>
        </p:nvSpPr>
        <p:spPr>
          <a:xfrm>
            <a:off x="7352264" y="2117396"/>
            <a:ext cx="86498" cy="325243"/>
          </a:xfrm>
          <a:prstGeom prst="rightBrac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ounded Rectangle 53"/>
          <p:cNvSpPr/>
          <p:nvPr/>
        </p:nvSpPr>
        <p:spPr>
          <a:xfrm>
            <a:off x="654583" y="4884993"/>
            <a:ext cx="985272" cy="444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100" b="1" dirty="0" smtClean="0">
                <a:solidFill>
                  <a:srgbClr val="FFFFFF"/>
                </a:solidFill>
              </a:rPr>
              <a:t>Vaccines</a:t>
            </a:r>
            <a:endParaRPr lang="en-US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32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MS Template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MS Template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3.xml><?xml version="1.0" encoding="utf-8"?>
<a:theme xmlns:a="http://schemas.openxmlformats.org/drawingml/2006/main" name="2_IMS Template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4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IMS Template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IMS Template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IMS Template</Template>
  <TotalTime>12292</TotalTime>
  <Words>1120</Words>
  <Application>Microsoft Office PowerPoint</Application>
  <PresentationFormat>A4 Paper (210x297 mm)</PresentationFormat>
  <Paragraphs>255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IMS Template</vt:lpstr>
      <vt:lpstr>1_IMS Template</vt:lpstr>
      <vt:lpstr>2_IMS Template</vt:lpstr>
      <vt:lpstr>5_Flow</vt:lpstr>
      <vt:lpstr>12_Office Theme</vt:lpstr>
      <vt:lpstr>6_Office Theme</vt:lpstr>
      <vt:lpstr>4_IMS Template</vt:lpstr>
      <vt:lpstr>Office Theme</vt:lpstr>
      <vt:lpstr>3_IMS Template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 Industri Farmasi Indonesia 2015 - 2025</vt:lpstr>
      <vt:lpstr>Transformasi Industri Farmasi Indonesia Dari Industri Formulasi ke Industri Farmasi yang Integral </vt:lpstr>
      <vt:lpstr>Bersama sama meningkatkan kesejehteraan dan kesehatan masyarakat Indonesia.</vt:lpstr>
      <vt:lpstr>Ringkasan Skenario Riset dan Produksi Bahan Baku Obat Indonesia</vt:lpstr>
      <vt:lpstr>PowerPoint Presentation</vt:lpstr>
      <vt:lpstr>INPRES 6 TAHUN 2016 Percepatan Pengembangan Industri Farmasi dan Alat Kesehatan</vt:lpstr>
      <vt:lpstr>Membangun HULU Industri Farmasi Indonesia:  RISET</vt:lpstr>
      <vt:lpstr>Penta Helix : Kerja Sama Holistik dalam Realisasi INPRES Nomor 6/2016 tentang Percepatan Pengembangan Industri Farmasi &amp; Alkes</vt:lpstr>
      <vt:lpstr>Rekomendasi Utama</vt:lpstr>
      <vt:lpstr>Rekomendasi Utama (lanjutan)</vt:lpstr>
      <vt:lpstr>Reff. :  WHO, Kemkes, IMS, GPFI.</vt:lpstr>
    </vt:vector>
  </TitlesOfParts>
  <Company>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Situmeang, Marhara (Jakarta)</dc:creator>
  <cp:keywords>PowerPoint Template, POTX</cp:keywords>
  <dc:description>Prepared May 16th 2013. Covers IMS Health, IMS Consulting Group &amp; IMS Institute use. Further guidance at http://imsnow/brand.</dc:description>
  <cp:lastModifiedBy>OM_GPFI</cp:lastModifiedBy>
  <cp:revision>1962</cp:revision>
  <cp:lastPrinted>2016-09-13T06:57:08Z</cp:lastPrinted>
  <dcterms:created xsi:type="dcterms:W3CDTF">2014-10-22T03:11:25Z</dcterms:created>
  <dcterms:modified xsi:type="dcterms:W3CDTF">2016-09-13T08:17:00Z</dcterms:modified>
</cp:coreProperties>
</file>