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flv" ContentType="video/unknown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33"/>
  </p:notesMasterIdLst>
  <p:handoutMasterIdLst>
    <p:handoutMasterId r:id="rId34"/>
  </p:handoutMasterIdLst>
  <p:sldIdLst>
    <p:sldId id="268" r:id="rId2"/>
    <p:sldId id="413" r:id="rId3"/>
    <p:sldId id="414" r:id="rId4"/>
    <p:sldId id="415" r:id="rId5"/>
    <p:sldId id="418" r:id="rId6"/>
    <p:sldId id="421" r:id="rId7"/>
    <p:sldId id="440" r:id="rId8"/>
    <p:sldId id="441" r:id="rId9"/>
    <p:sldId id="443" r:id="rId10"/>
    <p:sldId id="300" r:id="rId11"/>
    <p:sldId id="376" r:id="rId12"/>
    <p:sldId id="378" r:id="rId13"/>
    <p:sldId id="430" r:id="rId14"/>
    <p:sldId id="302" r:id="rId15"/>
    <p:sldId id="422" r:id="rId16"/>
    <p:sldId id="423" r:id="rId17"/>
    <p:sldId id="424" r:id="rId18"/>
    <p:sldId id="425" r:id="rId19"/>
    <p:sldId id="431" r:id="rId20"/>
    <p:sldId id="426" r:id="rId21"/>
    <p:sldId id="381" r:id="rId22"/>
    <p:sldId id="428" r:id="rId23"/>
    <p:sldId id="429" r:id="rId24"/>
    <p:sldId id="435" r:id="rId25"/>
    <p:sldId id="436" r:id="rId26"/>
    <p:sldId id="439" r:id="rId27"/>
    <p:sldId id="385" r:id="rId28"/>
    <p:sldId id="386" r:id="rId29"/>
    <p:sldId id="433" r:id="rId30"/>
    <p:sldId id="434" r:id="rId31"/>
    <p:sldId id="402" r:id="rId32"/>
  </p:sldIdLst>
  <p:sldSz cx="9144000" cy="5715000" type="screen16x1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12" autoAdjust="0"/>
    <p:restoredTop sz="94660"/>
  </p:normalViewPr>
  <p:slideViewPr>
    <p:cSldViewPr>
      <p:cViewPr>
        <p:scale>
          <a:sx n="62" d="100"/>
          <a:sy n="62" d="100"/>
        </p:scale>
        <p:origin x="-318" y="-3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4B2D5-6245-407B-A525-9C16D6D3C96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F02B3330-EB51-4012-801F-DD91113C8BB2}">
      <dgm:prSet phldrT="[Text]"/>
      <dgm:spPr/>
      <dgm:t>
        <a:bodyPr/>
        <a:lstStyle/>
        <a:p>
          <a:r>
            <a:rPr lang="id-ID" dirty="0" smtClean="0"/>
            <a:t>HIV</a:t>
          </a:r>
          <a:endParaRPr lang="id-ID" dirty="0"/>
        </a:p>
      </dgm:t>
    </dgm:pt>
    <dgm:pt modelId="{BA45EED5-9DE3-47AA-BDB1-6799B877FC07}" type="parTrans" cxnId="{D842EF68-C59F-4442-9B0C-9CCC4FC74E8A}">
      <dgm:prSet/>
      <dgm:spPr/>
      <dgm:t>
        <a:bodyPr/>
        <a:lstStyle/>
        <a:p>
          <a:endParaRPr lang="id-ID"/>
        </a:p>
      </dgm:t>
    </dgm:pt>
    <dgm:pt modelId="{3903213A-08FF-42B9-A9F0-7C5F64686164}" type="sibTrans" cxnId="{D842EF68-C59F-4442-9B0C-9CCC4FC74E8A}">
      <dgm:prSet/>
      <dgm:spPr/>
      <dgm:t>
        <a:bodyPr/>
        <a:lstStyle/>
        <a:p>
          <a:endParaRPr lang="id-ID"/>
        </a:p>
      </dgm:t>
    </dgm:pt>
    <dgm:pt modelId="{05943EE7-5004-438D-BB94-460522A68DC4}">
      <dgm:prSet phldrT="[Text]"/>
      <dgm:spPr/>
      <dgm:t>
        <a:bodyPr/>
        <a:lstStyle/>
        <a:p>
          <a:r>
            <a:rPr lang="id-ID" dirty="0" smtClean="0"/>
            <a:t>154 kasus</a:t>
          </a:r>
          <a:endParaRPr lang="id-ID" dirty="0"/>
        </a:p>
      </dgm:t>
    </dgm:pt>
    <dgm:pt modelId="{649735C7-FA87-49BB-8DED-CB6599B1D41F}" type="parTrans" cxnId="{3781359A-265B-4D69-9EFF-7CA43F8BC1F2}">
      <dgm:prSet/>
      <dgm:spPr/>
      <dgm:t>
        <a:bodyPr/>
        <a:lstStyle/>
        <a:p>
          <a:endParaRPr lang="id-ID"/>
        </a:p>
      </dgm:t>
    </dgm:pt>
    <dgm:pt modelId="{7C9F2DFE-8F27-44C8-A776-F1E1AEA2A7EA}" type="sibTrans" cxnId="{3781359A-265B-4D69-9EFF-7CA43F8BC1F2}">
      <dgm:prSet/>
      <dgm:spPr/>
      <dgm:t>
        <a:bodyPr/>
        <a:lstStyle/>
        <a:p>
          <a:endParaRPr lang="id-ID"/>
        </a:p>
      </dgm:t>
    </dgm:pt>
    <dgm:pt modelId="{B2CFF1B8-5C2C-488B-8C93-C7705A5A73A6}">
      <dgm:prSet phldrT="[Text]"/>
      <dgm:spPr/>
      <dgm:t>
        <a:bodyPr/>
        <a:lstStyle/>
        <a:p>
          <a:r>
            <a:rPr lang="id-ID" dirty="0" smtClean="0"/>
            <a:t>AIDS</a:t>
          </a:r>
          <a:endParaRPr lang="id-ID" dirty="0"/>
        </a:p>
      </dgm:t>
    </dgm:pt>
    <dgm:pt modelId="{97175CB6-AF10-4ACF-B486-0CDB0910F604}" type="parTrans" cxnId="{BB78E5D2-90F6-498D-8717-69736FA819BE}">
      <dgm:prSet/>
      <dgm:spPr/>
      <dgm:t>
        <a:bodyPr/>
        <a:lstStyle/>
        <a:p>
          <a:endParaRPr lang="id-ID"/>
        </a:p>
      </dgm:t>
    </dgm:pt>
    <dgm:pt modelId="{DB5CC8CD-B880-43FC-B744-F5C55A6E493D}" type="sibTrans" cxnId="{BB78E5D2-90F6-498D-8717-69736FA819BE}">
      <dgm:prSet/>
      <dgm:spPr/>
      <dgm:t>
        <a:bodyPr/>
        <a:lstStyle/>
        <a:p>
          <a:endParaRPr lang="id-ID"/>
        </a:p>
      </dgm:t>
    </dgm:pt>
    <dgm:pt modelId="{53DF90E5-D0A7-4F97-8CD3-55385610033F}">
      <dgm:prSet phldrT="[Text]"/>
      <dgm:spPr/>
      <dgm:t>
        <a:bodyPr/>
        <a:lstStyle/>
        <a:p>
          <a:r>
            <a:rPr lang="id-ID" dirty="0" smtClean="0"/>
            <a:t>13 orang</a:t>
          </a:r>
          <a:endParaRPr lang="id-ID" dirty="0"/>
        </a:p>
      </dgm:t>
    </dgm:pt>
    <dgm:pt modelId="{9FCFDEE0-37F5-4C17-A91D-38B0723B73F7}" type="parTrans" cxnId="{C6C906B8-D5F0-429F-91B5-F1216B5F4BD2}">
      <dgm:prSet/>
      <dgm:spPr/>
      <dgm:t>
        <a:bodyPr/>
        <a:lstStyle/>
        <a:p>
          <a:endParaRPr lang="id-ID"/>
        </a:p>
      </dgm:t>
    </dgm:pt>
    <dgm:pt modelId="{7BEFC0D8-DBE3-40BB-9AA6-795EC43B4975}" type="sibTrans" cxnId="{C6C906B8-D5F0-429F-91B5-F1216B5F4BD2}">
      <dgm:prSet/>
      <dgm:spPr/>
      <dgm:t>
        <a:bodyPr/>
        <a:lstStyle/>
        <a:p>
          <a:endParaRPr lang="id-ID"/>
        </a:p>
      </dgm:t>
    </dgm:pt>
    <dgm:pt modelId="{150FC2B8-8860-4D83-8EF4-360E826361AC}">
      <dgm:prSet phldrT="[Text]"/>
      <dgm:spPr/>
      <dgm:t>
        <a:bodyPr/>
        <a:lstStyle/>
        <a:p>
          <a:r>
            <a:rPr lang="id-ID" dirty="0" smtClean="0"/>
            <a:t>Meninggal </a:t>
          </a:r>
          <a:endParaRPr lang="id-ID" dirty="0"/>
        </a:p>
      </dgm:t>
    </dgm:pt>
    <dgm:pt modelId="{9E5ADF83-C0F1-4662-9AE9-18749B6C7C87}" type="parTrans" cxnId="{0DA7331D-66AB-40E2-99AC-FD681D26AA2D}">
      <dgm:prSet/>
      <dgm:spPr/>
      <dgm:t>
        <a:bodyPr/>
        <a:lstStyle/>
        <a:p>
          <a:endParaRPr lang="id-ID"/>
        </a:p>
      </dgm:t>
    </dgm:pt>
    <dgm:pt modelId="{BA3BA288-9D55-4E8B-BA05-3BF89EF99DC9}" type="sibTrans" cxnId="{0DA7331D-66AB-40E2-99AC-FD681D26AA2D}">
      <dgm:prSet/>
      <dgm:spPr/>
      <dgm:t>
        <a:bodyPr/>
        <a:lstStyle/>
        <a:p>
          <a:endParaRPr lang="id-ID"/>
        </a:p>
      </dgm:t>
    </dgm:pt>
    <dgm:pt modelId="{5F01642E-B135-47D8-8804-32B96C19E21F}">
      <dgm:prSet phldrT="[Text]"/>
      <dgm:spPr/>
      <dgm:t>
        <a:bodyPr/>
        <a:lstStyle/>
        <a:p>
          <a:r>
            <a:rPr lang="id-ID" dirty="0" smtClean="0"/>
            <a:t>13 orang</a:t>
          </a:r>
          <a:endParaRPr lang="id-ID" dirty="0"/>
        </a:p>
      </dgm:t>
    </dgm:pt>
    <dgm:pt modelId="{AE96833A-0BAC-4D6D-AEEE-C61FAD0A5AE3}" type="parTrans" cxnId="{96EA8FB2-F866-4A67-978B-7E445B567A1E}">
      <dgm:prSet/>
      <dgm:spPr/>
      <dgm:t>
        <a:bodyPr/>
        <a:lstStyle/>
        <a:p>
          <a:endParaRPr lang="id-ID"/>
        </a:p>
      </dgm:t>
    </dgm:pt>
    <dgm:pt modelId="{2CC82719-2564-473B-827B-D663C7139911}" type="sibTrans" cxnId="{96EA8FB2-F866-4A67-978B-7E445B567A1E}">
      <dgm:prSet/>
      <dgm:spPr/>
      <dgm:t>
        <a:bodyPr/>
        <a:lstStyle/>
        <a:p>
          <a:endParaRPr lang="id-ID"/>
        </a:p>
      </dgm:t>
    </dgm:pt>
    <dgm:pt modelId="{BB15D53F-26A3-4E60-B00F-5113FC95A2FC}" type="pres">
      <dgm:prSet presAssocID="{BC94B2D5-6245-407B-A525-9C16D6D3C9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F441B1E-017A-443E-B320-FAD8F7A6E508}" type="pres">
      <dgm:prSet presAssocID="{F02B3330-EB51-4012-801F-DD91113C8BB2}" presName="composite" presStyleCnt="0"/>
      <dgm:spPr/>
    </dgm:pt>
    <dgm:pt modelId="{898A84AD-E26A-4A83-AA6D-811DDCEE4135}" type="pres">
      <dgm:prSet presAssocID="{F02B3330-EB51-4012-801F-DD91113C8BB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AC06D3-F6BE-430A-8E55-95C16B5241A9}" type="pres">
      <dgm:prSet presAssocID="{F02B3330-EB51-4012-801F-DD91113C8BB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7FDA69-5A58-464C-BCB1-E52800A6366F}" type="pres">
      <dgm:prSet presAssocID="{3903213A-08FF-42B9-A9F0-7C5F64686164}" presName="sp" presStyleCnt="0"/>
      <dgm:spPr/>
    </dgm:pt>
    <dgm:pt modelId="{62198FA5-AA3F-4F43-9185-9FBB1C654AFD}" type="pres">
      <dgm:prSet presAssocID="{B2CFF1B8-5C2C-488B-8C93-C7705A5A73A6}" presName="composite" presStyleCnt="0"/>
      <dgm:spPr/>
    </dgm:pt>
    <dgm:pt modelId="{56D9DD8B-70C9-498E-941B-E129FB492DC3}" type="pres">
      <dgm:prSet presAssocID="{B2CFF1B8-5C2C-488B-8C93-C7705A5A73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9FD167-76F2-4054-A498-91AFD7ADE577}" type="pres">
      <dgm:prSet presAssocID="{B2CFF1B8-5C2C-488B-8C93-C7705A5A73A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DFAD9E-CBB0-4F4F-956C-8EEEE1376E16}" type="pres">
      <dgm:prSet presAssocID="{DB5CC8CD-B880-43FC-B744-F5C55A6E493D}" presName="sp" presStyleCnt="0"/>
      <dgm:spPr/>
    </dgm:pt>
    <dgm:pt modelId="{09B08E1F-6B38-4DD1-AFD7-5450D0DCA3A7}" type="pres">
      <dgm:prSet presAssocID="{150FC2B8-8860-4D83-8EF4-360E826361AC}" presName="composite" presStyleCnt="0"/>
      <dgm:spPr/>
    </dgm:pt>
    <dgm:pt modelId="{BA8769F8-FEEE-40E5-B64D-E2B6AB0CEAB6}" type="pres">
      <dgm:prSet presAssocID="{150FC2B8-8860-4D83-8EF4-360E826361A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00E302-C929-4E06-8053-93A88A037F58}" type="pres">
      <dgm:prSet presAssocID="{150FC2B8-8860-4D83-8EF4-360E826361A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321CDCD-C99A-4CEC-8F1D-E34A731A4B54}" type="presOf" srcId="{B2CFF1B8-5C2C-488B-8C93-C7705A5A73A6}" destId="{56D9DD8B-70C9-498E-941B-E129FB492DC3}" srcOrd="0" destOrd="0" presId="urn:microsoft.com/office/officeart/2005/8/layout/chevron2"/>
    <dgm:cxn modelId="{96EA8FB2-F866-4A67-978B-7E445B567A1E}" srcId="{150FC2B8-8860-4D83-8EF4-360E826361AC}" destId="{5F01642E-B135-47D8-8804-32B96C19E21F}" srcOrd="0" destOrd="0" parTransId="{AE96833A-0BAC-4D6D-AEEE-C61FAD0A5AE3}" sibTransId="{2CC82719-2564-473B-827B-D663C7139911}"/>
    <dgm:cxn modelId="{D842EF68-C59F-4442-9B0C-9CCC4FC74E8A}" srcId="{BC94B2D5-6245-407B-A525-9C16D6D3C96C}" destId="{F02B3330-EB51-4012-801F-DD91113C8BB2}" srcOrd="0" destOrd="0" parTransId="{BA45EED5-9DE3-47AA-BDB1-6799B877FC07}" sibTransId="{3903213A-08FF-42B9-A9F0-7C5F64686164}"/>
    <dgm:cxn modelId="{1F44B4E4-90B8-425C-9F31-DEDB4EEAE6DF}" type="presOf" srcId="{5F01642E-B135-47D8-8804-32B96C19E21F}" destId="{8700E302-C929-4E06-8053-93A88A037F58}" srcOrd="0" destOrd="0" presId="urn:microsoft.com/office/officeart/2005/8/layout/chevron2"/>
    <dgm:cxn modelId="{C22A4A3B-9FD9-4FC9-BE3F-620F4814D6FA}" type="presOf" srcId="{150FC2B8-8860-4D83-8EF4-360E826361AC}" destId="{BA8769F8-FEEE-40E5-B64D-E2B6AB0CEAB6}" srcOrd="0" destOrd="0" presId="urn:microsoft.com/office/officeart/2005/8/layout/chevron2"/>
    <dgm:cxn modelId="{A7391BAF-16D1-4A08-AD4D-DD66EB6D6F00}" type="presOf" srcId="{BC94B2D5-6245-407B-A525-9C16D6D3C96C}" destId="{BB15D53F-26A3-4E60-B00F-5113FC95A2FC}" srcOrd="0" destOrd="0" presId="urn:microsoft.com/office/officeart/2005/8/layout/chevron2"/>
    <dgm:cxn modelId="{BB78E5D2-90F6-498D-8717-69736FA819BE}" srcId="{BC94B2D5-6245-407B-A525-9C16D6D3C96C}" destId="{B2CFF1B8-5C2C-488B-8C93-C7705A5A73A6}" srcOrd="1" destOrd="0" parTransId="{97175CB6-AF10-4ACF-B486-0CDB0910F604}" sibTransId="{DB5CC8CD-B880-43FC-B744-F5C55A6E493D}"/>
    <dgm:cxn modelId="{0DA7331D-66AB-40E2-99AC-FD681D26AA2D}" srcId="{BC94B2D5-6245-407B-A525-9C16D6D3C96C}" destId="{150FC2B8-8860-4D83-8EF4-360E826361AC}" srcOrd="2" destOrd="0" parTransId="{9E5ADF83-C0F1-4662-9AE9-18749B6C7C87}" sibTransId="{BA3BA288-9D55-4E8B-BA05-3BF89EF99DC9}"/>
    <dgm:cxn modelId="{72B3EC2D-A9A7-415F-8556-88ED9B0319A1}" type="presOf" srcId="{53DF90E5-D0A7-4F97-8CD3-55385610033F}" destId="{FF9FD167-76F2-4054-A498-91AFD7ADE577}" srcOrd="0" destOrd="0" presId="urn:microsoft.com/office/officeart/2005/8/layout/chevron2"/>
    <dgm:cxn modelId="{3781359A-265B-4D69-9EFF-7CA43F8BC1F2}" srcId="{F02B3330-EB51-4012-801F-DD91113C8BB2}" destId="{05943EE7-5004-438D-BB94-460522A68DC4}" srcOrd="0" destOrd="0" parTransId="{649735C7-FA87-49BB-8DED-CB6599B1D41F}" sibTransId="{7C9F2DFE-8F27-44C8-A776-F1E1AEA2A7EA}"/>
    <dgm:cxn modelId="{F6C74432-D8CB-41FB-BCAF-5F20A63F4E5F}" type="presOf" srcId="{05943EE7-5004-438D-BB94-460522A68DC4}" destId="{87AC06D3-F6BE-430A-8E55-95C16B5241A9}" srcOrd="0" destOrd="0" presId="urn:microsoft.com/office/officeart/2005/8/layout/chevron2"/>
    <dgm:cxn modelId="{322669F2-C0FE-44AC-A2ED-080C127B5C02}" type="presOf" srcId="{F02B3330-EB51-4012-801F-DD91113C8BB2}" destId="{898A84AD-E26A-4A83-AA6D-811DDCEE4135}" srcOrd="0" destOrd="0" presId="urn:microsoft.com/office/officeart/2005/8/layout/chevron2"/>
    <dgm:cxn modelId="{C6C906B8-D5F0-429F-91B5-F1216B5F4BD2}" srcId="{B2CFF1B8-5C2C-488B-8C93-C7705A5A73A6}" destId="{53DF90E5-D0A7-4F97-8CD3-55385610033F}" srcOrd="0" destOrd="0" parTransId="{9FCFDEE0-37F5-4C17-A91D-38B0723B73F7}" sibTransId="{7BEFC0D8-DBE3-40BB-9AA6-795EC43B4975}"/>
    <dgm:cxn modelId="{99DFE9E4-C7D1-4ACE-8B62-DDBA18233A9C}" type="presParOf" srcId="{BB15D53F-26A3-4E60-B00F-5113FC95A2FC}" destId="{EF441B1E-017A-443E-B320-FAD8F7A6E508}" srcOrd="0" destOrd="0" presId="urn:microsoft.com/office/officeart/2005/8/layout/chevron2"/>
    <dgm:cxn modelId="{8DC38515-2E5A-4A6A-8F3F-1EB8B2450F4D}" type="presParOf" srcId="{EF441B1E-017A-443E-B320-FAD8F7A6E508}" destId="{898A84AD-E26A-4A83-AA6D-811DDCEE4135}" srcOrd="0" destOrd="0" presId="urn:microsoft.com/office/officeart/2005/8/layout/chevron2"/>
    <dgm:cxn modelId="{0EF9DFDB-989F-4546-99BD-74121B5B6C72}" type="presParOf" srcId="{EF441B1E-017A-443E-B320-FAD8F7A6E508}" destId="{87AC06D3-F6BE-430A-8E55-95C16B5241A9}" srcOrd="1" destOrd="0" presId="urn:microsoft.com/office/officeart/2005/8/layout/chevron2"/>
    <dgm:cxn modelId="{5B847BAC-F2CE-46C4-B13B-65FA2492C40E}" type="presParOf" srcId="{BB15D53F-26A3-4E60-B00F-5113FC95A2FC}" destId="{7E7FDA69-5A58-464C-BCB1-E52800A6366F}" srcOrd="1" destOrd="0" presId="urn:microsoft.com/office/officeart/2005/8/layout/chevron2"/>
    <dgm:cxn modelId="{B0ACDEDE-9A65-40A3-81CB-FB83BBE56AF4}" type="presParOf" srcId="{BB15D53F-26A3-4E60-B00F-5113FC95A2FC}" destId="{62198FA5-AA3F-4F43-9185-9FBB1C654AFD}" srcOrd="2" destOrd="0" presId="urn:microsoft.com/office/officeart/2005/8/layout/chevron2"/>
    <dgm:cxn modelId="{6CF83D00-B4C9-4975-8A3D-298B538C8DCD}" type="presParOf" srcId="{62198FA5-AA3F-4F43-9185-9FBB1C654AFD}" destId="{56D9DD8B-70C9-498E-941B-E129FB492DC3}" srcOrd="0" destOrd="0" presId="urn:microsoft.com/office/officeart/2005/8/layout/chevron2"/>
    <dgm:cxn modelId="{13509911-7754-4EEF-AF8A-C56739818B25}" type="presParOf" srcId="{62198FA5-AA3F-4F43-9185-9FBB1C654AFD}" destId="{FF9FD167-76F2-4054-A498-91AFD7ADE577}" srcOrd="1" destOrd="0" presId="urn:microsoft.com/office/officeart/2005/8/layout/chevron2"/>
    <dgm:cxn modelId="{39F481DD-5920-4ED5-AE4B-F9D25A7B409F}" type="presParOf" srcId="{BB15D53F-26A3-4E60-B00F-5113FC95A2FC}" destId="{22DFAD9E-CBB0-4F4F-956C-8EEEE1376E16}" srcOrd="3" destOrd="0" presId="urn:microsoft.com/office/officeart/2005/8/layout/chevron2"/>
    <dgm:cxn modelId="{591FA724-BA38-4986-BB05-88226DA8BF52}" type="presParOf" srcId="{BB15D53F-26A3-4E60-B00F-5113FC95A2FC}" destId="{09B08E1F-6B38-4DD1-AFD7-5450D0DCA3A7}" srcOrd="4" destOrd="0" presId="urn:microsoft.com/office/officeart/2005/8/layout/chevron2"/>
    <dgm:cxn modelId="{02BDAAB7-78C8-492D-B769-9A30AA3B4066}" type="presParOf" srcId="{09B08E1F-6B38-4DD1-AFD7-5450D0DCA3A7}" destId="{BA8769F8-FEEE-40E5-B64D-E2B6AB0CEAB6}" srcOrd="0" destOrd="0" presId="urn:microsoft.com/office/officeart/2005/8/layout/chevron2"/>
    <dgm:cxn modelId="{C7B16F82-A1E8-43AB-9CAC-A079C14BF658}" type="presParOf" srcId="{09B08E1F-6B38-4DD1-AFD7-5450D0DCA3A7}" destId="{8700E302-C929-4E06-8053-93A88A037F5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539CF-F3B7-4ED0-B0E7-91F4EC935B7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206292D-9807-4A8F-8550-744FA804CE39}">
      <dgm:prSet phldrT="[Text]" custT="1"/>
      <dgm:spPr/>
      <dgm:t>
        <a:bodyPr/>
        <a:lstStyle/>
        <a:p>
          <a:r>
            <a:rPr lang="id-ID" sz="2800" dirty="0" smtClean="0"/>
            <a:t>VCT/KTS (Konseling dan Test Sukarela)</a:t>
          </a:r>
          <a:endParaRPr lang="id-ID" sz="2800" dirty="0"/>
        </a:p>
      </dgm:t>
    </dgm:pt>
    <dgm:pt modelId="{87C0A8F8-D908-4238-8D66-C030C3F1AE75}" type="parTrans" cxnId="{6DCF41AD-849D-4B44-9104-84F596FDEB3C}">
      <dgm:prSet/>
      <dgm:spPr/>
      <dgm:t>
        <a:bodyPr/>
        <a:lstStyle/>
        <a:p>
          <a:endParaRPr lang="id-ID"/>
        </a:p>
      </dgm:t>
    </dgm:pt>
    <dgm:pt modelId="{62EC10C3-1215-4552-A873-5C7E35F34B6C}" type="sibTrans" cxnId="{6DCF41AD-849D-4B44-9104-84F596FDEB3C}">
      <dgm:prSet/>
      <dgm:spPr/>
      <dgm:t>
        <a:bodyPr/>
        <a:lstStyle/>
        <a:p>
          <a:endParaRPr lang="id-ID"/>
        </a:p>
      </dgm:t>
    </dgm:pt>
    <dgm:pt modelId="{CAE67689-0960-46CF-9D0D-F9ADC204E888}">
      <dgm:prSet phldrT="[Text]" custT="1"/>
      <dgm:spPr/>
      <dgm:t>
        <a:bodyPr/>
        <a:lstStyle/>
        <a:p>
          <a:r>
            <a:rPr lang="id-ID" sz="2800" dirty="0" smtClean="0"/>
            <a:t>Mobile</a:t>
          </a:r>
          <a:r>
            <a:rPr lang="id-ID" sz="3600" dirty="0" smtClean="0"/>
            <a:t> </a:t>
          </a:r>
          <a:r>
            <a:rPr lang="id-ID" sz="2800" dirty="0" smtClean="0"/>
            <a:t>klinik</a:t>
          </a:r>
        </a:p>
        <a:p>
          <a:r>
            <a:rPr lang="id-ID" sz="2800" dirty="0" smtClean="0"/>
            <a:t>(Test HIV dan IMS di tempat tertentu untuk kelompok beresiko HIV-AIDS</a:t>
          </a:r>
          <a:endParaRPr lang="id-ID" sz="2800" dirty="0"/>
        </a:p>
      </dgm:t>
    </dgm:pt>
    <dgm:pt modelId="{DECC4E4E-E7D5-4EE5-805B-8032FD824942}" type="parTrans" cxnId="{ED745232-EA78-45DE-B3A3-E35192647B4D}">
      <dgm:prSet/>
      <dgm:spPr/>
      <dgm:t>
        <a:bodyPr/>
        <a:lstStyle/>
        <a:p>
          <a:endParaRPr lang="id-ID"/>
        </a:p>
      </dgm:t>
    </dgm:pt>
    <dgm:pt modelId="{14352C64-F23C-4911-8C10-9D70670A8D94}" type="sibTrans" cxnId="{ED745232-EA78-45DE-B3A3-E35192647B4D}">
      <dgm:prSet/>
      <dgm:spPr/>
      <dgm:t>
        <a:bodyPr/>
        <a:lstStyle/>
        <a:p>
          <a:endParaRPr lang="id-ID"/>
        </a:p>
      </dgm:t>
    </dgm:pt>
    <dgm:pt modelId="{D1F65B6C-73AF-4B1A-97BB-D978BB041902}">
      <dgm:prSet phldrT="[Text]" custT="1"/>
      <dgm:spPr/>
      <dgm:t>
        <a:bodyPr/>
        <a:lstStyle/>
        <a:p>
          <a:r>
            <a:rPr lang="id-ID" sz="2800" dirty="0" smtClean="0"/>
            <a:t>PITC /TIPK (Test Inisiatif Petugas Kesehatan)</a:t>
          </a:r>
          <a:endParaRPr lang="id-ID" sz="2800" dirty="0"/>
        </a:p>
      </dgm:t>
    </dgm:pt>
    <dgm:pt modelId="{2BD50ABA-7EC0-4650-92E5-18A90163F895}" type="parTrans" cxnId="{86FF4BFA-C3F4-4A0D-BD4E-50E00CCE3125}">
      <dgm:prSet/>
      <dgm:spPr/>
      <dgm:t>
        <a:bodyPr/>
        <a:lstStyle/>
        <a:p>
          <a:endParaRPr lang="id-ID"/>
        </a:p>
      </dgm:t>
    </dgm:pt>
    <dgm:pt modelId="{9A840667-0A48-46BE-9AA8-D95E1E631A3C}" type="sibTrans" cxnId="{86FF4BFA-C3F4-4A0D-BD4E-50E00CCE3125}">
      <dgm:prSet/>
      <dgm:spPr/>
      <dgm:t>
        <a:bodyPr/>
        <a:lstStyle/>
        <a:p>
          <a:endParaRPr lang="id-ID"/>
        </a:p>
      </dgm:t>
    </dgm:pt>
    <dgm:pt modelId="{CCE3E264-E301-483D-AC87-247A81C5FF3C}" type="pres">
      <dgm:prSet presAssocID="{294539CF-F3B7-4ED0-B0E7-91F4EC935B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0274824-8A3D-4B0A-97F9-599939F5E99A}" type="pres">
      <dgm:prSet presAssocID="{1206292D-9807-4A8F-8550-744FA804CE39}" presName="node" presStyleLbl="node1" presStyleIdx="0" presStyleCnt="3" custLinFactNeighborX="12191" custLinFactNeighborY="358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F0EDCA-705A-482A-A58F-1FADCA94035E}" type="pres">
      <dgm:prSet presAssocID="{62EC10C3-1215-4552-A873-5C7E35F34B6C}" presName="sibTrans" presStyleCnt="0"/>
      <dgm:spPr/>
    </dgm:pt>
    <dgm:pt modelId="{A1C9CA80-CEBC-401F-8367-C7E96D44E250}" type="pres">
      <dgm:prSet presAssocID="{CAE67689-0960-46CF-9D0D-F9ADC204E888}" presName="node" presStyleLbl="node1" presStyleIdx="1" presStyleCnt="3" custScaleX="141242" custLinFactY="12527" custLinFactNeighborX="-51561" custLinFactNeighborY="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C17CCD-BFB4-4995-9A22-400694AD579A}" type="pres">
      <dgm:prSet presAssocID="{14352C64-F23C-4911-8C10-9D70670A8D94}" presName="sibTrans" presStyleCnt="0"/>
      <dgm:spPr/>
    </dgm:pt>
    <dgm:pt modelId="{8477F65C-4619-4FD4-B546-904FCEB2E046}" type="pres">
      <dgm:prSet presAssocID="{D1F65B6C-73AF-4B1A-97BB-D978BB041902}" presName="node" presStyleLbl="node1" presStyleIdx="2" presStyleCnt="3" custLinFactY="-13488" custLinFactNeighborX="58466" custLinFactNeighborY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D528B9C-9929-4CB3-959C-ABE8049E1B48}" type="presOf" srcId="{1206292D-9807-4A8F-8550-744FA804CE39}" destId="{F0274824-8A3D-4B0A-97F9-599939F5E99A}" srcOrd="0" destOrd="0" presId="urn:microsoft.com/office/officeart/2005/8/layout/default#1"/>
    <dgm:cxn modelId="{D07A3EFF-99BD-4F96-8589-6A580EF45ADE}" type="presOf" srcId="{CAE67689-0960-46CF-9D0D-F9ADC204E888}" destId="{A1C9CA80-CEBC-401F-8367-C7E96D44E250}" srcOrd="0" destOrd="0" presId="urn:microsoft.com/office/officeart/2005/8/layout/default#1"/>
    <dgm:cxn modelId="{ED745232-EA78-45DE-B3A3-E35192647B4D}" srcId="{294539CF-F3B7-4ED0-B0E7-91F4EC935B7F}" destId="{CAE67689-0960-46CF-9D0D-F9ADC204E888}" srcOrd="1" destOrd="0" parTransId="{DECC4E4E-E7D5-4EE5-805B-8032FD824942}" sibTransId="{14352C64-F23C-4911-8C10-9D70670A8D94}"/>
    <dgm:cxn modelId="{86FF4BFA-C3F4-4A0D-BD4E-50E00CCE3125}" srcId="{294539CF-F3B7-4ED0-B0E7-91F4EC935B7F}" destId="{D1F65B6C-73AF-4B1A-97BB-D978BB041902}" srcOrd="2" destOrd="0" parTransId="{2BD50ABA-7EC0-4650-92E5-18A90163F895}" sibTransId="{9A840667-0A48-46BE-9AA8-D95E1E631A3C}"/>
    <dgm:cxn modelId="{6B118463-79C6-45B2-B4EB-4D6901068A48}" type="presOf" srcId="{D1F65B6C-73AF-4B1A-97BB-D978BB041902}" destId="{8477F65C-4619-4FD4-B546-904FCEB2E046}" srcOrd="0" destOrd="0" presId="urn:microsoft.com/office/officeart/2005/8/layout/default#1"/>
    <dgm:cxn modelId="{388F0D94-B6D6-47D2-BCDC-68AF4726DCCD}" type="presOf" srcId="{294539CF-F3B7-4ED0-B0E7-91F4EC935B7F}" destId="{CCE3E264-E301-483D-AC87-247A81C5FF3C}" srcOrd="0" destOrd="0" presId="urn:microsoft.com/office/officeart/2005/8/layout/default#1"/>
    <dgm:cxn modelId="{6DCF41AD-849D-4B44-9104-84F596FDEB3C}" srcId="{294539CF-F3B7-4ED0-B0E7-91F4EC935B7F}" destId="{1206292D-9807-4A8F-8550-744FA804CE39}" srcOrd="0" destOrd="0" parTransId="{87C0A8F8-D908-4238-8D66-C030C3F1AE75}" sibTransId="{62EC10C3-1215-4552-A873-5C7E35F34B6C}"/>
    <dgm:cxn modelId="{DE182E38-4F54-499A-B491-4226869B4066}" type="presParOf" srcId="{CCE3E264-E301-483D-AC87-247A81C5FF3C}" destId="{F0274824-8A3D-4B0A-97F9-599939F5E99A}" srcOrd="0" destOrd="0" presId="urn:microsoft.com/office/officeart/2005/8/layout/default#1"/>
    <dgm:cxn modelId="{09D02862-7735-49C7-99E5-3729B41CB6EB}" type="presParOf" srcId="{CCE3E264-E301-483D-AC87-247A81C5FF3C}" destId="{EEF0EDCA-705A-482A-A58F-1FADCA94035E}" srcOrd="1" destOrd="0" presId="urn:microsoft.com/office/officeart/2005/8/layout/default#1"/>
    <dgm:cxn modelId="{76048442-3A5D-43F0-98F2-3E0A98E360DF}" type="presParOf" srcId="{CCE3E264-E301-483D-AC87-247A81C5FF3C}" destId="{A1C9CA80-CEBC-401F-8367-C7E96D44E250}" srcOrd="2" destOrd="0" presId="urn:microsoft.com/office/officeart/2005/8/layout/default#1"/>
    <dgm:cxn modelId="{BCD02270-CA52-4F40-B127-88868A6E79C4}" type="presParOf" srcId="{CCE3E264-E301-483D-AC87-247A81C5FF3C}" destId="{7DC17CCD-BFB4-4995-9A22-400694AD579A}" srcOrd="3" destOrd="0" presId="urn:microsoft.com/office/officeart/2005/8/layout/default#1"/>
    <dgm:cxn modelId="{4DDEDCF1-81FC-4757-BAAC-408F82FB560B}" type="presParOf" srcId="{CCE3E264-E301-483D-AC87-247A81C5FF3C}" destId="{8477F65C-4619-4FD4-B546-904FCEB2E046}" srcOrd="4" destOrd="0" presId="urn:microsoft.com/office/officeart/2005/8/layout/default#1"/>
  </dgm:cxnLst>
  <dgm:bg/>
  <dgm:whole/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A84AD-E26A-4A83-AA6D-811DDCEE4135}">
      <dsp:nvSpPr>
        <dsp:cNvPr id="0" name=""/>
        <dsp:cNvSpPr/>
      </dsp:nvSpPr>
      <dsp:spPr>
        <a:xfrm rot="5400000">
          <a:off x="-202539" y="203813"/>
          <a:ext cx="1350266" cy="94518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HIV</a:t>
          </a:r>
          <a:endParaRPr lang="id-ID" sz="1700" kern="1200" dirty="0"/>
        </a:p>
      </dsp:txBody>
      <dsp:txXfrm rot="-5400000">
        <a:off x="1" y="473866"/>
        <a:ext cx="945186" cy="405080"/>
      </dsp:txXfrm>
    </dsp:sp>
    <dsp:sp modelId="{87AC06D3-F6BE-430A-8E55-95C16B5241A9}">
      <dsp:nvSpPr>
        <dsp:cNvPr id="0" name=""/>
        <dsp:cNvSpPr/>
      </dsp:nvSpPr>
      <dsp:spPr>
        <a:xfrm rot="5400000">
          <a:off x="4148556" y="-3202096"/>
          <a:ext cx="877673" cy="72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5200" kern="1200" dirty="0" smtClean="0"/>
            <a:t>154 kasus</a:t>
          </a:r>
          <a:endParaRPr lang="id-ID" sz="5200" kern="1200" dirty="0"/>
        </a:p>
      </dsp:txBody>
      <dsp:txXfrm rot="-5400000">
        <a:off x="945186" y="44118"/>
        <a:ext cx="7241569" cy="791985"/>
      </dsp:txXfrm>
    </dsp:sp>
    <dsp:sp modelId="{56D9DD8B-70C9-498E-941B-E129FB492DC3}">
      <dsp:nvSpPr>
        <dsp:cNvPr id="0" name=""/>
        <dsp:cNvSpPr/>
      </dsp:nvSpPr>
      <dsp:spPr>
        <a:xfrm rot="5400000">
          <a:off x="-202539" y="1356338"/>
          <a:ext cx="1350266" cy="945186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AIDS</a:t>
          </a:r>
          <a:endParaRPr lang="id-ID" sz="1700" kern="1200" dirty="0"/>
        </a:p>
      </dsp:txBody>
      <dsp:txXfrm rot="-5400000">
        <a:off x="1" y="1626391"/>
        <a:ext cx="945186" cy="405080"/>
      </dsp:txXfrm>
    </dsp:sp>
    <dsp:sp modelId="{FF9FD167-76F2-4054-A498-91AFD7ADE577}">
      <dsp:nvSpPr>
        <dsp:cNvPr id="0" name=""/>
        <dsp:cNvSpPr/>
      </dsp:nvSpPr>
      <dsp:spPr>
        <a:xfrm rot="5400000">
          <a:off x="4148556" y="-2049571"/>
          <a:ext cx="877673" cy="72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5200" kern="1200" dirty="0" smtClean="0"/>
            <a:t>13 orang</a:t>
          </a:r>
          <a:endParaRPr lang="id-ID" sz="5200" kern="1200" dirty="0"/>
        </a:p>
      </dsp:txBody>
      <dsp:txXfrm rot="-5400000">
        <a:off x="945186" y="1196643"/>
        <a:ext cx="7241569" cy="791985"/>
      </dsp:txXfrm>
    </dsp:sp>
    <dsp:sp modelId="{BA8769F8-FEEE-40E5-B64D-E2B6AB0CEAB6}">
      <dsp:nvSpPr>
        <dsp:cNvPr id="0" name=""/>
        <dsp:cNvSpPr/>
      </dsp:nvSpPr>
      <dsp:spPr>
        <a:xfrm rot="5400000">
          <a:off x="-202539" y="2508863"/>
          <a:ext cx="1350266" cy="94518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Meninggal </a:t>
          </a:r>
          <a:endParaRPr lang="id-ID" sz="1700" kern="1200" dirty="0"/>
        </a:p>
      </dsp:txBody>
      <dsp:txXfrm rot="-5400000">
        <a:off x="1" y="2778916"/>
        <a:ext cx="945186" cy="405080"/>
      </dsp:txXfrm>
    </dsp:sp>
    <dsp:sp modelId="{8700E302-C929-4E06-8053-93A88A037F58}">
      <dsp:nvSpPr>
        <dsp:cNvPr id="0" name=""/>
        <dsp:cNvSpPr/>
      </dsp:nvSpPr>
      <dsp:spPr>
        <a:xfrm rot="5400000">
          <a:off x="4148556" y="-897046"/>
          <a:ext cx="877673" cy="72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5200" kern="1200" dirty="0" smtClean="0"/>
            <a:t>13 orang</a:t>
          </a:r>
          <a:endParaRPr lang="id-ID" sz="5200" kern="1200" dirty="0"/>
        </a:p>
      </dsp:txBody>
      <dsp:txXfrm rot="-5400000">
        <a:off x="945186" y="2349168"/>
        <a:ext cx="7241569" cy="79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99F7D-E7E9-4F4A-90C1-18B72D622FAC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F058B-4EFC-44C5-8DB8-A7D5DA74D18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86076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25DEE-10F0-40F5-8881-7984362A4C1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46125"/>
            <a:ext cx="59658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56147-9F40-47D2-A786-0498ABF15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10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09C7-20C1-4E0C-AA3E-E25098A1B05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C466-5C3A-49DD-9916-3DE4512AD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699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09C7-20C1-4E0C-AA3E-E25098A1B05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C466-5C3A-49DD-9916-3DE4512AD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0169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09C7-20C1-4E0C-AA3E-E25098A1B05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C466-5C3A-49DD-9916-3DE4512AD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5637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09C7-20C1-4E0C-AA3E-E25098A1B05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C466-5C3A-49DD-9916-3DE4512AD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6985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09C7-20C1-4E0C-AA3E-E25098A1B05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C466-5C3A-49DD-9916-3DE4512AD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078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09C7-20C1-4E0C-AA3E-E25098A1B05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C466-5C3A-49DD-9916-3DE4512AD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3634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09C7-20C1-4E0C-AA3E-E25098A1B05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C466-5C3A-49DD-9916-3DE4512AD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377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09C7-20C1-4E0C-AA3E-E25098A1B05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C466-5C3A-49DD-9916-3DE4512AD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8108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09C7-20C1-4E0C-AA3E-E25098A1B05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C466-5C3A-49DD-9916-3DE4512AD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7631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09C7-20C1-4E0C-AA3E-E25098A1B05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C466-5C3A-49DD-9916-3DE4512AD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111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09C7-20C1-4E0C-AA3E-E25098A1B05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C466-5C3A-49DD-9916-3DE4512AD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995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microsoft.com/office/2007/relationships/media" Target="../media/media1.fl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09C7-20C1-4E0C-AA3E-E25098A1B05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C466-5C3A-49DD-9916-3DE4512AD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190500"/>
            <a:ext cx="8686800" cy="5333999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 userDrawn="1"/>
        </p:nvSpPr>
        <p:spPr>
          <a:xfrm>
            <a:off x="1143000" y="0"/>
            <a:ext cx="6858000" cy="4191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tock-video-video-background-hd0529-25728.fl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=""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43000" y="-13360"/>
            <a:ext cx="6858000" cy="508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213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16383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larendon Extended" pitchFamily="18" charset="0"/>
              </a:rPr>
              <a:t>S</a:t>
            </a:r>
            <a:r>
              <a:rPr lang="id-I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larendon Extended" pitchFamily="18" charset="0"/>
              </a:rPr>
              <a:t>ETRATEGI PENANGULANGAN HIV-AIDS</a:t>
            </a:r>
          </a:p>
          <a:p>
            <a:pPr algn="ctr"/>
            <a:r>
              <a:rPr lang="id-I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larendon Extended" pitchFamily="18" charset="0"/>
              </a:rPr>
              <a:t>DI KOTA BANJAR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larendon Extend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0005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Magneto" pitchFamily="82" charset="0"/>
              </a:rPr>
              <a:t>Oleh</a:t>
            </a:r>
            <a:r>
              <a:rPr lang="en-US" b="1" dirty="0" smtClean="0">
                <a:latin typeface="Magneto" pitchFamily="82" charset="0"/>
              </a:rPr>
              <a:t>: </a:t>
            </a:r>
            <a:endParaRPr lang="id-ID" b="1" dirty="0" smtClean="0">
              <a:latin typeface="Magneto" pitchFamily="82" charset="0"/>
            </a:endParaRPr>
          </a:p>
          <a:p>
            <a:pPr algn="ctr"/>
            <a:r>
              <a:rPr lang="id-ID" sz="1600" b="1" dirty="0" smtClean="0">
                <a:latin typeface="Berlin Sans FB" pitchFamily="34" charset="0"/>
                <a:ea typeface="Times New Roman"/>
                <a:cs typeface="Arial"/>
              </a:rPr>
              <a:t>H.Darmadji </a:t>
            </a:r>
            <a:r>
              <a:rPr lang="id-ID" sz="1600" b="1" dirty="0">
                <a:latin typeface="Berlin Sans FB" pitchFamily="34" charset="0"/>
                <a:ea typeface="Times New Roman"/>
                <a:cs typeface="Arial"/>
              </a:rPr>
              <a:t>Prawirasetia</a:t>
            </a:r>
            <a:r>
              <a:rPr lang="id-ID" sz="1600" b="1" dirty="0" smtClean="0">
                <a:latin typeface="Berlin Sans FB" pitchFamily="34" charset="0"/>
                <a:ea typeface="Times New Roman"/>
                <a:cs typeface="Arial"/>
              </a:rPr>
              <a:t>. drg. M.Kes</a:t>
            </a:r>
            <a:endParaRPr lang="id-ID" sz="1600" dirty="0">
              <a:latin typeface="Berlin Sans FB" pitchFamily="34" charset="0"/>
              <a:ea typeface="Times New Roman"/>
            </a:endParaRPr>
          </a:p>
          <a:p>
            <a:pPr algn="ctr"/>
            <a:endParaRPr lang="en-US" sz="1400" b="1" dirty="0" smtClean="0"/>
          </a:p>
          <a:p>
            <a:pPr algn="ctr"/>
            <a:r>
              <a:rPr lang="id-ID" b="1" dirty="0" smtClean="0"/>
              <a:t>WAKIL WALIKOTA</a:t>
            </a:r>
            <a:r>
              <a:rPr lang="en-US" b="1" dirty="0" smtClean="0"/>
              <a:t> BANJAR – JAWA BARAT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62752" y="4762500"/>
            <a:ext cx="7162800" cy="571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rgbClr val="C00000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2933700"/>
            <a:ext cx="7696200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DISAMPAIKAN PADA:</a:t>
            </a:r>
          </a:p>
          <a:p>
            <a:pPr algn="ctr"/>
            <a:r>
              <a:rPr lang="id-ID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 ASUP </a:t>
            </a:r>
            <a:r>
              <a:rPr lang="id-ID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JABAR </a:t>
            </a:r>
            <a:r>
              <a:rPr lang="id-ID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UNPAD</a:t>
            </a:r>
            <a:r>
              <a:rPr lang="en-US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BANDUNG</a:t>
            </a:r>
          </a:p>
        </p:txBody>
      </p:sp>
      <p:pic>
        <p:nvPicPr>
          <p:cNvPr id="8" name="Picture 7" descr="logo TRANSPA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17" y="114300"/>
            <a:ext cx="1109663" cy="1417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5616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428740"/>
            <a:ext cx="7800975" cy="56356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STRATEGI PENANGGULANGAN</a:t>
            </a:r>
          </a:p>
          <a:p>
            <a:r>
              <a:rPr lang="id-I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HIV-AIDS DI KOTA BANJAR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709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42856"/>
            <a:ext cx="8229600" cy="5569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id-ID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GAMBARAN HIV-AIDS DI KOTA BANJAR</a:t>
            </a:r>
            <a:endParaRPr lang="id-ID" sz="4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4348" y="2143120"/>
          <a:ext cx="450059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85804" y="61911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Kumulatif Kasus</a:t>
            </a:r>
            <a:r>
              <a:rPr kumimoji="0" lang="id-ID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HIV/AIDS yang terdeteksi di Kota Banjar 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Tahun 2005 – Agustus 2016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29256" y="2357434"/>
          <a:ext cx="3214710" cy="296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22591"/>
                <a:gridCol w="1620548"/>
                <a:gridCol w="1071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KTP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JUMLAH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KOTA BANJAR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87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KAB. CIAMIS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34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TASIKMALAYA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4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KAB. GARUT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JAKARTA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 CILACAP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27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154</a:t>
                      </a:r>
                      <a:endParaRPr lang="id-ID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49567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404802"/>
            <a:ext cx="8229600" cy="952500"/>
          </a:xfrm>
        </p:spPr>
        <p:txBody>
          <a:bodyPr/>
          <a:lstStyle/>
          <a:p>
            <a:pPr algn="ctr"/>
            <a:r>
              <a:rPr lang="id-ID" sz="4000" dirty="0" smtClean="0"/>
              <a:t>Data HIV (+) dan AIDS per Tahun</a:t>
            </a:r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12636"/>
          <a:ext cx="8229600" cy="3657864"/>
        </p:xfrm>
        <a:graphic>
          <a:graphicData uri="http://schemas.openxmlformats.org/presentationml/2006/ole">
            <p:oleObj spid="_x0000_s4102" r:id="rId3" imgW="8230313" imgH="4395597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27026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5"/>
          <p:cNvPicPr>
            <a:picLocks noChangeAspect="1" noChangeArrowheads="1"/>
          </p:cNvPicPr>
          <p:nvPr/>
        </p:nvPicPr>
        <p:blipFill>
          <a:blip r:embed="rId2"/>
          <a:srcRect l="2542" t="19311" r="4237" b="16008"/>
          <a:stretch>
            <a:fillRect/>
          </a:stretch>
        </p:blipFill>
        <p:spPr bwMode="auto">
          <a:xfrm>
            <a:off x="357158" y="1285864"/>
            <a:ext cx="84296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4091915" algn="ctr" rotWithShape="0">
              <a:srgbClr val="808080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08378" y="260319"/>
            <a:ext cx="44924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MAPPING KASUS HIV AIDS</a:t>
            </a:r>
          </a:p>
          <a:p>
            <a:pPr algn="ctr"/>
            <a:r>
              <a:rPr lang="id-ID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 KOTA BANJAR TAHUN 2016</a:t>
            </a:r>
            <a:endParaRPr lang="en-US" sz="28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7500958" y="2500310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6-Point Star 7"/>
          <p:cNvSpPr/>
          <p:nvPr/>
        </p:nvSpPr>
        <p:spPr>
          <a:xfrm>
            <a:off x="7858148" y="2500310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6-Point Star 8"/>
          <p:cNvSpPr/>
          <p:nvPr/>
        </p:nvSpPr>
        <p:spPr>
          <a:xfrm>
            <a:off x="7500958" y="2786062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6-Point Star 9"/>
          <p:cNvSpPr/>
          <p:nvPr/>
        </p:nvSpPr>
        <p:spPr>
          <a:xfrm>
            <a:off x="7858148" y="2786062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7429520" y="3000376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b="1" dirty="0" smtClean="0"/>
              <a:t>MUKTISARI</a:t>
            </a:r>
            <a:endParaRPr lang="id-ID" sz="900" b="1" dirty="0"/>
          </a:p>
        </p:txBody>
      </p:sp>
      <p:sp>
        <p:nvSpPr>
          <p:cNvPr id="12" name="6-Point Star 11"/>
          <p:cNvSpPr/>
          <p:nvPr/>
        </p:nvSpPr>
        <p:spPr>
          <a:xfrm>
            <a:off x="6572264" y="2285996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6-Point Star 12"/>
          <p:cNvSpPr/>
          <p:nvPr/>
        </p:nvSpPr>
        <p:spPr>
          <a:xfrm>
            <a:off x="6572264" y="2786062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6-Point Star 13"/>
          <p:cNvSpPr/>
          <p:nvPr/>
        </p:nvSpPr>
        <p:spPr>
          <a:xfrm>
            <a:off x="6357950" y="2928938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6-Point Star 14"/>
          <p:cNvSpPr/>
          <p:nvPr/>
        </p:nvSpPr>
        <p:spPr>
          <a:xfrm>
            <a:off x="6429388" y="3571880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6-Point Star 15"/>
          <p:cNvSpPr/>
          <p:nvPr/>
        </p:nvSpPr>
        <p:spPr>
          <a:xfrm>
            <a:off x="6786578" y="2928938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extBox 16"/>
          <p:cNvSpPr txBox="1"/>
          <p:nvPr/>
        </p:nvSpPr>
        <p:spPr>
          <a:xfrm>
            <a:off x="6286512" y="3786194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b="1" dirty="0" smtClean="0"/>
              <a:t>KUJANGISARI</a:t>
            </a:r>
            <a:endParaRPr lang="id-ID" sz="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5074" y="3071814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b="1" dirty="0" smtClean="0"/>
              <a:t>BOJONGKANTONG</a:t>
            </a:r>
            <a:endParaRPr lang="id-ID" sz="9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86512" y="2500310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 smtClean="0"/>
              <a:t>REJASARI</a:t>
            </a:r>
            <a:endParaRPr lang="id-ID" sz="900" dirty="0"/>
          </a:p>
        </p:txBody>
      </p:sp>
      <p:sp>
        <p:nvSpPr>
          <p:cNvPr id="20" name="6-Point Star 19"/>
          <p:cNvSpPr/>
          <p:nvPr/>
        </p:nvSpPr>
        <p:spPr>
          <a:xfrm>
            <a:off x="4071934" y="4143384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6-Point Star 20"/>
          <p:cNvSpPr/>
          <p:nvPr/>
        </p:nvSpPr>
        <p:spPr>
          <a:xfrm>
            <a:off x="4224334" y="4295784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6-Point Star 21"/>
          <p:cNvSpPr/>
          <p:nvPr/>
        </p:nvSpPr>
        <p:spPr>
          <a:xfrm>
            <a:off x="3929058" y="3214690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6-Point Star 22"/>
          <p:cNvSpPr/>
          <p:nvPr/>
        </p:nvSpPr>
        <p:spPr>
          <a:xfrm>
            <a:off x="3643306" y="3286128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3857620" y="4484056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b="1" dirty="0" smtClean="0"/>
              <a:t>BATULAWANG</a:t>
            </a:r>
            <a:endParaRPr lang="id-ID" sz="9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71868" y="3429004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b="1" dirty="0" smtClean="0"/>
              <a:t>HEGARSARI</a:t>
            </a:r>
            <a:endParaRPr lang="id-ID" sz="900" b="1" dirty="0"/>
          </a:p>
        </p:txBody>
      </p:sp>
      <p:sp>
        <p:nvSpPr>
          <p:cNvPr id="26" name="6-Point Star 25"/>
          <p:cNvSpPr/>
          <p:nvPr/>
        </p:nvSpPr>
        <p:spPr>
          <a:xfrm>
            <a:off x="2714612" y="2643186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6-Point Star 26"/>
          <p:cNvSpPr/>
          <p:nvPr/>
        </p:nvSpPr>
        <p:spPr>
          <a:xfrm>
            <a:off x="2857488" y="2714624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6-Point Star 27"/>
          <p:cNvSpPr/>
          <p:nvPr/>
        </p:nvSpPr>
        <p:spPr>
          <a:xfrm>
            <a:off x="3000364" y="2786062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6-Point Star 28"/>
          <p:cNvSpPr/>
          <p:nvPr/>
        </p:nvSpPr>
        <p:spPr>
          <a:xfrm>
            <a:off x="2643174" y="2928938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6-Point Star 29"/>
          <p:cNvSpPr/>
          <p:nvPr/>
        </p:nvSpPr>
        <p:spPr>
          <a:xfrm>
            <a:off x="2714612" y="2786062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6-Point Star 30"/>
          <p:cNvSpPr/>
          <p:nvPr/>
        </p:nvSpPr>
        <p:spPr>
          <a:xfrm>
            <a:off x="2857488" y="2857500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6-Point Star 31"/>
          <p:cNvSpPr/>
          <p:nvPr/>
        </p:nvSpPr>
        <p:spPr>
          <a:xfrm>
            <a:off x="3000364" y="2928938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6-Point Star 32"/>
          <p:cNvSpPr/>
          <p:nvPr/>
        </p:nvSpPr>
        <p:spPr>
          <a:xfrm>
            <a:off x="2928926" y="3071814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6-Point Star 33"/>
          <p:cNvSpPr/>
          <p:nvPr/>
        </p:nvSpPr>
        <p:spPr>
          <a:xfrm>
            <a:off x="2786050" y="3000376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TextBox 35"/>
          <p:cNvSpPr txBox="1"/>
          <p:nvPr/>
        </p:nvSpPr>
        <p:spPr>
          <a:xfrm>
            <a:off x="4000496" y="2340916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b="1" dirty="0" smtClean="0"/>
              <a:t>RAHARJA</a:t>
            </a:r>
            <a:endParaRPr lang="id-ID" sz="900" b="1" dirty="0"/>
          </a:p>
        </p:txBody>
      </p:sp>
      <p:sp>
        <p:nvSpPr>
          <p:cNvPr id="38" name="6-Point Star 37"/>
          <p:cNvSpPr/>
          <p:nvPr/>
        </p:nvSpPr>
        <p:spPr>
          <a:xfrm>
            <a:off x="4071934" y="2143120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6-Point Star 38"/>
          <p:cNvSpPr/>
          <p:nvPr/>
        </p:nvSpPr>
        <p:spPr>
          <a:xfrm>
            <a:off x="4357686" y="2143120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6-Point Star 39"/>
          <p:cNvSpPr/>
          <p:nvPr/>
        </p:nvSpPr>
        <p:spPr>
          <a:xfrm>
            <a:off x="1214414" y="2357434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TextBox 40"/>
          <p:cNvSpPr txBox="1"/>
          <p:nvPr/>
        </p:nvSpPr>
        <p:spPr>
          <a:xfrm rot="1214668">
            <a:off x="2214766" y="3072846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b="1" dirty="0" smtClean="0"/>
              <a:t>MEKARSARI</a:t>
            </a:r>
            <a:endParaRPr lang="id-ID" sz="900" b="1" dirty="0"/>
          </a:p>
        </p:txBody>
      </p:sp>
      <p:sp>
        <p:nvSpPr>
          <p:cNvPr id="42" name="6-Point Star 41"/>
          <p:cNvSpPr/>
          <p:nvPr/>
        </p:nvSpPr>
        <p:spPr>
          <a:xfrm>
            <a:off x="1500166" y="3071814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6-Point Star 42"/>
          <p:cNvSpPr/>
          <p:nvPr/>
        </p:nvSpPr>
        <p:spPr>
          <a:xfrm>
            <a:off x="1643042" y="3143252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6-Point Star 43"/>
          <p:cNvSpPr/>
          <p:nvPr/>
        </p:nvSpPr>
        <p:spPr>
          <a:xfrm>
            <a:off x="1785918" y="3214690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6-Point Star 44"/>
          <p:cNvSpPr/>
          <p:nvPr/>
        </p:nvSpPr>
        <p:spPr>
          <a:xfrm>
            <a:off x="1428728" y="3357566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6-Point Star 45"/>
          <p:cNvSpPr/>
          <p:nvPr/>
        </p:nvSpPr>
        <p:spPr>
          <a:xfrm>
            <a:off x="1500166" y="3214690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6-Point Star 46"/>
          <p:cNvSpPr/>
          <p:nvPr/>
        </p:nvSpPr>
        <p:spPr>
          <a:xfrm>
            <a:off x="1643042" y="3286128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6-Point Star 47"/>
          <p:cNvSpPr/>
          <p:nvPr/>
        </p:nvSpPr>
        <p:spPr>
          <a:xfrm>
            <a:off x="1785918" y="3357566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6-Point Star 48"/>
          <p:cNvSpPr/>
          <p:nvPr/>
        </p:nvSpPr>
        <p:spPr>
          <a:xfrm>
            <a:off x="1714480" y="3500442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6-Point Star 49"/>
          <p:cNvSpPr/>
          <p:nvPr/>
        </p:nvSpPr>
        <p:spPr>
          <a:xfrm>
            <a:off x="1571604" y="3429004"/>
            <a:ext cx="90486" cy="123828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TextBox 50"/>
          <p:cNvSpPr txBox="1"/>
          <p:nvPr/>
        </p:nvSpPr>
        <p:spPr>
          <a:xfrm rot="1553101">
            <a:off x="1214634" y="3644348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b="1" dirty="0" smtClean="0"/>
              <a:t>BANJAR</a:t>
            </a:r>
            <a:endParaRPr lang="id-ID" sz="900" b="1" dirty="0"/>
          </a:p>
        </p:txBody>
      </p:sp>
      <p:sp>
        <p:nvSpPr>
          <p:cNvPr id="52" name="TextBox 51"/>
          <p:cNvSpPr txBox="1"/>
          <p:nvPr/>
        </p:nvSpPr>
        <p:spPr>
          <a:xfrm rot="21138976">
            <a:off x="1081196" y="2513801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b="1" dirty="0" smtClean="0"/>
              <a:t>NEGLASARI</a:t>
            </a:r>
            <a:endParaRPr lang="id-ID" sz="900" b="1" dirty="0"/>
          </a:p>
        </p:txBody>
      </p:sp>
      <p:sp>
        <p:nvSpPr>
          <p:cNvPr id="53" name="6-Point Star 52"/>
          <p:cNvSpPr/>
          <p:nvPr/>
        </p:nvSpPr>
        <p:spPr>
          <a:xfrm>
            <a:off x="3428992" y="2285996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TextBox 53"/>
          <p:cNvSpPr txBox="1"/>
          <p:nvPr/>
        </p:nvSpPr>
        <p:spPr>
          <a:xfrm>
            <a:off x="3071802" y="2143120"/>
            <a:ext cx="12858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b="1" dirty="0" smtClean="0"/>
              <a:t>KARANGPANIMBAL</a:t>
            </a:r>
            <a:endParaRPr lang="id-ID" sz="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071550"/>
            <a:ext cx="7800975" cy="94456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id-I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STRATEGI PENANGGULANGAN DAN PENCEGAHAN HIV-AIDS</a:t>
            </a:r>
          </a:p>
          <a:p>
            <a:r>
              <a:rPr lang="id-I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 KOTA BANJAR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497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9" y="214294"/>
            <a:ext cx="8429683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d-ID" sz="2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PENGUATAN KOORDINASI ANTARA KPA, OPD TERKAIT DAN LSM/YAYASAN, MELALUI : </a:t>
            </a:r>
            <a:endParaRPr lang="en-US" sz="2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6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id-ID" sz="2400" dirty="0" smtClean="0"/>
              <a:t>Rapat Koordinasi</a:t>
            </a:r>
          </a:p>
          <a:p>
            <a:pPr marL="342900" indent="-342900">
              <a:buAutoNum type="alphaUcPeriod"/>
            </a:pPr>
            <a:r>
              <a:rPr lang="id-ID" sz="2400" dirty="0" smtClean="0"/>
              <a:t>Penyusunan rencana kegiatan dan anggaran secara terintegrasi</a:t>
            </a:r>
          </a:p>
          <a:p>
            <a:pPr marL="342900" indent="-342900">
              <a:buAutoNum type="alphaUcPeriod"/>
            </a:pPr>
            <a:r>
              <a:rPr lang="id-ID" sz="2400" dirty="0" smtClean="0"/>
              <a:t>Kegiatan evaluasi dan monitoring kegiatan</a:t>
            </a:r>
            <a:endParaRPr lang="id-ID" sz="2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262"/>
            <a:ext cx="1857388" cy="1392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1" y="3143252"/>
            <a:ext cx="2095515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357302"/>
            <a:ext cx="2070083" cy="1552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2598" y="3286128"/>
            <a:ext cx="1905088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8084" y="3286128"/>
            <a:ext cx="1881272" cy="1410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9" y="285732"/>
            <a:ext cx="8358245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d-ID" sz="2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id-ID" sz="2000" b="0" cap="none" spc="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MEMBANGUN JEJARING PROMOSI KESEHATAN, SEBAGAI UPAYA </a:t>
            </a:r>
            <a:r>
              <a:rPr lang="id-ID" sz="2000" b="0" cap="none" spc="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TRANSFORMASI </a:t>
            </a:r>
            <a:r>
              <a:rPr lang="id-ID" sz="2000" b="0" cap="none" spc="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INFORMASI KESEHATAN KHUSUSNYA  HIV/AIDS MELALUI : </a:t>
            </a:r>
            <a:endParaRPr lang="en-US" sz="2000" b="0" cap="none" spc="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71550"/>
            <a:ext cx="4929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id-ID" sz="2400" dirty="0" smtClean="0"/>
              <a:t>Pelatihan kader peduli HIV AIDS bagi Satgas RW Siaga Aktif</a:t>
            </a:r>
          </a:p>
          <a:p>
            <a:pPr marL="342900" indent="-342900">
              <a:buAutoNum type="alphaUcPeriod"/>
            </a:pPr>
            <a:r>
              <a:rPr lang="id-ID" sz="2400" dirty="0" smtClean="0"/>
              <a:t>Pembentukan Warga Peduli HIV/AIDS (WPA) di Tiap Desa/Kelurahan</a:t>
            </a:r>
          </a:p>
          <a:p>
            <a:pPr marL="342900" indent="-342900">
              <a:buAutoNum type="alphaUcPeriod"/>
            </a:pPr>
            <a:r>
              <a:rPr lang="id-ID" sz="2400" dirty="0" smtClean="0"/>
              <a:t>Pembentukan Pusat Informasi Kesehatan Masyarakat di tiap Desa/Kelurahan dengan petugasnya terdiri dari unsur tokoh agama, tokoh masyarakat, kader posyandu, guru, ibu rumah tangga dll</a:t>
            </a:r>
            <a:endParaRPr lang="id-ID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40" t="23921" r="22704" b="47797"/>
          <a:stretch/>
        </p:blipFill>
        <p:spPr bwMode="auto">
          <a:xfrm>
            <a:off x="5286380" y="1555543"/>
            <a:ext cx="1928826" cy="130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Lenovo\Pictures\IMG_8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16" y="3265717"/>
            <a:ext cx="1928826" cy="13777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7072330" y="1516319"/>
            <a:ext cx="1857388" cy="1039356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Pelatihan kader peduli HIV AIDS</a:t>
            </a:r>
            <a:endParaRPr lang="id-ID" sz="14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5429256" y="3571881"/>
            <a:ext cx="1500198" cy="1039356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Pembentukan WPA</a:t>
            </a:r>
            <a:endParaRPr lang="id-ID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9" y="285732"/>
            <a:ext cx="8358245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d-ID" sz="2400" b="0" cap="none" spc="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Pembinaan dan penyuluhan kepada masyarakat maupun kelompok resiko</a:t>
            </a:r>
            <a:endParaRPr lang="en-US" sz="2400" b="0" cap="none" spc="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00442"/>
            <a:ext cx="5000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id-ID" sz="2000" dirty="0" smtClean="0"/>
              <a:t>Demikian juga oleh Warga Peduli AIDS (WPA) </a:t>
            </a:r>
          </a:p>
          <a:p>
            <a:pPr marL="342900" indent="-342900" algn="just"/>
            <a:r>
              <a:rPr lang="id-ID" sz="2000" dirty="0" smtClean="0"/>
              <a:t>atau kader dari Pusat Informasi Kesehatan </a:t>
            </a:r>
          </a:p>
          <a:p>
            <a:pPr marL="342900" indent="-342900" algn="just"/>
            <a:r>
              <a:rPr lang="id-ID" sz="2000" dirty="0" smtClean="0"/>
              <a:t>Masyarakat  (PIKM) yang ada di Kecamatan </a:t>
            </a:r>
          </a:p>
          <a:p>
            <a:pPr marL="342900" indent="-342900" algn="just"/>
            <a:r>
              <a:rPr lang="id-ID" sz="2000" dirty="0" smtClean="0"/>
              <a:t>atau Desa/Kelurahan, bentuk kegiatannya </a:t>
            </a:r>
          </a:p>
          <a:p>
            <a:pPr marL="342900" indent="-342900" algn="just"/>
            <a:r>
              <a:rPr lang="id-ID" sz="2000" dirty="0" smtClean="0"/>
              <a:t>adalah :</a:t>
            </a:r>
            <a:endParaRPr lang="id-ID" sz="2000" dirty="0"/>
          </a:p>
        </p:txBody>
      </p:sp>
      <p:pic>
        <p:nvPicPr>
          <p:cNvPr id="10" name="Picture 3" descr="D:\BAHAN EXPO BALI\100_1573.JPG"/>
          <p:cNvPicPr>
            <a:picLocks noChangeAspect="1" noChangeArrowheads="1"/>
          </p:cNvPicPr>
          <p:nvPr/>
        </p:nvPicPr>
        <p:blipFill>
          <a:blip r:embed="rId2" cstate="print"/>
          <a:srcRect l="5306" r="5438"/>
          <a:stretch>
            <a:fillRect/>
          </a:stretch>
        </p:blipFill>
        <p:spPr bwMode="auto">
          <a:xfrm>
            <a:off x="6429388" y="1197230"/>
            <a:ext cx="2357454" cy="17608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2" descr="D:\BAHAN EXPO BALI\100_0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28938"/>
            <a:ext cx="2500330" cy="18787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714348" y="4929202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100" dirty="0" smtClean="0"/>
              <a:t>WALIKOTA SAAT WORO-WORO BERSAMA RADIO SUARA HUSADA KE DESA-DESA</a:t>
            </a:r>
            <a:endParaRPr lang="id-ID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285864"/>
            <a:ext cx="5929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id-ID" sz="2000" dirty="0" smtClean="0"/>
              <a:t>Kegiatan ini dilaksanakan baik oleh tim dari tingkat Kota </a:t>
            </a:r>
          </a:p>
          <a:p>
            <a:pPr marL="342900" indent="-342900" algn="just"/>
            <a:r>
              <a:rPr lang="id-ID" sz="2000" dirty="0" smtClean="0"/>
              <a:t>Banjar yang terdiri dari KPA, Dinas Kesehatan atau </a:t>
            </a:r>
          </a:p>
          <a:p>
            <a:pPr marL="342900" indent="-342900" algn="just"/>
            <a:r>
              <a:rPr lang="id-ID" sz="2000" dirty="0" smtClean="0"/>
              <a:t>dinas terkait dan oleh yayasan mata hati, atau sesuai </a:t>
            </a:r>
          </a:p>
          <a:p>
            <a:pPr marL="342900" indent="-342900" algn="just"/>
            <a:r>
              <a:rPr lang="id-ID" sz="2000" dirty="0" smtClean="0"/>
              <a:t>Dengan jadual </a:t>
            </a:r>
            <a:r>
              <a:rPr lang="id-ID" sz="2000" dirty="0" smtClean="0"/>
              <a:t>di masing-masing OPD. Atau </a:t>
            </a:r>
          </a:p>
          <a:p>
            <a:pPr marL="342900" indent="-342900" algn="just"/>
            <a:r>
              <a:rPr lang="id-ID" sz="2000" dirty="0" smtClean="0"/>
              <a:t>dilaksanakan olehmasing masing organisasi. </a:t>
            </a:r>
            <a:endParaRPr lang="id-ID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3000376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100" dirty="0" smtClean="0"/>
              <a:t> WALIKOTA SEBAGAI PEMATERI SEMINAR HARI AIDS SE DUNIA</a:t>
            </a:r>
            <a:endParaRPr lang="id-ID" sz="1100" dirty="0"/>
          </a:p>
        </p:txBody>
      </p:sp>
      <p:sp>
        <p:nvSpPr>
          <p:cNvPr id="9" name="Rectangle 8"/>
          <p:cNvSpPr/>
          <p:nvPr/>
        </p:nvSpPr>
        <p:spPr>
          <a:xfrm>
            <a:off x="3571868" y="3000376"/>
            <a:ext cx="2786082" cy="42862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4"/>
            <a:ext cx="600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dirty="0" smtClean="0"/>
              <a:t>Penyuluhan massal atau konseling</a:t>
            </a:r>
          </a:p>
          <a:p>
            <a:pPr marL="342900" indent="-342900">
              <a:buAutoNum type="arabicPeriod"/>
            </a:pPr>
            <a:r>
              <a:rPr lang="id-ID" dirty="0" smtClean="0"/>
              <a:t>Pembinaan kader melalui pelatihan/refresing kader</a:t>
            </a:r>
          </a:p>
          <a:p>
            <a:pPr marL="342900" indent="-342900">
              <a:buAutoNum type="arabicPeriod"/>
            </a:pPr>
            <a:r>
              <a:rPr lang="id-ID" dirty="0" smtClean="0"/>
              <a:t>Penyebarluasan informasi melalui media cetak</a:t>
            </a:r>
          </a:p>
          <a:p>
            <a:pPr marL="342900" indent="-342900">
              <a:buAutoNum type="arabicPeriod"/>
            </a:pPr>
            <a:r>
              <a:rPr lang="id-ID" dirty="0" smtClean="0"/>
              <a:t>Penyuluhan melalui Radio</a:t>
            </a:r>
          </a:p>
          <a:p>
            <a:pPr marL="342900" indent="-342900">
              <a:buAutoNum type="arabicPeriod"/>
            </a:pPr>
            <a:r>
              <a:rPr lang="id-ID" dirty="0" smtClean="0"/>
              <a:t>Roadshow ke sekolah-sekolah atau tempat berkumpulnya massa</a:t>
            </a:r>
          </a:p>
          <a:p>
            <a:pPr marL="342900" indent="-342900">
              <a:buAutoNum type="arabicPeriod"/>
            </a:pPr>
            <a:r>
              <a:rPr lang="id-ID" dirty="0" smtClean="0"/>
              <a:t>Peringatan Hari AIDS se Dunia : Orasi, lomba-lomba tema HIV AIDS, seminar dll</a:t>
            </a:r>
            <a:endParaRPr lang="id-ID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068" y="2571748"/>
            <a:ext cx="1857460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571748"/>
            <a:ext cx="1785950" cy="1339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71748"/>
            <a:ext cx="1928826" cy="1335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2" name="Picture 6" descr="F:\HARI AIDS 2012\100_78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1009" y="4071946"/>
            <a:ext cx="1809553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3" name="Picture 7" descr="F:\HARI AIDS 2012\100_78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071946"/>
            <a:ext cx="1857388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8754" y="285732"/>
            <a:ext cx="23964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6643702" y="2071682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QUIS DISELA-SELA SEMINAR</a:t>
            </a:r>
            <a:endParaRPr lang="id-ID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4214822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 smtClean="0"/>
              <a:t>ROADSHOW KE SEKOLAH</a:t>
            </a:r>
          </a:p>
          <a:p>
            <a:pPr algn="ctr"/>
            <a:r>
              <a:rPr lang="id-ID" sz="1200" dirty="0" smtClean="0"/>
              <a:t>DAN DI PUSAT KERAMAIAN</a:t>
            </a:r>
          </a:p>
          <a:p>
            <a:pPr algn="ctr"/>
            <a:r>
              <a:rPr lang="id-ID" sz="1200" dirty="0" smtClean="0"/>
              <a:t>SERTA PEMBAGIAN LEAFLET HIV AIDS</a:t>
            </a:r>
            <a:endParaRPr lang="id-ID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257174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7. Pendistribusian </a:t>
            </a:r>
          </a:p>
          <a:p>
            <a:r>
              <a:rPr lang="id-ID" dirty="0" smtClean="0"/>
              <a:t>    kondom pada  </a:t>
            </a:r>
          </a:p>
          <a:p>
            <a:r>
              <a:rPr lang="id-ID" dirty="0" smtClean="0"/>
              <a:t>    kelompok resiko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32" t="59274" r="48088" b="7264"/>
          <a:stretch/>
        </p:blipFill>
        <p:spPr bwMode="auto">
          <a:xfrm>
            <a:off x="357157" y="214294"/>
            <a:ext cx="2466311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12" t="25600" r="49103" b="42532"/>
          <a:stretch/>
        </p:blipFill>
        <p:spPr bwMode="auto">
          <a:xfrm>
            <a:off x="2857488" y="214294"/>
            <a:ext cx="2357454" cy="17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72132" y="500046"/>
            <a:ext cx="2714644" cy="1745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1857368"/>
            <a:ext cx="3286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/>
              <a:t>TALKSHOW ON AIR </a:t>
            </a:r>
            <a:r>
              <a:rPr lang="id-ID" sz="1100" dirty="0" smtClean="0"/>
              <a:t>DAN OF AIR RADIO </a:t>
            </a:r>
            <a:r>
              <a:rPr lang="id-ID" sz="1100" dirty="0" smtClean="0"/>
              <a:t>SUARA HUSADA</a:t>
            </a:r>
            <a:endParaRPr lang="id-ID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4426877"/>
            <a:ext cx="3286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100" dirty="0" smtClean="0"/>
              <a:t>PEMBINAAN DAN PENYULUHAN</a:t>
            </a:r>
          </a:p>
          <a:p>
            <a:pPr algn="ctr"/>
            <a:r>
              <a:rPr lang="id-ID" sz="1100" dirty="0" smtClean="0"/>
              <a:t> PADA KELOMPOK RESIKO / KOMUNITAS</a:t>
            </a:r>
            <a:endParaRPr lang="id-ID" sz="11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10336"/>
            <a:ext cx="2071702" cy="148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7" y="3810336"/>
            <a:ext cx="20003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42976" y="5310534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/>
              <a:t>PENDISTRIBUSIAN KONDOM PADA KELOMPOK RESIKO</a:t>
            </a:r>
            <a:endParaRPr lang="id-ID" sz="11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2500310"/>
            <a:ext cx="2643206" cy="1752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0" name="Picture 2" descr="F:\1. KUMPULAN PHOTO\DSC081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214558"/>
            <a:ext cx="1928826" cy="1313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F:\1. KUMPULAN PHOTO\BKBPP\DSC096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2214558"/>
            <a:ext cx="2000264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TUJUAN</a:t>
            </a:r>
            <a:r>
              <a:rPr lang="id-ID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 PEMBANGUNAN KESEHATAN </a:t>
            </a:r>
            <a:br>
              <a:rPr lang="id-ID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</a:br>
            <a:r>
              <a:rPr lang="id-ID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DI KOTA BANJAR </a:t>
            </a:r>
            <a:endParaRPr lang="en-US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1143000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Tujuan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Umum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Meningkatnya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kemandirian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masyarakat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hidup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sehat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 Kota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Banjar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76500"/>
            <a:ext cx="8229600" cy="27305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92500"/>
          </a:bodyPr>
          <a:lstStyle/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Tujuan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Khusus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Meningkatnya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derajat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kesehatan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masyarakat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Kota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Banjar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Menurunnya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Angka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Kematian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(AKI)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Banjar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Menurunnya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Angka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Kematian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(AKB)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Banjar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Meningkatnya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Harapan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Hidup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(UHH)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Masyarakat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Kota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Banjar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Menurunnya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angka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kesakitan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masyarakat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Banjar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290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9" y="285732"/>
            <a:ext cx="8358245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Penemuan Kasus di layanan Puskesmas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928674"/>
          <a:ext cx="8229600" cy="434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-1357354" y="228866"/>
            <a:ext cx="8229600" cy="95250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Mobile VCT pada kelompok waria</a:t>
            </a:r>
          </a:p>
        </p:txBody>
      </p:sp>
      <p:pic>
        <p:nvPicPr>
          <p:cNvPr id="29699" name="Picture 2" descr="C:\Users\Lenovo\Pictures\IMG-20160414-WA00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596" y="928674"/>
            <a:ext cx="4500594" cy="3124315"/>
          </a:xfr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6248" y="1157560"/>
            <a:ext cx="5500726" cy="985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Kegiatan VCT pada ibu hamil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 Posyandu</a:t>
            </a:r>
          </a:p>
        </p:txBody>
      </p:sp>
      <p:pic>
        <p:nvPicPr>
          <p:cNvPr id="5" name="Picture 2" descr="C:\Users\Lenovo\Pictures\IMG-20160414-WA0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80" y="2071682"/>
            <a:ext cx="3457607" cy="3173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671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9" y="285732"/>
            <a:ext cx="8358245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 Kegiatan Inovatif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928674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id-ID" sz="2400" b="1" dirty="0" smtClean="0"/>
              <a:t>PELAYANAN KESEHATAN DAN RUJUKAN DI KLINIK SOKA BLUD RSU KOTA BANJAR :</a:t>
            </a:r>
            <a:endParaRPr lang="id-ID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643054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id-ID" sz="2000" dirty="0" smtClean="0"/>
              <a:t>Pengobatan ARV</a:t>
            </a:r>
          </a:p>
          <a:p>
            <a:pPr marL="342900" indent="-342900">
              <a:buAutoNum type="alphaUcPeriod"/>
            </a:pPr>
            <a:r>
              <a:rPr lang="id-ID" sz="2000" dirty="0" smtClean="0"/>
              <a:t>Therapi  psikologis</a:t>
            </a:r>
          </a:p>
          <a:p>
            <a:pPr marL="342900" indent="-342900">
              <a:buAutoNum type="alphaUcPeriod"/>
            </a:pPr>
            <a:r>
              <a:rPr lang="id-ID" sz="2000" dirty="0" smtClean="0"/>
              <a:t>Close meet (kegiatan pertemuan penderita ODHA dengan difasilitasi dan dibimbing oleh seorang dokter untuk saling mengungkapkan keluhan atau perasaan-perasaan atau masalah-masalah yang dirasakan)</a:t>
            </a:r>
          </a:p>
          <a:p>
            <a:pPr marL="342900" indent="-342900">
              <a:buAutoNum type="alphaUcPeriod"/>
            </a:pPr>
            <a:r>
              <a:rPr lang="id-ID" sz="2000" dirty="0" smtClean="0"/>
              <a:t>Rencana ke depan akan diadakan pendekatan spiritual yang melibatkan tokoh agama dari lintas agama</a:t>
            </a:r>
            <a:endParaRPr lang="id-ID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857632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2. REFRESING BAGI ODHA ( SALAH SATU BENTUK PENGAKUAN TERHADAP ODHA) :</a:t>
            </a:r>
            <a:endParaRPr lang="id-ID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46499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id-ID" sz="2000" dirty="0" smtClean="0"/>
              <a:t>OUTBOND  yang dilaksanakan di Pangandaran</a:t>
            </a:r>
          </a:p>
          <a:p>
            <a:pPr marL="342900" indent="-342900">
              <a:buAutoNum type="alphaUcPeriod"/>
            </a:pPr>
            <a:r>
              <a:rPr lang="id-ID" sz="2000" dirty="0" smtClean="0"/>
              <a:t>Malam Renungan AIDS Nusantara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9" y="285732"/>
            <a:ext cx="8358245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Kegiatan Inovatif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d-ID" sz="2400" b="1" dirty="0" smtClean="0"/>
              <a:t>3.    PEMBERIAN BANTUAN MODAL USAHA MELALUI USAHA EKONOMI PRODUKTIF (UEP)</a:t>
            </a:r>
            <a:endParaRPr lang="id-ID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014361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id-ID" sz="2400" dirty="0" smtClean="0"/>
              <a:t>Bantuan yang sudah diberikan dalam bentuk modal usaha dan </a:t>
            </a:r>
          </a:p>
          <a:p>
            <a:pPr marL="342900" indent="-342900" algn="just"/>
            <a:r>
              <a:rPr lang="id-ID" sz="2400" dirty="0" smtClean="0"/>
              <a:t>yang sudah berjalan diantaranya perbengkelan, kuliner, </a:t>
            </a:r>
          </a:p>
          <a:p>
            <a:pPr marL="342900" indent="-342900" algn="just"/>
            <a:r>
              <a:rPr lang="id-ID" sz="2400" dirty="0" smtClean="0"/>
              <a:t>warung dan salon</a:t>
            </a:r>
            <a:endParaRPr lang="id-ID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3181653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d-ID" sz="2400" b="1" dirty="0" smtClean="0"/>
              <a:t>4.    PEMBENTUKAN TIM MEDIS PENANGANAN PERSALINAN</a:t>
            </a:r>
            <a:endParaRPr lang="id-ID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3714756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id-ID" sz="2400" dirty="0" smtClean="0"/>
              <a:t>Adalah tim medis yang ditunjuk secara khusus dalam </a:t>
            </a:r>
          </a:p>
          <a:p>
            <a:pPr marL="342900" indent="-342900" algn="just"/>
            <a:r>
              <a:rPr lang="id-ID" sz="2400" dirty="0" smtClean="0"/>
              <a:t>menangani persalinan bagi ibu hamil dengan ODHA.  Kasus </a:t>
            </a:r>
          </a:p>
          <a:p>
            <a:pPr marL="342900" indent="-342900" algn="just"/>
            <a:r>
              <a:rPr lang="id-ID" sz="2400" dirty="0" smtClean="0"/>
              <a:t>persalinan ibu hamil dengan ODHA yang telah ditangani di </a:t>
            </a:r>
          </a:p>
          <a:p>
            <a:pPr marL="342900" indent="-342900" algn="just"/>
            <a:r>
              <a:rPr lang="id-ID" sz="2400" dirty="0" smtClean="0"/>
              <a:t>Kota banjar sebanyak 5 orang.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9" y="285732"/>
            <a:ext cx="8358245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Kegiatan Inovatif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07155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d-ID" sz="2400" b="1" dirty="0" smtClean="0"/>
              <a:t>5.    PEMULASARAAN JENAZAH BAGI ODHA YANG MENINGGAL</a:t>
            </a:r>
            <a:endParaRPr lang="id-ID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1604653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id-ID" sz="2400" dirty="0" smtClean="0"/>
              <a:t>Ada sebagian masyarakat yang merasa khawatir tertular saat </a:t>
            </a:r>
          </a:p>
          <a:p>
            <a:pPr marL="342900" indent="-342900" algn="just"/>
            <a:r>
              <a:rPr lang="id-ID" sz="2400" dirty="0" smtClean="0"/>
              <a:t>pemulasaraan, sehingga kegiatan pemulasaraan jenazah </a:t>
            </a:r>
          </a:p>
          <a:p>
            <a:pPr marL="342900" indent="-342900" algn="just"/>
            <a:r>
              <a:rPr lang="id-ID" sz="2400" dirty="0" smtClean="0"/>
              <a:t>ODHA  ini difasilitasi oleh KPA atau LSM/Yayasan Mata Hati </a:t>
            </a:r>
          </a:p>
          <a:p>
            <a:pPr marL="342900" indent="-342900" algn="just"/>
            <a:r>
              <a:rPr lang="id-ID" sz="2400" dirty="0" smtClean="0"/>
              <a:t>dan dibantu oleh pemuka agama</a:t>
            </a:r>
            <a:endParaRPr lang="id-ID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28612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d-ID" sz="2400" b="1" dirty="0" smtClean="0"/>
              <a:t>6.   PENGEMBANGAN LBK </a:t>
            </a:r>
            <a:endParaRPr lang="id-ID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3819231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400" dirty="0" smtClean="0"/>
              <a:t>Pengembangan Layanan Komprehensif Berkesinambungan (LBK) dengan memaksimalkan peran kader dan tokoh masyarakat dalam penyebarluasan informasi tentang HIV-AIDS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9" y="285732"/>
            <a:ext cx="8358245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Kegiatan Inovatif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07155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d-ID" sz="2400" b="1" dirty="0" smtClean="0"/>
              <a:t>7.    PEMBENTUKAN WPA</a:t>
            </a:r>
            <a:endParaRPr lang="id-ID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1604653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400" dirty="0" smtClean="0"/>
              <a:t>Pembentukan Warga Peduli AIDS (WPA) yang di Fasilitasi oleh KPA di beberapa kelurahan</a:t>
            </a:r>
            <a:endParaRPr lang="id-ID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71462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d-ID" sz="2400" b="1" dirty="0" smtClean="0"/>
              <a:t>8.  KOLABORASI PROGRAM TB - HIV</a:t>
            </a:r>
            <a:endParaRPr lang="id-ID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21469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400" dirty="0" smtClean="0"/>
              <a:t>- Untuk mengurangi beban TB pada ODHA</a:t>
            </a:r>
          </a:p>
          <a:p>
            <a:pPr lvl="0"/>
            <a:r>
              <a:rPr lang="id-ID" sz="2400" dirty="0" smtClean="0"/>
              <a:t>- Mengurangi beban HIV pada penderita TB</a:t>
            </a:r>
          </a:p>
          <a:p>
            <a:pPr lvl="0"/>
            <a:r>
              <a:rPr lang="id-ID" sz="2400" dirty="0" smtClean="0"/>
              <a:t>- TB merupakan penyebab kematian tertinggi pada ODHA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304800" y="219658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d-ID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id-ID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VCT PADA IBU HAMIL MELALUI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KELAS IBU HAMIL PADA </a:t>
            </a:r>
            <a:r>
              <a:rPr kumimoji="0" lang="id-ID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PERENCANAAN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id-ID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PERSALINAN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d-ID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DAN PENCEGAHAN KOMPLIKASI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id-ID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(P4K) </a:t>
            </a:r>
            <a:endParaRPr kumimoji="0" lang="id-ID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206500"/>
            <a:ext cx="20574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id-ID" sz="2400" dirty="0" smtClean="0">
                <a:solidFill>
                  <a:srgbClr val="002060"/>
                </a:solidFill>
              </a:rPr>
              <a:t>Pada dekade tahun 90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1524000"/>
            <a:ext cx="18288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id-ID" sz="2000" dirty="0" smtClean="0"/>
              <a:t>Gerakan Sayang Ibu (GSI)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638800" y="1333500"/>
            <a:ext cx="32766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d-ID" sz="2000" dirty="0" smtClean="0"/>
              <a:t>menekan Angka Kematian Ibu (AKI) dan Angka Kematian Bayi (AKB) dan deteksi dini penyakit HIV/AIDS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219201" y="2794000"/>
            <a:ext cx="143026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id-ID" sz="2000" dirty="0" smtClean="0"/>
              <a:t>tahun 2007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514600" y="2963614"/>
            <a:ext cx="3505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id-ID" sz="2000" dirty="0" smtClean="0"/>
              <a:t>Program Perencanaan Persalinan dan Pencegahan Komplikasi (P4K)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76401" y="4572000"/>
            <a:ext cx="143026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id-ID" sz="2000" dirty="0" smtClean="0"/>
              <a:t>tahun 2010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971800" y="4699000"/>
            <a:ext cx="274043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id-ID" sz="3200" dirty="0" smtClean="0"/>
              <a:t>Kelas Ibu Hamil</a:t>
            </a:r>
            <a:endParaRPr lang="en-US" sz="3200" dirty="0"/>
          </a:p>
        </p:txBody>
      </p:sp>
      <p:sp>
        <p:nvSpPr>
          <p:cNvPr id="11" name="Right Arrow 10"/>
          <p:cNvSpPr/>
          <p:nvPr/>
        </p:nvSpPr>
        <p:spPr>
          <a:xfrm>
            <a:off x="5105400" y="1651000"/>
            <a:ext cx="457200" cy="3810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505200" y="2230438"/>
            <a:ext cx="1219200" cy="6985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505200" y="4016388"/>
            <a:ext cx="1219200" cy="6985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3175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V="1">
            <a:off x="6248400" y="2532066"/>
            <a:ext cx="914400" cy="8255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1200" y="4826000"/>
            <a:ext cx="2133600" cy="190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flipV="1">
            <a:off x="7391400" y="2714624"/>
            <a:ext cx="685800" cy="228601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57884" y="2974845"/>
            <a:ext cx="1285884" cy="116853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d-ID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VCT BAGI SEMUA IBU HAMIL DI POSYANDU</a:t>
            </a:r>
            <a:endParaRPr lang="id-ID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28625" y="567519"/>
            <a:ext cx="8229600" cy="646907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id-ID" sz="4000" dirty="0" smtClean="0"/>
              <a:t>Permasalahan yang ditemukan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400" dirty="0" smtClean="0"/>
              <a:t>Adanya kasus HIV (+) pada ibu hamil</a:t>
            </a:r>
          </a:p>
          <a:p>
            <a:r>
              <a:rPr lang="id-ID" sz="2400" dirty="0" smtClean="0"/>
              <a:t>Adanya kasus HIV (+) pada anak sekolah</a:t>
            </a:r>
          </a:p>
          <a:p>
            <a:r>
              <a:rPr lang="id-ID" sz="2400" dirty="0" smtClean="0"/>
              <a:t>Kejadian terduga LSL di kalangan remaja dan anak sekolah (JUMLAH LSL DI KOTA BANJAR SEBANYAK </a:t>
            </a:r>
            <a:r>
              <a:rPr lang="id-ID" sz="2400" u="sng" dirty="0" smtClean="0"/>
              <a:t>+ </a:t>
            </a:r>
            <a:r>
              <a:rPr lang="id-ID" sz="2400" dirty="0" smtClean="0"/>
              <a:t>800 ORANG TERDIRI DARI MASY BANJAR DAN LUAR BANJAR YANG BEKERJA DI BANJAR)</a:t>
            </a:r>
          </a:p>
          <a:p>
            <a:r>
              <a:rPr lang="id-ID" sz="2400" dirty="0" smtClean="0"/>
              <a:t>Adanya kasus Pedofilia</a:t>
            </a:r>
          </a:p>
          <a:p>
            <a:r>
              <a:rPr lang="id-ID" sz="2400" dirty="0" smtClean="0"/>
              <a:t>Meningkatnya Kehamilan di luar nikah pada anak sekolah</a:t>
            </a:r>
          </a:p>
          <a:p>
            <a:r>
              <a:rPr lang="id-ID" sz="2400" dirty="0" smtClean="0"/>
              <a:t>Adanya Penyalahgunaan obat-obat an yang mengandung zat adiktif </a:t>
            </a:r>
          </a:p>
          <a:p>
            <a:endParaRPr lang="id-ID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916802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761992"/>
            <a:ext cx="8229600" cy="738186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id-ID" sz="4400" dirty="0" smtClean="0"/>
              <a:t>Hambatan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28625" y="1845470"/>
            <a:ext cx="8229600" cy="2911739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RS Swasta belum terlatih VCT (Voluntary Counseling &amp; Testing) dan CST (Care Support &amp; Treatment)</a:t>
            </a:r>
          </a:p>
          <a:p>
            <a:r>
              <a:rPr lang="id-ID" dirty="0" smtClean="0"/>
              <a:t>Koordinasi lintas batas belum maksimal, sehingga terjadi stigma dan diskriminasi terhadap ODHA</a:t>
            </a:r>
          </a:p>
          <a:p>
            <a:r>
              <a:rPr lang="id-ID" dirty="0" smtClean="0"/>
              <a:t>Informasi HIV dan IMS belum maksimal di kalangan remaja dan anak sekolah sehingga terjadi kasus HIV (+) dan resiko LSL di kalangan anak sekolah</a:t>
            </a:r>
          </a:p>
          <a:p>
            <a:endParaRPr lang="id-ID" dirty="0" smtClean="0"/>
          </a:p>
        </p:txBody>
      </p:sp>
    </p:spTree>
    <p:extLst>
      <p:ext uri="{BB962C8B-B14F-4D97-AF65-F5344CB8AC3E}">
        <p14:creationId xmlns="" xmlns:p14="http://schemas.microsoft.com/office/powerpoint/2010/main" val="1752649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488"/>
            <a:ext cx="8229600" cy="952500"/>
          </a:xfrm>
        </p:spPr>
        <p:txBody>
          <a:bodyPr>
            <a:noAutofit/>
          </a:bodyPr>
          <a:lstStyle/>
          <a:p>
            <a:r>
              <a:rPr lang="id-ID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Penghargaan</a:t>
            </a:r>
            <a:r>
              <a:rPr lang="en-US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en-US" sz="3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penghargaan</a:t>
            </a:r>
            <a:r>
              <a:rPr lang="id-ID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id-ID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d-ID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Bidang Kesehatan</a:t>
            </a:r>
            <a:endParaRPr lang="en-US" sz="36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1768"/>
            <a:ext cx="8229600" cy="412750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fontAlgn="base"/>
            <a:r>
              <a:rPr lang="id-ID" sz="2000" dirty="0"/>
              <a:t>Manggala Wana Bhakti Husada dari Presiden RI tahun 2007</a:t>
            </a:r>
            <a:endParaRPr lang="en-US" sz="2000" dirty="0"/>
          </a:p>
          <a:p>
            <a:pPr lvl="0" fontAlgn="base"/>
            <a:r>
              <a:rPr lang="id-ID" sz="2000" dirty="0"/>
              <a:t>Juara II Siaga Award tingkat provinsi Jawa Barat Tahun 2007, </a:t>
            </a:r>
            <a:endParaRPr lang="en-US" sz="2000" dirty="0"/>
          </a:p>
          <a:p>
            <a:pPr lvl="0" fontAlgn="base"/>
            <a:r>
              <a:rPr lang="id-ID" sz="2000" dirty="0"/>
              <a:t>Juara I Siaga Award tingkat provinsi Jawa Barat Tahun 2008</a:t>
            </a:r>
            <a:endParaRPr lang="en-US" sz="2000" dirty="0"/>
          </a:p>
          <a:p>
            <a:pPr lvl="0" fontAlgn="base"/>
            <a:r>
              <a:rPr lang="id-ID" sz="2000" dirty="0"/>
              <a:t>Juara I Siaga Award tingkat provinsi Jawa Barat Tahun 2008</a:t>
            </a:r>
            <a:endParaRPr lang="en-US" sz="2000" dirty="0"/>
          </a:p>
          <a:p>
            <a:pPr lvl="0" fontAlgn="base"/>
            <a:r>
              <a:rPr lang="id-ID" sz="2000" dirty="0"/>
              <a:t>Penghargaan Kota Sehat strata Padapa dari Menteri Kesehatan RI tahun 2011 </a:t>
            </a:r>
            <a:endParaRPr lang="en-US" sz="2000" dirty="0"/>
          </a:p>
          <a:p>
            <a:pPr lvl="0" fontAlgn="base"/>
            <a:r>
              <a:rPr lang="id-ID" sz="2000" dirty="0"/>
              <a:t>Penghargaan Kota Sehat strata Wiwerda dari Menteri Kesehatan RI tahun 2013 dan 2014</a:t>
            </a:r>
            <a:endParaRPr lang="en-US" sz="2000" dirty="0"/>
          </a:p>
          <a:p>
            <a:pPr lvl="0" fontAlgn="base"/>
            <a:r>
              <a:rPr lang="id-ID" sz="2000" dirty="0"/>
              <a:t>Penghargaan Adipura oleh Presiden RI tahun 2013 dan 2014</a:t>
            </a:r>
            <a:endParaRPr lang="en-US" sz="2000" dirty="0"/>
          </a:p>
          <a:p>
            <a:pPr lvl="0" fontAlgn="base"/>
            <a:r>
              <a:rPr lang="id-ID" sz="2000" dirty="0"/>
              <a:t>Peringkat I (pertama) MDGs Award oleh Presiden RI kategori Kesehatan Ibu dan Anak tingkat Nasional tahun </a:t>
            </a:r>
            <a:r>
              <a:rPr lang="id-ID" sz="2000" dirty="0" smtClean="0"/>
              <a:t>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60605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5678" y="1524000"/>
            <a:ext cx="25202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VISI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4275" name="Picture 3" descr="H:\SIAGA AKTIF\GREEN AND CLEAN\GREEN AND CLEAN\JELAT\FOTO GREEN CLEAN\Foto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98500"/>
            <a:ext cx="4076700" cy="45296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7158" y="3286128"/>
            <a:ext cx="6129350" cy="1873264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 IMAN DAN TAQWA  </a:t>
            </a:r>
          </a:p>
          <a:p>
            <a:pPr algn="ctr"/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KITA WUJUDKAN MASYARAKAT KOTA BANJAR </a:t>
            </a:r>
          </a:p>
          <a:p>
            <a:pPr algn="ctr"/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YANG AGAMIS MANDIRI DAN SEJAHTERA MENUJU BANJAR AGROPOLITAN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3333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oper Black" pitchFamily="18" charset="0"/>
                <a:ea typeface="+mj-ea"/>
                <a:cs typeface="+mj-cs"/>
              </a:rPr>
              <a:t>Visi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oper Black" pitchFamily="18" charset="0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oper Black" pitchFamily="18" charset="0"/>
                <a:ea typeface="+mj-ea"/>
                <a:cs typeface="+mj-cs"/>
              </a:rPr>
              <a:t>dan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oper Black" pitchFamily="18" charset="0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oper Black" pitchFamily="18" charset="0"/>
                <a:ea typeface="+mj-ea"/>
                <a:cs typeface="+mj-cs"/>
              </a:rPr>
              <a:t>Misi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oper Black" pitchFamily="18" charset="0"/>
                <a:ea typeface="+mj-ea"/>
                <a:cs typeface="+mj-cs"/>
              </a:rPr>
              <a:t> </a:t>
            </a:r>
            <a:r>
              <a:rPr lang="id-ID" sz="48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ooper Black" pitchFamily="18" charset="0"/>
                <a:ea typeface="+mj-ea"/>
                <a:cs typeface="+mj-cs"/>
              </a:rPr>
              <a:t>K</a:t>
            </a:r>
            <a:r>
              <a:rPr kumimoji="0" lang="id-I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oper Black" pitchFamily="18" charset="0"/>
                <a:ea typeface="+mj-ea"/>
                <a:cs typeface="+mj-cs"/>
              </a:rPr>
              <a:t>ota Banjar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730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57171"/>
            <a:ext cx="8534400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fontAlgn="base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id-ID" sz="2000" b="1" dirty="0" smtClean="0"/>
              <a:t>Juara II Posyandu Tingkat Provinsi Jawa Barat Tahun 2013</a:t>
            </a:r>
            <a:endParaRPr lang="en-US" sz="2000" b="1" dirty="0" smtClean="0"/>
          </a:p>
          <a:p>
            <a:pPr lvl="0" algn="just" fontAlgn="base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Peringkat</a:t>
            </a:r>
            <a:r>
              <a:rPr lang="en-US" sz="2000" b="1" dirty="0" smtClean="0"/>
              <a:t> III </a:t>
            </a:r>
            <a:r>
              <a:rPr lang="en-US" sz="2000" b="1" dirty="0" err="1" smtClean="0"/>
              <a:t>Lomba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Mandiri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rangka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Peringatan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Pangan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Dunia</a:t>
            </a:r>
            <a:r>
              <a:rPr lang="en-US" sz="2000" b="1" dirty="0" smtClean="0"/>
              <a:t> Tingkat </a:t>
            </a:r>
            <a:r>
              <a:rPr lang="en-US" sz="2000" b="1" dirty="0" err="1" smtClean="0"/>
              <a:t>Provinsi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Jawa</a:t>
            </a:r>
            <a:r>
              <a:rPr lang="en-US" sz="2000" b="1" dirty="0" smtClean="0"/>
              <a:t> Barat  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2013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id-ID" sz="2000" b="1" dirty="0" smtClean="0"/>
              <a:t>Juara I  Kesatuan Gerak PKK-KB-Kes Posyandu indikator PHBS </a:t>
            </a:r>
            <a:r>
              <a:rPr lang="en-US" sz="2000" b="1" dirty="0" smtClean="0"/>
              <a:t>  </a:t>
            </a:r>
            <a:r>
              <a:rPr lang="id-ID" sz="2000" b="1" dirty="0" smtClean="0"/>
              <a:t>Rumah Tangga Tingkat Provinsi Jawa Barat Tahun 2013</a:t>
            </a:r>
            <a:endParaRPr lang="en-US" sz="2000" b="1" dirty="0" smtClean="0"/>
          </a:p>
          <a:p>
            <a:pPr lvl="0" algn="just" fontAlgn="base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id-ID" sz="2000" b="1" dirty="0" smtClean="0"/>
              <a:t>Juara II Lomba Kelurahan tingkat Provinsi Jawa Barat tahun 2013</a:t>
            </a:r>
            <a:endParaRPr lang="en-US" sz="2000" b="1" dirty="0" smtClean="0"/>
          </a:p>
          <a:p>
            <a:pPr lvl="0" algn="just" fontAlgn="base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id-ID" sz="2000" b="1" dirty="0" smtClean="0"/>
              <a:t>Juara I Kesatuan Gerak PKK-KB-Kes Posyandu indikator PHBS </a:t>
            </a:r>
            <a:endParaRPr lang="en-US" sz="2000" b="1" dirty="0" smtClean="0"/>
          </a:p>
          <a:p>
            <a:pPr lvl="0" algn="just" fontAlgn="base"/>
            <a:r>
              <a:rPr lang="en-US" sz="2000" b="1" dirty="0" smtClean="0"/>
              <a:t>  </a:t>
            </a:r>
            <a:r>
              <a:rPr lang="id-ID" sz="2000" b="1" dirty="0" smtClean="0"/>
              <a:t>Rumah Tangga Tingkat Provinsi Jawa Barat Tahun 2014</a:t>
            </a:r>
            <a:endParaRPr lang="en-US" sz="2000" b="1" dirty="0" smtClean="0"/>
          </a:p>
          <a:p>
            <a:pPr lvl="0" algn="just" fontAlgn="base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id-ID" sz="2000" b="1" dirty="0" smtClean="0"/>
              <a:t>Penghargaan oleh Wakil Presiden RI Kesatuan Gerak PKK-KB-Kes </a:t>
            </a:r>
            <a:r>
              <a:rPr lang="en-US" sz="2000" b="1" dirty="0" smtClean="0"/>
              <a:t>  </a:t>
            </a:r>
            <a:r>
              <a:rPr lang="id-ID" sz="2000" b="1" dirty="0" smtClean="0"/>
              <a:t>Posyandu indikator PHBS Rumah Tangga kategori Madya I  Tahun </a:t>
            </a:r>
            <a:r>
              <a:rPr lang="en-US" sz="2000" b="1" dirty="0" smtClean="0"/>
              <a:t>  </a:t>
            </a:r>
            <a:r>
              <a:rPr lang="id-ID" sz="2000" b="1" dirty="0" smtClean="0"/>
              <a:t>2015</a:t>
            </a:r>
            <a:endParaRPr lang="en-US" sz="2000" b="1" dirty="0" smtClean="0"/>
          </a:p>
          <a:p>
            <a:pPr lvl="0" algn="just" fontAlgn="base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id-ID" sz="2000" b="1" dirty="0" smtClean="0"/>
              <a:t>Juara I Lomba Kelurahan tingkat Provinsi Jawa Barat tahun 2015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id-ID" sz="2000" b="1" dirty="0" smtClean="0"/>
              <a:t> Penghargaan Inovasi Becak Posyandu dari Presiden RI tahun 2015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FF0000"/>
                </a:solidFill>
              </a:rPr>
              <a:t>Penghargaan bagi 2 orang kader AIDS (PIKM) dari DPR RI tahun 2015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id-ID" sz="2000" b="1" dirty="0" smtClean="0"/>
              <a:t> Penghargaan oleh Presiden RI Kesatuan Gerak PKK-KB-Kes Tahun  2015</a:t>
            </a:r>
            <a:endParaRPr lang="en-US" sz="20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071670" y="642922"/>
            <a:ext cx="49589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0000"/>
                </a:solidFill>
              </a:rPr>
              <a:t>Terima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Kasih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38915" name="Picture 2" descr="C:\Users\Administrator\Documents\00_TUBERKULOSIS PROGRAM\AKMS\HTBS 2016\p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857368"/>
            <a:ext cx="3201988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 descr="C:\Users\lenovo\Pictures\Mencegah-HIV-AID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943559"/>
            <a:ext cx="3070218" cy="336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ocuments\00_TUBERKULOSIS PROGRAM\AKMS\HTBS 2016\p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857368"/>
            <a:ext cx="3201988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602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11402" y="-142896"/>
            <a:ext cx="26035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MISI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632520" y="1422053"/>
            <a:ext cx="7978080" cy="29854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id-ID" sz="2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d-ID" sz="2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MENINGKATKAN KUALITAS SUMBER DAYA MANUSIA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MENINGKATKAN LAJU PERTUMBUHAN EKONOMI (LPE)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MENINGKATKAN KUALITAS LINGKUNGAN HIDUP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MENINGKATKAN KESADARAN DAN KETAATAN HUKUM SERTA TATA KELOLA PEMERINTAHAN SECARA PROFESIONAL UNTUK MENJAMIN TERCIPTANYA GOOD GOVERNANCE DAN GOOD GOVERMENT</a:t>
            </a:r>
            <a:endParaRPr lang="en-US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798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4"/>
            <a:ext cx="8686800" cy="5347228"/>
          </a:xfrm>
          <a:prstGeom prst="rect">
            <a:avLst/>
          </a:prstGeom>
        </p:spPr>
      </p:pic>
      <p:sp>
        <p:nvSpPr>
          <p:cNvPr id="2" name="Freeform 4"/>
          <p:cNvSpPr>
            <a:spLocks noEditPoints="1"/>
          </p:cNvSpPr>
          <p:nvPr/>
        </p:nvSpPr>
        <p:spPr bwMode="gray">
          <a:xfrm>
            <a:off x="1219200" y="1714492"/>
            <a:ext cx="5943600" cy="4038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6572264" y="4370731"/>
            <a:ext cx="24288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 Siaga Aktif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Kepmenkes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 1529 / 2010)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28"/>
          <p:cNvGrpSpPr/>
          <p:nvPr/>
        </p:nvGrpSpPr>
        <p:grpSpPr>
          <a:xfrm>
            <a:off x="5428480" y="3786194"/>
            <a:ext cx="1571965" cy="1600200"/>
            <a:chOff x="2713836" y="3437021"/>
            <a:chExt cx="1571965" cy="1600200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Oval 41"/>
            <p:cNvSpPr>
              <a:spLocks noChangeArrowheads="1"/>
            </p:cNvSpPr>
            <p:nvPr/>
          </p:nvSpPr>
          <p:spPr bwMode="gray">
            <a:xfrm rot="20827004">
              <a:off x="2905694" y="4427621"/>
              <a:ext cx="1133475" cy="6096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42"/>
            <p:cNvGrpSpPr>
              <a:grpSpLocks/>
            </p:cNvGrpSpPr>
            <p:nvPr/>
          </p:nvGrpSpPr>
          <p:grpSpPr bwMode="auto">
            <a:xfrm>
              <a:off x="2713836" y="3437021"/>
              <a:ext cx="1571965" cy="1441450"/>
              <a:chOff x="661" y="2112"/>
              <a:chExt cx="965" cy="860"/>
            </a:xfrm>
            <a:grpFill/>
          </p:grpSpPr>
          <p:sp>
            <p:nvSpPr>
              <p:cNvPr id="6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" name="Text Box 47"/>
              <p:cNvSpPr txBox="1">
                <a:spLocks noChangeArrowheads="1"/>
              </p:cNvSpPr>
              <p:nvPr/>
            </p:nvSpPr>
            <p:spPr bwMode="gray">
              <a:xfrm>
                <a:off x="661" y="2278"/>
                <a:ext cx="965" cy="42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000" b="1" dirty="0" smtClean="0">
                    <a:solidFill>
                      <a:srgbClr val="000000"/>
                    </a:solidFill>
                  </a:rPr>
                  <a:t>2010 - sekarang</a:t>
                </a:r>
                <a:endParaRPr lang="en-US" sz="1600" b="1" dirty="0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285984" y="3928610"/>
            <a:ext cx="1100138" cy="1139825"/>
            <a:chOff x="1147810" y="2272548"/>
            <a:chExt cx="1100138" cy="1139825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Oval 48"/>
            <p:cNvSpPr>
              <a:spLocks noChangeArrowheads="1"/>
            </p:cNvSpPr>
            <p:nvPr/>
          </p:nvSpPr>
          <p:spPr bwMode="gray">
            <a:xfrm>
              <a:off x="1147810" y="2878973"/>
              <a:ext cx="914400" cy="533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9"/>
            <p:cNvSpPr>
              <a:spLocks noChangeArrowheads="1"/>
            </p:cNvSpPr>
            <p:nvPr/>
          </p:nvSpPr>
          <p:spPr bwMode="gray">
            <a:xfrm>
              <a:off x="1224010" y="2272548"/>
              <a:ext cx="1023938" cy="102393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" name="Oval 50"/>
            <p:cNvSpPr>
              <a:spLocks noChangeArrowheads="1"/>
            </p:cNvSpPr>
            <p:nvPr/>
          </p:nvSpPr>
          <p:spPr bwMode="gray">
            <a:xfrm>
              <a:off x="1236710" y="2277311"/>
              <a:ext cx="1000125" cy="100012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" name="Oval 51"/>
            <p:cNvSpPr>
              <a:spLocks noChangeArrowheads="1"/>
            </p:cNvSpPr>
            <p:nvPr/>
          </p:nvSpPr>
          <p:spPr bwMode="gray">
            <a:xfrm>
              <a:off x="1247823" y="2288423"/>
              <a:ext cx="950913" cy="93345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Oval 52"/>
            <p:cNvSpPr>
              <a:spLocks noChangeArrowheads="1"/>
            </p:cNvSpPr>
            <p:nvPr/>
          </p:nvSpPr>
          <p:spPr bwMode="gray">
            <a:xfrm>
              <a:off x="1301798" y="2313823"/>
              <a:ext cx="847725" cy="75723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Text Box 53"/>
            <p:cNvSpPr txBox="1">
              <a:spLocks noChangeArrowheads="1"/>
            </p:cNvSpPr>
            <p:nvPr/>
          </p:nvSpPr>
          <p:spPr bwMode="gray">
            <a:xfrm>
              <a:off x="1418926" y="2571748"/>
              <a:ext cx="652744" cy="36933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d-ID" b="1" dirty="0" smtClean="0">
                  <a:solidFill>
                    <a:srgbClr val="000000"/>
                  </a:solidFill>
                </a:rPr>
                <a:t>2008</a:t>
              </a:r>
              <a:endParaRPr lang="en-US" dirty="0"/>
            </a:p>
          </p:txBody>
        </p:sp>
      </p:grpSp>
      <p:grpSp>
        <p:nvGrpSpPr>
          <p:cNvPr id="29" name="Group 26"/>
          <p:cNvGrpSpPr/>
          <p:nvPr/>
        </p:nvGrpSpPr>
        <p:grpSpPr>
          <a:xfrm>
            <a:off x="2289156" y="1644585"/>
            <a:ext cx="804863" cy="762000"/>
            <a:chOff x="2289156" y="1181100"/>
            <a:chExt cx="804863" cy="7620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Oval 54"/>
            <p:cNvSpPr>
              <a:spLocks noChangeArrowheads="1"/>
            </p:cNvSpPr>
            <p:nvPr/>
          </p:nvSpPr>
          <p:spPr bwMode="gray">
            <a:xfrm>
              <a:off x="2289156" y="1714500"/>
              <a:ext cx="685800" cy="2286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55"/>
            <p:cNvSpPr>
              <a:spLocks noChangeArrowheads="1"/>
            </p:cNvSpPr>
            <p:nvPr/>
          </p:nvSpPr>
          <p:spPr bwMode="gray">
            <a:xfrm>
              <a:off x="2411394" y="1181100"/>
              <a:ext cx="682625" cy="68262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" name="Oval 56"/>
            <p:cNvSpPr>
              <a:spLocks noChangeArrowheads="1"/>
            </p:cNvSpPr>
            <p:nvPr/>
          </p:nvSpPr>
          <p:spPr bwMode="gray">
            <a:xfrm>
              <a:off x="2420919" y="1184275"/>
              <a:ext cx="665163" cy="66675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0" name="Oval 57"/>
            <p:cNvSpPr>
              <a:spLocks noChangeArrowheads="1"/>
            </p:cNvSpPr>
            <p:nvPr/>
          </p:nvSpPr>
          <p:spPr bwMode="gray">
            <a:xfrm>
              <a:off x="2427269" y="1190625"/>
              <a:ext cx="633413" cy="6223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gray">
            <a:xfrm>
              <a:off x="2463781" y="1209675"/>
              <a:ext cx="563563" cy="50323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" name="Text Box 59"/>
            <p:cNvSpPr txBox="1">
              <a:spLocks noChangeArrowheads="1"/>
            </p:cNvSpPr>
            <p:nvPr/>
          </p:nvSpPr>
          <p:spPr bwMode="gray">
            <a:xfrm>
              <a:off x="2463983" y="1285772"/>
              <a:ext cx="550152" cy="30777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d-ID" sz="1400" b="1" dirty="0" smtClean="0">
                  <a:solidFill>
                    <a:srgbClr val="000000"/>
                  </a:solidFill>
                </a:rPr>
                <a:t>2006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94019" y="1773788"/>
            <a:ext cx="226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 Siaga Maternal</a:t>
            </a:r>
            <a:endParaRPr lang="en-US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5447" y="4259717"/>
            <a:ext cx="2268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 Siaga Sehat dengan 8 indikator</a:t>
            </a:r>
          </a:p>
          <a:p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endParaRPr lang="en-US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282" y="214294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ettenschweiler" pitchFamily="34" charset="0"/>
              </a:rPr>
              <a:t>PENGEMBANGAN DESA SIAGA AKTIF DI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ettenschweiler" pitchFamily="34" charset="0"/>
              </a:rPr>
              <a:t>KOTA BANJAR</a:t>
            </a:r>
            <a:endParaRPr lang="id-ID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ettenschweiler" pitchFamily="34" charset="0"/>
            </a:endParaRPr>
          </a:p>
          <a:p>
            <a:pPr algn="ctr"/>
            <a:r>
              <a:rPr lang="id-I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ettenschweiler" pitchFamily="34" charset="0"/>
              </a:rPr>
              <a:t>Sebagai salah satu strategi pelaksanaan program kesehatan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ettenschweiler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285852" y="2486862"/>
            <a:ext cx="1100138" cy="1139825"/>
            <a:chOff x="1147810" y="2272548"/>
            <a:chExt cx="1100138" cy="1139825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Oval 48"/>
            <p:cNvSpPr>
              <a:spLocks noChangeArrowheads="1"/>
            </p:cNvSpPr>
            <p:nvPr/>
          </p:nvSpPr>
          <p:spPr bwMode="gray">
            <a:xfrm>
              <a:off x="1147810" y="2878973"/>
              <a:ext cx="914400" cy="533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9"/>
            <p:cNvSpPr>
              <a:spLocks noChangeArrowheads="1"/>
            </p:cNvSpPr>
            <p:nvPr/>
          </p:nvSpPr>
          <p:spPr bwMode="gray">
            <a:xfrm>
              <a:off x="1224010" y="2272548"/>
              <a:ext cx="1023938" cy="102393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2" name="Oval 50"/>
            <p:cNvSpPr>
              <a:spLocks noChangeArrowheads="1"/>
            </p:cNvSpPr>
            <p:nvPr/>
          </p:nvSpPr>
          <p:spPr bwMode="gray">
            <a:xfrm>
              <a:off x="1236710" y="2277311"/>
              <a:ext cx="1000125" cy="100012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3" name="Oval 51"/>
            <p:cNvSpPr>
              <a:spLocks noChangeArrowheads="1"/>
            </p:cNvSpPr>
            <p:nvPr/>
          </p:nvSpPr>
          <p:spPr bwMode="gray">
            <a:xfrm>
              <a:off x="1247823" y="2288423"/>
              <a:ext cx="950913" cy="93345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4" name="Oval 52"/>
            <p:cNvSpPr>
              <a:spLocks noChangeArrowheads="1"/>
            </p:cNvSpPr>
            <p:nvPr/>
          </p:nvSpPr>
          <p:spPr bwMode="gray">
            <a:xfrm>
              <a:off x="1301798" y="2313823"/>
              <a:ext cx="847725" cy="75723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" name="Text Box 53"/>
            <p:cNvSpPr txBox="1">
              <a:spLocks noChangeArrowheads="1"/>
            </p:cNvSpPr>
            <p:nvPr/>
          </p:nvSpPr>
          <p:spPr bwMode="gray">
            <a:xfrm>
              <a:off x="1418926" y="2571748"/>
              <a:ext cx="652744" cy="36933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d-ID" b="1" dirty="0" smtClean="0">
                  <a:solidFill>
                    <a:srgbClr val="000000"/>
                  </a:solidFill>
                </a:rPr>
                <a:t>2007</a:t>
              </a: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281150" y="2357434"/>
            <a:ext cx="2268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 Siaga Sehat dengan 8 indikator</a:t>
            </a:r>
          </a:p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Kepmenkes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564 / 2006)</a:t>
            </a:r>
          </a:p>
          <a:p>
            <a:endParaRPr lang="en-US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365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79500"/>
            <a:ext cx="2057400" cy="10795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Subjek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1079500"/>
            <a:ext cx="1981200" cy="10795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Objek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s://putrapemberontak.files.wordpress.com/2011/12/12972763221303768731_300x436-95652173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785798"/>
            <a:ext cx="2241592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8500" y="2857500"/>
            <a:ext cx="2486684" cy="49840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Masyarakat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19800" y="1270000"/>
            <a:ext cx="609600" cy="8255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2514600" y="1206499"/>
            <a:ext cx="609600" cy="8255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3810000"/>
            <a:ext cx="4648200" cy="571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Desa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n-US" sz="2400" dirty="0" err="1" smtClean="0">
                <a:solidFill>
                  <a:schemeClr val="bg1"/>
                </a:solidFill>
              </a:rPr>
              <a:t>Kelurahan</a:t>
            </a:r>
            <a:r>
              <a:rPr lang="en-US" sz="2400" dirty="0" smtClean="0">
                <a:solidFill>
                  <a:schemeClr val="bg1"/>
                </a:solidFill>
              </a:rPr>
              <a:t>/RW </a:t>
            </a:r>
            <a:r>
              <a:rPr lang="en-US" sz="2400" dirty="0" err="1" smtClean="0">
                <a:solidFill>
                  <a:schemeClr val="bg1"/>
                </a:solidFill>
              </a:rPr>
              <a:t>Siaga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Aktif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4900" y="4826000"/>
            <a:ext cx="5067300" cy="635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Indikator Surveilans Penyakit  termasuk didalamnya penanggulangan HIV/AIDS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2264" y="2921000"/>
            <a:ext cx="2362200" cy="2381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Pemberdayaan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masyarakat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untuk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kesejahteraan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masyarakat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khususnya</a:t>
            </a:r>
            <a:r>
              <a:rPr lang="en-US" sz="2000" b="1" dirty="0" smtClean="0">
                <a:solidFill>
                  <a:schemeClr val="tx1"/>
                </a:solidFill>
              </a:rPr>
              <a:t> di bid. </a:t>
            </a:r>
            <a:r>
              <a:rPr lang="en-US" sz="2000" b="1" dirty="0" err="1" smtClean="0">
                <a:solidFill>
                  <a:schemeClr val="tx1"/>
                </a:solidFill>
              </a:rPr>
              <a:t>kesehatan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Bent-Up Arrow 9"/>
          <p:cNvSpPr/>
          <p:nvPr/>
        </p:nvSpPr>
        <p:spPr>
          <a:xfrm rot="5400000">
            <a:off x="-77788" y="2909888"/>
            <a:ext cx="1984375" cy="60960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3428999" y="4076700"/>
            <a:ext cx="3810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929322" y="3683000"/>
            <a:ext cx="609600" cy="8255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4282" y="0"/>
            <a:ext cx="5342938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PENANGGULANGAN HIV / AIDS MELALUI </a:t>
            </a:r>
          </a:p>
          <a:p>
            <a:pPr algn="ctr"/>
            <a:r>
              <a:rPr lang="id-ID" sz="2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PROGRAM RW SIAGA AKTIF</a:t>
            </a:r>
            <a:endParaRPr lang="en-US" sz="2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8010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71418"/>
            <a:ext cx="8232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PEMBANGUNAN KESEHATAN KOTA BANJAR</a:t>
            </a:r>
            <a:endParaRPr lang="en-US" sz="36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895637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1. SANITASI TOTAL BERBASIS MASYARAKAT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1345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2. KAWASAN RUMAH PANGAN LESTARI (KRPL)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690" y="1667053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3. DESA MANDIRI PANGAN (DEMAPAN)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690" y="2067163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rial Black" pitchFamily="34" charset="0"/>
              </a:rPr>
              <a:t>4</a:t>
            </a:r>
            <a:r>
              <a:rPr lang="en-US" sz="2000" dirty="0" smtClean="0">
                <a:latin typeface="Arial Black" pitchFamily="34" charset="0"/>
              </a:rPr>
              <a:t>. </a:t>
            </a:r>
            <a:r>
              <a:rPr lang="en-US" sz="2000" dirty="0" smtClean="0">
                <a:latin typeface="Arial Black" pitchFamily="34" charset="0"/>
              </a:rPr>
              <a:t>INSENTIF KADER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690" y="245739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rial Black" pitchFamily="34" charset="0"/>
              </a:rPr>
              <a:t>5</a:t>
            </a:r>
            <a:r>
              <a:rPr lang="en-US" sz="2000" dirty="0" smtClean="0">
                <a:latin typeface="Arial Black" pitchFamily="34" charset="0"/>
              </a:rPr>
              <a:t>. </a:t>
            </a:r>
            <a:r>
              <a:rPr lang="en-US" sz="2000" dirty="0" smtClean="0">
                <a:latin typeface="Arial Black" pitchFamily="34" charset="0"/>
              </a:rPr>
              <a:t>KAMPOENG KB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88" t="21739" r="22879" b="48262"/>
          <a:stretch/>
        </p:blipFill>
        <p:spPr bwMode="auto">
          <a:xfrm>
            <a:off x="7072330" y="785798"/>
            <a:ext cx="1500198" cy="106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22" t="58344" r="49461" b="11559"/>
          <a:stretch/>
        </p:blipFill>
        <p:spPr bwMode="auto">
          <a:xfrm>
            <a:off x="7099363" y="1857368"/>
            <a:ext cx="1473165" cy="114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43768" y="3000376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KEGIATAN STBM</a:t>
            </a:r>
            <a:endParaRPr lang="id-ID" sz="1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109" t="21468" r="24913" b="51874"/>
          <a:stretch/>
        </p:blipFill>
        <p:spPr bwMode="auto">
          <a:xfrm>
            <a:off x="4500562" y="2262843"/>
            <a:ext cx="1714512" cy="122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E:\100MSDCF\DSC0034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92" y="3548726"/>
            <a:ext cx="1676382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643438" y="476317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KEGIATAN KRPL DAN DEMAPAN</a:t>
            </a:r>
            <a:endParaRPr lang="id-ID" sz="1400" dirty="0"/>
          </a:p>
        </p:txBody>
      </p:sp>
      <p:pic>
        <p:nvPicPr>
          <p:cNvPr id="20" name="Picture 19" descr="D:\Pictures\harganas dan pelatihan kader\100_72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429004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TextBox 20"/>
          <p:cNvSpPr txBox="1"/>
          <p:nvPr/>
        </p:nvSpPr>
        <p:spPr>
          <a:xfrm>
            <a:off x="6929454" y="492920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PEMBAGIAN INSENTIF KADER</a:t>
            </a:r>
            <a:endParaRPr lang="id-ID" sz="1400" dirty="0"/>
          </a:p>
        </p:txBody>
      </p:sp>
      <p:pic>
        <p:nvPicPr>
          <p:cNvPr id="22" name="Picture 21" descr="011120100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143252"/>
            <a:ext cx="1962504" cy="1571636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3" name="Picture 22" descr="DSCI008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143252"/>
            <a:ext cx="1985945" cy="1571636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000100" y="4978615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PELAYANAN KB DI KAMPOENG KB</a:t>
            </a:r>
            <a:endParaRPr lang="id-ID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71418"/>
            <a:ext cx="8232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PEMBANGUNAN KESEHATAN KOTA BANJAR</a:t>
            </a:r>
            <a:endParaRPr lang="en-US" sz="36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912" y="785798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rial Black" pitchFamily="34" charset="0"/>
              </a:rPr>
              <a:t>6</a:t>
            </a:r>
            <a:r>
              <a:rPr lang="en-US" sz="2000" dirty="0" smtClean="0">
                <a:latin typeface="Arial Black" pitchFamily="34" charset="0"/>
              </a:rPr>
              <a:t>. </a:t>
            </a:r>
            <a:r>
              <a:rPr lang="id-ID" sz="2000" dirty="0" smtClean="0">
                <a:latin typeface="Arial Black" pitchFamily="34" charset="0"/>
              </a:rPr>
              <a:t>RW GREEN AND CLEAN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7158" y="1190142"/>
            <a:ext cx="67151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d-ID" sz="2000" b="1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KELAS IBU HAMIL PADA 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PERENCANAAN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PERSALINAN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DAN PENCEGAHAN 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KOMPLI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d-ID" sz="2000" b="1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d-ID" sz="2000" b="1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KASI (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P4K) 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912" y="2285996"/>
            <a:ext cx="654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rial Black" pitchFamily="34" charset="0"/>
              </a:rPr>
              <a:t>8</a:t>
            </a:r>
            <a:r>
              <a:rPr lang="en-US" sz="2000" dirty="0" smtClean="0">
                <a:latin typeface="Arial Black" pitchFamily="34" charset="0"/>
              </a:rPr>
              <a:t>. </a:t>
            </a:r>
            <a:r>
              <a:rPr lang="id-ID" sz="2000" dirty="0" smtClean="0">
                <a:latin typeface="Arial Black" pitchFamily="34" charset="0"/>
              </a:rPr>
              <a:t>KESEHATAN JIWA BERBASIS  </a:t>
            </a:r>
          </a:p>
          <a:p>
            <a:r>
              <a:rPr lang="id-ID" sz="2000" dirty="0" smtClean="0">
                <a:latin typeface="Arial Black" pitchFamily="34" charset="0"/>
              </a:rPr>
              <a:t> </a:t>
            </a:r>
            <a:r>
              <a:rPr lang="id-ID" sz="2000" dirty="0" smtClean="0">
                <a:latin typeface="Arial Black" pitchFamily="34" charset="0"/>
              </a:rPr>
              <a:t>   </a:t>
            </a:r>
            <a:r>
              <a:rPr lang="id-ID" sz="2000" dirty="0" smtClean="0">
                <a:latin typeface="Arial Black" pitchFamily="34" charset="0"/>
              </a:rPr>
              <a:t>MASYARAKAT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80" t="25650" r="46781" b="47621"/>
          <a:stretch/>
        </p:blipFill>
        <p:spPr bwMode="auto">
          <a:xfrm>
            <a:off x="6715140" y="678618"/>
            <a:ext cx="2143140" cy="16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E:\KOTA SEHAT\HARI LING HIDUP\FOTO HARI LING HDP\DSC024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285996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/>
          <p:cNvSpPr txBox="1"/>
          <p:nvPr/>
        </p:nvSpPr>
        <p:spPr>
          <a:xfrm>
            <a:off x="7215206" y="383447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KEGIATAN GREEN &amp; CLEAN</a:t>
            </a:r>
            <a:endParaRPr lang="id-ID" sz="1400" dirty="0"/>
          </a:p>
        </p:txBody>
      </p:sp>
      <p:pic>
        <p:nvPicPr>
          <p:cNvPr id="18" name="Picture 3" descr="E:\PEMBINAAN RW SIAGA\p4k\P1040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70"/>
            <a:ext cx="1993946" cy="136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E:\PEMBINAAN RW SIAGA\p4k\P1020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071814"/>
            <a:ext cx="196811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14" t="31172" r="52146" b="25504"/>
          <a:stretch/>
        </p:blipFill>
        <p:spPr bwMode="auto">
          <a:xfrm>
            <a:off x="642910" y="3191536"/>
            <a:ext cx="1857388" cy="1425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85786" y="469173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DETEKSI DINI GANGGUAN JIWA</a:t>
            </a:r>
            <a:endParaRPr lang="id-ID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286116" y="4500574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KELAS IBU HAMIL</a:t>
            </a:r>
            <a:endParaRPr lang="id-ID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71418"/>
            <a:ext cx="8232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PEMBANGUNAN KESEHATAN KOTA BANJAR</a:t>
            </a:r>
            <a:endParaRPr lang="en-US" sz="36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785798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rial Black" pitchFamily="34" charset="0"/>
              </a:rPr>
              <a:t>9</a:t>
            </a:r>
            <a:r>
              <a:rPr lang="en-US" sz="2000" dirty="0" smtClean="0">
                <a:latin typeface="Arial Black" pitchFamily="34" charset="0"/>
              </a:rPr>
              <a:t>. </a:t>
            </a:r>
            <a:r>
              <a:rPr lang="id-ID" sz="2000" dirty="0" smtClean="0">
                <a:latin typeface="Arial Black" pitchFamily="34" charset="0"/>
              </a:rPr>
              <a:t>BANK SAMPAH BERBASIS MASYARAKAT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143404" y="1292358"/>
            <a:ext cx="47148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10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. R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ADIO KOMUNITAS KESEHATAN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14346" y="2677069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000" dirty="0" smtClean="0">
                <a:latin typeface="Arial Black" pitchFamily="34" charset="0"/>
              </a:rPr>
              <a:t>11</a:t>
            </a:r>
            <a:r>
              <a:rPr lang="en-US" sz="2000" dirty="0" smtClean="0">
                <a:latin typeface="Arial Black" pitchFamily="34" charset="0"/>
              </a:rPr>
              <a:t>. </a:t>
            </a:r>
            <a:r>
              <a:rPr lang="id-ID" sz="2000" dirty="0" smtClean="0">
                <a:latin typeface="Arial Black" pitchFamily="34" charset="0"/>
              </a:rPr>
              <a:t>BECAK POSYANDU ANGKUTAN SWADAYA MASYARAKAT (CANDU ASMARA)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14" name="Picture 74" descr="Description: 20131203_092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142988"/>
            <a:ext cx="1896292" cy="1414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5" descr="Description: 101_4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142988"/>
            <a:ext cx="1946203" cy="142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DSC022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000508"/>
            <a:ext cx="1785950" cy="12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DSC029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214690"/>
            <a:ext cx="17859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20" t="60421" r="26292" b="7312"/>
          <a:stretch/>
        </p:blipFill>
        <p:spPr bwMode="auto">
          <a:xfrm>
            <a:off x="6500826" y="3714756"/>
            <a:ext cx="2357454" cy="17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38" t="24978" r="50106" b="42755"/>
          <a:stretch/>
        </p:blipFill>
        <p:spPr bwMode="auto">
          <a:xfrm>
            <a:off x="6500826" y="1928806"/>
            <a:ext cx="2385519" cy="182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6721</TotalTime>
  <Words>1476</Words>
  <Application>Microsoft Office PowerPoint</Application>
  <PresentationFormat>On-screen Show (16:10)</PresentationFormat>
  <Paragraphs>244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Microsoft Office Excel 97-2003 Worksheet</vt:lpstr>
      <vt:lpstr>Slide 1</vt:lpstr>
      <vt:lpstr>TUJUAN PEMBANGUNAN KESEHATAN  DI KOTA BANJAR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GAMBARAN HIV-AIDS DI KOTA BANJAR</vt:lpstr>
      <vt:lpstr>Data HIV (+) dan AIDS per Tahun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Mobile VCT pada kelompok waria</vt:lpstr>
      <vt:lpstr>Slide 22</vt:lpstr>
      <vt:lpstr>Slide 23</vt:lpstr>
      <vt:lpstr>Slide 24</vt:lpstr>
      <vt:lpstr>Slide 25</vt:lpstr>
      <vt:lpstr>Slide 26</vt:lpstr>
      <vt:lpstr>Permasalahan yang ditemukan</vt:lpstr>
      <vt:lpstr>Hambatan </vt:lpstr>
      <vt:lpstr>Penghargaan-penghargaan Bidang Kesehatan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lenovo</cp:lastModifiedBy>
  <cp:revision>351</cp:revision>
  <cp:lastPrinted>2016-09-14T09:26:36Z</cp:lastPrinted>
  <dcterms:created xsi:type="dcterms:W3CDTF">2013-06-14T07:46:33Z</dcterms:created>
  <dcterms:modified xsi:type="dcterms:W3CDTF">2016-09-15T03:34:39Z</dcterms:modified>
</cp:coreProperties>
</file>