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5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60" r:id="rId3"/>
    <p:sldId id="261" r:id="rId4"/>
    <p:sldId id="262" r:id="rId5"/>
    <p:sldId id="288" r:id="rId6"/>
    <p:sldId id="263" r:id="rId7"/>
    <p:sldId id="264" r:id="rId8"/>
    <p:sldId id="265" r:id="rId9"/>
    <p:sldId id="268" r:id="rId10"/>
    <p:sldId id="266" r:id="rId11"/>
    <p:sldId id="283" r:id="rId12"/>
    <p:sldId id="269" r:id="rId13"/>
    <p:sldId id="284" r:id="rId14"/>
    <p:sldId id="271" r:id="rId15"/>
    <p:sldId id="275" r:id="rId16"/>
    <p:sldId id="286" r:id="rId17"/>
    <p:sldId id="290" r:id="rId18"/>
    <p:sldId id="289" r:id="rId19"/>
    <p:sldId id="280" r:id="rId20"/>
    <p:sldId id="291" r:id="rId21"/>
    <p:sldId id="282" r:id="rId22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212" autoAdjust="0"/>
    <p:restoredTop sz="78229" autoAdjust="0"/>
  </p:normalViewPr>
  <p:slideViewPr>
    <p:cSldViewPr>
      <p:cViewPr varScale="1">
        <p:scale>
          <a:sx n="52" d="100"/>
          <a:sy n="52" d="100"/>
        </p:scale>
        <p:origin x="-15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d-ID"/>
  <c:chart>
    <c:autoTitleDeleted val="1"/>
    <c:plotArea>
      <c:layout>
        <c:manualLayout>
          <c:layoutTarget val="inner"/>
          <c:xMode val="edge"/>
          <c:yMode val="edge"/>
          <c:x val="3.9381709972452515E-2"/>
          <c:y val="7.2522527667058814E-2"/>
          <c:w val="0.92123658005509457"/>
          <c:h val="0.8594061048028724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c:spPr>
          <c:dPt>
            <c:idx val="5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c:spPr>
          </c:dPt>
          <c:dPt>
            <c:idx val="6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c:spPr>
          </c:dPt>
          <c:dPt>
            <c:idx val="7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c:spPr>
          </c:dPt>
          <c:dPt>
            <c:idx val="8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c:spPr>
          </c:dPt>
          <c:dPt>
            <c:idx val="9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c:spPr>
          </c:dPt>
          <c:dPt>
            <c:idx val="1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000">
                    <a:solidFill>
                      <a:schemeClr val="bg2">
                        <a:lumMod val="75000"/>
                      </a:schemeClr>
                    </a:solidFill>
                  </a:defRPr>
                </a:pPr>
                <a:endParaRPr lang="id-ID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Sheet1!$B$2:$B$12</c:f>
              <c:numCache>
                <c:formatCode>_(* #,##0.0_);_(* \(#,##0.0\);_(* "-"??_);_(@_)</c:formatCode>
                <c:ptCount val="11"/>
                <c:pt idx="0">
                  <c:v>2.7950974720000001</c:v>
                </c:pt>
                <c:pt idx="1">
                  <c:v>3.1679297920000407</c:v>
                </c:pt>
                <c:pt idx="2">
                  <c:v>3.6299041920000001</c:v>
                </c:pt>
                <c:pt idx="3">
                  <c:v>4.0800255999999946</c:v>
                </c:pt>
                <c:pt idx="4">
                  <c:v>4.2784385279999846</c:v>
                </c:pt>
                <c:pt idx="5">
                  <c:v>4.7490667660800003</c:v>
                </c:pt>
                <c:pt idx="6">
                  <c:v>5.2714641103488553</c:v>
                </c:pt>
                <c:pt idx="7">
                  <c:v>5.8513251624871714</c:v>
                </c:pt>
                <c:pt idx="8">
                  <c:v>6.4949709303607355</c:v>
                </c:pt>
                <c:pt idx="9">
                  <c:v>7.2094177327004427</c:v>
                </c:pt>
                <c:pt idx="10">
                  <c:v>8.0024536832974924</c:v>
                </c:pt>
              </c:numCache>
            </c:numRef>
          </c:val>
        </c:ser>
        <c:gapWidth val="40"/>
        <c:axId val="87362560"/>
        <c:axId val="87372544"/>
      </c:barChart>
      <c:catAx>
        <c:axId val="873625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 sz="800">
                <a:solidFill>
                  <a:schemeClr val="bg2">
                    <a:lumMod val="75000"/>
                  </a:schemeClr>
                </a:solidFill>
              </a:defRPr>
            </a:pPr>
            <a:endParaRPr lang="id-ID"/>
          </a:p>
        </c:txPr>
        <c:crossAx val="87372544"/>
        <c:crosses val="autoZero"/>
        <c:auto val="1"/>
        <c:lblAlgn val="ctr"/>
        <c:lblOffset val="100"/>
      </c:catAx>
      <c:valAx>
        <c:axId val="87372544"/>
        <c:scaling>
          <c:orientation val="minMax"/>
        </c:scaling>
        <c:delete val="1"/>
        <c:axPos val="l"/>
        <c:numFmt formatCode="_(* #,##0.0_);_(* \(#,##0.0\);_(* &quot;-&quot;??_);_(@_)" sourceLinked="1"/>
        <c:tickLblPos val="none"/>
        <c:crossAx val="873625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id-ID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d-ID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C0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000" b="1">
                    <a:latin typeface="Arial" pitchFamily="34" charset="0"/>
                    <a:cs typeface="Arial" pitchFamily="34" charset="0"/>
                  </a:defRPr>
                </a:pPr>
                <a:endParaRPr lang="id-ID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Sheet1!$B$2:$B$6</c:f>
              <c:numCache>
                <c:formatCode>0</c:formatCode>
                <c:ptCount val="5"/>
                <c:pt idx="0">
                  <c:v>320.39999999999969</c:v>
                </c:pt>
                <c:pt idx="1">
                  <c:v>442.8</c:v>
                </c:pt>
                <c:pt idx="2">
                  <c:v>526.20000000000005</c:v>
                </c:pt>
                <c:pt idx="3">
                  <c:v>814.2</c:v>
                </c:pt>
                <c:pt idx="4">
                  <c:v>918.6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7A-457F-8F2A-1CE1B267BE84}"/>
            </c:ext>
          </c:extLst>
        </c:ser>
        <c:gapWidth val="44"/>
        <c:axId val="95635712"/>
        <c:axId val="95916800"/>
      </c:barChart>
      <c:catAx>
        <c:axId val="956357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 sz="700">
                <a:latin typeface="Arial" pitchFamily="34" charset="0"/>
                <a:cs typeface="Arial" pitchFamily="34" charset="0"/>
              </a:defRPr>
            </a:pPr>
            <a:endParaRPr lang="id-ID"/>
          </a:p>
        </c:txPr>
        <c:crossAx val="95916800"/>
        <c:crosses val="autoZero"/>
        <c:auto val="1"/>
        <c:lblAlgn val="ctr"/>
        <c:lblOffset val="100"/>
      </c:catAx>
      <c:valAx>
        <c:axId val="95916800"/>
        <c:scaling>
          <c:orientation val="minMax"/>
        </c:scaling>
        <c:delete val="1"/>
        <c:axPos val="l"/>
        <c:numFmt formatCode="0" sourceLinked="1"/>
        <c:tickLblPos val="none"/>
        <c:crossAx val="95635712"/>
        <c:crosses val="autoZero"/>
        <c:crossBetween val="between"/>
      </c:valAx>
    </c:plotArea>
    <c:plotVisOnly val="1"/>
    <c:dispBlanksAs val="gap"/>
  </c:chart>
  <c:spPr>
    <a:ln w="19050">
      <a:solidFill>
        <a:srgbClr val="FDC630"/>
      </a:solidFill>
      <a:prstDash val="sysDash"/>
    </a:ln>
  </c:spPr>
  <c:txPr>
    <a:bodyPr/>
    <a:lstStyle/>
    <a:p>
      <a:pPr>
        <a:defRPr sz="1800"/>
      </a:pPr>
      <a:endParaRPr lang="id-ID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d-ID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C0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000" b="1">
                    <a:latin typeface="Arial" pitchFamily="34" charset="0"/>
                    <a:cs typeface="Arial" pitchFamily="34" charset="0"/>
                  </a:defRPr>
                </a:pPr>
                <a:endParaRPr lang="id-ID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Sheet1!$B$2:$B$6</c:f>
              <c:numCache>
                <c:formatCode>0</c:formatCode>
                <c:ptCount val="5"/>
                <c:pt idx="0">
                  <c:v>53.400000000000006</c:v>
                </c:pt>
                <c:pt idx="1">
                  <c:v>73.8</c:v>
                </c:pt>
                <c:pt idx="2">
                  <c:v>87.7</c:v>
                </c:pt>
                <c:pt idx="3">
                  <c:v>135.69999999999999</c:v>
                </c:pt>
                <c:pt idx="4">
                  <c:v>153.1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AA-4D69-BA1F-EEA5E9323F2C}"/>
            </c:ext>
          </c:extLst>
        </c:ser>
        <c:gapWidth val="44"/>
        <c:axId val="98043008"/>
        <c:axId val="98423168"/>
      </c:barChart>
      <c:catAx>
        <c:axId val="980430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 sz="700">
                <a:latin typeface="Arial" pitchFamily="34" charset="0"/>
                <a:cs typeface="Arial" pitchFamily="34" charset="0"/>
              </a:defRPr>
            </a:pPr>
            <a:endParaRPr lang="id-ID"/>
          </a:p>
        </c:txPr>
        <c:crossAx val="98423168"/>
        <c:crosses val="autoZero"/>
        <c:auto val="1"/>
        <c:lblAlgn val="ctr"/>
        <c:lblOffset val="100"/>
      </c:catAx>
      <c:valAx>
        <c:axId val="98423168"/>
        <c:scaling>
          <c:orientation val="minMax"/>
          <c:max val="800"/>
        </c:scaling>
        <c:delete val="1"/>
        <c:axPos val="l"/>
        <c:numFmt formatCode="0" sourceLinked="1"/>
        <c:tickLblPos val="none"/>
        <c:crossAx val="98043008"/>
        <c:crosses val="autoZero"/>
        <c:crossBetween val="between"/>
        <c:majorUnit val="200"/>
      </c:valAx>
    </c:plotArea>
    <c:plotVisOnly val="1"/>
    <c:dispBlanksAs val="gap"/>
  </c:chart>
  <c:spPr>
    <a:ln w="19050">
      <a:solidFill>
        <a:srgbClr val="FDC630"/>
      </a:solidFill>
      <a:prstDash val="sysDash"/>
    </a:ln>
  </c:spPr>
  <c:txPr>
    <a:bodyPr/>
    <a:lstStyle/>
    <a:p>
      <a:pPr>
        <a:defRPr sz="1800"/>
      </a:pPr>
      <a:endParaRPr lang="id-ID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d-ID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C0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000" b="1">
                    <a:latin typeface="Arial" pitchFamily="34" charset="0"/>
                    <a:cs typeface="Arial" pitchFamily="34" charset="0"/>
                  </a:defRPr>
                </a:pPr>
                <a:endParaRPr lang="id-ID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Sheet1!$B$2:$B$6</c:f>
              <c:numCache>
                <c:formatCode>0</c:formatCode>
                <c:ptCount val="5"/>
                <c:pt idx="0">
                  <c:v>160.19999999999999</c:v>
                </c:pt>
                <c:pt idx="1">
                  <c:v>221.4</c:v>
                </c:pt>
                <c:pt idx="2">
                  <c:v>263.09999999999923</c:v>
                </c:pt>
                <c:pt idx="3">
                  <c:v>407.09999999999923</c:v>
                </c:pt>
                <c:pt idx="4">
                  <c:v>459.3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96-4C79-85BA-A9DD202520E4}"/>
            </c:ext>
          </c:extLst>
        </c:ser>
        <c:gapWidth val="44"/>
        <c:axId val="99192192"/>
        <c:axId val="99202176"/>
      </c:barChart>
      <c:catAx>
        <c:axId val="991921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 sz="700">
                <a:latin typeface="Arial" pitchFamily="34" charset="0"/>
                <a:cs typeface="Arial" pitchFamily="34" charset="0"/>
              </a:defRPr>
            </a:pPr>
            <a:endParaRPr lang="id-ID"/>
          </a:p>
        </c:txPr>
        <c:crossAx val="99202176"/>
        <c:crosses val="autoZero"/>
        <c:auto val="1"/>
        <c:lblAlgn val="ctr"/>
        <c:lblOffset val="100"/>
      </c:catAx>
      <c:valAx>
        <c:axId val="99202176"/>
        <c:scaling>
          <c:orientation val="minMax"/>
          <c:max val="800"/>
        </c:scaling>
        <c:delete val="1"/>
        <c:axPos val="l"/>
        <c:numFmt formatCode="0" sourceLinked="1"/>
        <c:tickLblPos val="none"/>
        <c:crossAx val="99192192"/>
        <c:crosses val="autoZero"/>
        <c:crossBetween val="between"/>
        <c:majorUnit val="200"/>
      </c:valAx>
    </c:plotArea>
    <c:plotVisOnly val="1"/>
    <c:dispBlanksAs val="gap"/>
  </c:chart>
  <c:spPr>
    <a:ln w="19050">
      <a:solidFill>
        <a:srgbClr val="FDC630"/>
      </a:solidFill>
      <a:prstDash val="sysDash"/>
    </a:ln>
  </c:spPr>
  <c:txPr>
    <a:bodyPr/>
    <a:lstStyle/>
    <a:p>
      <a:pPr>
        <a:defRPr sz="1800"/>
      </a:pPr>
      <a:endParaRPr lang="id-ID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jpeg"/><Relationship Id="rId7" Type="http://schemas.openxmlformats.org/officeDocument/2006/relationships/image" Target="../media/image201.png"/><Relationship Id="rId2" Type="http://schemas.openxmlformats.org/officeDocument/2006/relationships/image" Target="../media/image151.jpeg"/><Relationship Id="rId1" Type="http://schemas.openxmlformats.org/officeDocument/2006/relationships/image" Target="../media/image141.jpeg"/><Relationship Id="rId6" Type="http://schemas.openxmlformats.org/officeDocument/2006/relationships/image" Target="../media/image191.jpeg"/><Relationship Id="rId5" Type="http://schemas.openxmlformats.org/officeDocument/2006/relationships/image" Target="../media/image181.gif"/><Relationship Id="rId4" Type="http://schemas.openxmlformats.org/officeDocument/2006/relationships/image" Target="../media/image17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B510AF-3623-48E6-90A0-A0EC066162F9}" type="doc">
      <dgm:prSet loTypeId="urn:microsoft.com/office/officeart/2005/8/layout/cycle6" loCatId="cycl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25160FB-B252-4BA9-8570-9CD5EB513D41}">
      <dgm:prSet phldrT="[Text]" custT="1"/>
      <dgm:spPr/>
      <dgm:t>
        <a:bodyPr/>
        <a:lstStyle/>
        <a:p>
          <a:r>
            <a:rPr lang="id-ID" sz="2000" b="1" dirty="0" smtClean="0"/>
            <a:t>Kurangnya </a:t>
          </a:r>
          <a:r>
            <a:rPr lang="en-US" sz="2000" b="1" dirty="0" err="1" smtClean="0"/>
            <a:t>industri</a:t>
          </a:r>
          <a:r>
            <a:rPr lang="en-US" sz="2000" b="1" dirty="0" smtClean="0"/>
            <a:t> </a:t>
          </a:r>
          <a:r>
            <a:rPr lang="en-US" sz="2000" b="1" dirty="0" err="1" smtClean="0"/>
            <a:t>hulu</a:t>
          </a:r>
          <a:r>
            <a:rPr lang="en-US" sz="2000" b="1" dirty="0" smtClean="0"/>
            <a:t> </a:t>
          </a:r>
          <a:endParaRPr lang="en-US" sz="2000" dirty="0"/>
        </a:p>
      </dgm:t>
    </dgm:pt>
    <dgm:pt modelId="{F3D7A5E8-F72B-448E-AD9A-10781F94F369}" type="parTrans" cxnId="{F939910F-7C23-4E6D-9E46-4E04E2B658DE}">
      <dgm:prSet/>
      <dgm:spPr/>
      <dgm:t>
        <a:bodyPr/>
        <a:lstStyle/>
        <a:p>
          <a:endParaRPr lang="en-US"/>
        </a:p>
      </dgm:t>
    </dgm:pt>
    <dgm:pt modelId="{B4A02F8B-7D13-419A-BD5E-DFEA433E0823}" type="sibTrans" cxnId="{F939910F-7C23-4E6D-9E46-4E04E2B658DE}">
      <dgm:prSet/>
      <dgm:spPr/>
      <dgm:t>
        <a:bodyPr/>
        <a:lstStyle/>
        <a:p>
          <a:endParaRPr lang="en-US"/>
        </a:p>
      </dgm:t>
    </dgm:pt>
    <dgm:pt modelId="{A064D771-1C7F-4AEE-86A2-893AE08A8F60}">
      <dgm:prSet phldrT="[Text]" custT="1"/>
      <dgm:spPr/>
      <dgm:t>
        <a:bodyPr/>
        <a:lstStyle/>
        <a:p>
          <a:r>
            <a:rPr lang="id-ID" sz="1600" b="1" dirty="0" smtClean="0"/>
            <a:t>Kurangnya kebijakan yang berpihak pada pengembangan bahan baku </a:t>
          </a:r>
          <a:r>
            <a:rPr lang="en-US" sz="1600" b="1" dirty="0" err="1" smtClean="0"/>
            <a:t>farmasi</a:t>
          </a:r>
          <a:r>
            <a:rPr lang="id-ID" sz="1600" b="1" dirty="0" smtClean="0"/>
            <a:t> dalam negeri</a:t>
          </a:r>
          <a:endParaRPr lang="en-AU" sz="1600" b="1" dirty="0"/>
        </a:p>
      </dgm:t>
    </dgm:pt>
    <dgm:pt modelId="{08B6066E-4607-4C57-BD51-745C10D9010A}" type="parTrans" cxnId="{791108AE-C642-43FE-A63D-8EE62FDFB4E1}">
      <dgm:prSet/>
      <dgm:spPr/>
      <dgm:t>
        <a:bodyPr/>
        <a:lstStyle/>
        <a:p>
          <a:endParaRPr lang="en-US"/>
        </a:p>
      </dgm:t>
    </dgm:pt>
    <dgm:pt modelId="{9AC7E12F-7B5D-4A60-8AF5-00244363D473}" type="sibTrans" cxnId="{791108AE-C642-43FE-A63D-8EE62FDFB4E1}">
      <dgm:prSet/>
      <dgm:spPr/>
      <dgm:t>
        <a:bodyPr/>
        <a:lstStyle/>
        <a:p>
          <a:endParaRPr lang="en-US"/>
        </a:p>
      </dgm:t>
    </dgm:pt>
    <dgm:pt modelId="{A1843B05-C724-486C-9599-988A8F533288}">
      <dgm:prSet phldrT="[Text]" custT="1"/>
      <dgm:spPr/>
      <dgm:t>
        <a:bodyPr/>
        <a:lstStyle/>
        <a:p>
          <a:r>
            <a:rPr lang="id-ID" sz="1600" b="1" dirty="0" smtClean="0"/>
            <a:t>Kurangnya sinergi </a:t>
          </a:r>
          <a:r>
            <a:rPr lang="en-US" sz="1600" b="1" dirty="0" err="1" smtClean="0"/>
            <a:t>antar</a:t>
          </a:r>
          <a:r>
            <a:rPr lang="en-US" sz="1600" b="1" dirty="0" smtClean="0"/>
            <a:t> </a:t>
          </a:r>
          <a:r>
            <a:rPr lang="en-US" sz="1600" b="1" i="1" dirty="0" smtClean="0"/>
            <a:t>stakeholder</a:t>
          </a:r>
          <a:endParaRPr lang="en-AU" sz="1600" b="1" i="1" dirty="0"/>
        </a:p>
      </dgm:t>
    </dgm:pt>
    <dgm:pt modelId="{BC59BA0C-419B-4F5F-8B1E-72B496A4FA43}" type="parTrans" cxnId="{A575161A-506C-4225-8E9C-AF10815D1C6C}">
      <dgm:prSet/>
      <dgm:spPr/>
      <dgm:t>
        <a:bodyPr/>
        <a:lstStyle/>
        <a:p>
          <a:endParaRPr lang="en-US"/>
        </a:p>
      </dgm:t>
    </dgm:pt>
    <dgm:pt modelId="{667FD3AA-C4A2-4BD5-B433-D3E0FA3311C9}" type="sibTrans" cxnId="{A575161A-506C-4225-8E9C-AF10815D1C6C}">
      <dgm:prSet/>
      <dgm:spPr/>
      <dgm:t>
        <a:bodyPr/>
        <a:lstStyle/>
        <a:p>
          <a:endParaRPr lang="en-US"/>
        </a:p>
      </dgm:t>
    </dgm:pt>
    <dgm:pt modelId="{F0D947C7-6D73-451B-8C22-2FD8E87AD686}">
      <dgm:prSet phldrT="[Text]" custT="1"/>
      <dgm:spPr/>
      <dgm:t>
        <a:bodyPr/>
        <a:lstStyle/>
        <a:p>
          <a:r>
            <a:rPr lang="id-ID" sz="1400" b="1" dirty="0" smtClean="0"/>
            <a:t>Belum fokusnya pengembangan yang berorientasi pada pengembangan bahan baku</a:t>
          </a:r>
          <a:r>
            <a:rPr lang="en-US" sz="1400" b="1" dirty="0" smtClean="0"/>
            <a:t> </a:t>
          </a:r>
          <a:r>
            <a:rPr lang="en-US" sz="1400" b="1" dirty="0" err="1" smtClean="0"/>
            <a:t>farmasi</a:t>
          </a:r>
          <a:r>
            <a:rPr lang="id-ID" sz="1400" b="1" dirty="0" smtClean="0"/>
            <a:t>.</a:t>
          </a:r>
          <a:endParaRPr lang="en-AU" sz="1400" b="1" dirty="0"/>
        </a:p>
      </dgm:t>
    </dgm:pt>
    <dgm:pt modelId="{B6840EDF-3DBE-4717-BD0C-B7E8CDA5D141}" type="parTrans" cxnId="{BBE02957-8FDB-491F-9611-F4A7427D1C0A}">
      <dgm:prSet/>
      <dgm:spPr/>
      <dgm:t>
        <a:bodyPr/>
        <a:lstStyle/>
        <a:p>
          <a:endParaRPr lang="en-US"/>
        </a:p>
      </dgm:t>
    </dgm:pt>
    <dgm:pt modelId="{2CD8748B-BFA0-40E2-9AC6-7A95BD39E876}" type="sibTrans" cxnId="{BBE02957-8FDB-491F-9611-F4A7427D1C0A}">
      <dgm:prSet/>
      <dgm:spPr/>
      <dgm:t>
        <a:bodyPr/>
        <a:lstStyle/>
        <a:p>
          <a:endParaRPr lang="en-US"/>
        </a:p>
      </dgm:t>
    </dgm:pt>
    <dgm:pt modelId="{07C98E86-A9E7-4588-AC86-50631F335DBB}">
      <dgm:prSet phldrT="[Text]" custT="1"/>
      <dgm:spPr/>
      <dgm:t>
        <a:bodyPr/>
        <a:lstStyle/>
        <a:p>
          <a:r>
            <a:rPr lang="id-ID" sz="1600" b="1" dirty="0" smtClean="0"/>
            <a:t>Penelitian  belum berorientasi pada peningkatan nilai tambah dan optimasi produk</a:t>
          </a:r>
          <a:r>
            <a:rPr lang="en-AU" sz="1600" b="1" dirty="0" smtClean="0"/>
            <a:t> </a:t>
          </a:r>
          <a:r>
            <a:rPr lang="en-AU" sz="1600" b="1" dirty="0" err="1" smtClean="0"/>
            <a:t>di</a:t>
          </a:r>
          <a:r>
            <a:rPr lang="en-AU" sz="1600" b="1" dirty="0" smtClean="0"/>
            <a:t> </a:t>
          </a:r>
          <a:r>
            <a:rPr lang="id-ID" sz="1600" b="1" dirty="0" smtClean="0"/>
            <a:t>industri</a:t>
          </a:r>
          <a:endParaRPr lang="en-AU" sz="1600" b="1" dirty="0"/>
        </a:p>
      </dgm:t>
    </dgm:pt>
    <dgm:pt modelId="{E07A55DC-F909-4548-9C56-9E77876E6D7D}" type="parTrans" cxnId="{F9158633-535A-41E3-A87B-474C46097BCE}">
      <dgm:prSet/>
      <dgm:spPr/>
      <dgm:t>
        <a:bodyPr/>
        <a:lstStyle/>
        <a:p>
          <a:endParaRPr lang="en-US"/>
        </a:p>
      </dgm:t>
    </dgm:pt>
    <dgm:pt modelId="{7B8CB369-E812-4A9A-82F7-F84E9E572AC9}" type="sibTrans" cxnId="{F9158633-535A-41E3-A87B-474C46097BCE}">
      <dgm:prSet/>
      <dgm:spPr/>
      <dgm:t>
        <a:bodyPr/>
        <a:lstStyle/>
        <a:p>
          <a:endParaRPr lang="en-US"/>
        </a:p>
      </dgm:t>
    </dgm:pt>
    <dgm:pt modelId="{F0987F66-D008-4B9A-908F-7AB8628C1934}">
      <dgm:prSet phldrT="[Text]" custT="1"/>
      <dgm:spPr/>
      <dgm:t>
        <a:bodyPr/>
        <a:lstStyle/>
        <a:p>
          <a:r>
            <a:rPr lang="id-ID" sz="2000" b="1" dirty="0" smtClean="0"/>
            <a:t>Kurangnya pemutakhiran teknologi</a:t>
          </a:r>
          <a:endParaRPr lang="en-AU" sz="2000" b="1" dirty="0"/>
        </a:p>
      </dgm:t>
    </dgm:pt>
    <dgm:pt modelId="{DF4B2AB1-CF74-4BA9-8B2A-2D5C8B5F59AC}" type="parTrans" cxnId="{A6AD3369-BC94-40A6-B169-7F37EDCF0D6B}">
      <dgm:prSet/>
      <dgm:spPr/>
      <dgm:t>
        <a:bodyPr/>
        <a:lstStyle/>
        <a:p>
          <a:endParaRPr lang="en-US"/>
        </a:p>
      </dgm:t>
    </dgm:pt>
    <dgm:pt modelId="{D14572E6-DEE3-4EE3-ACFB-C9C38368048E}" type="sibTrans" cxnId="{A6AD3369-BC94-40A6-B169-7F37EDCF0D6B}">
      <dgm:prSet/>
      <dgm:spPr/>
      <dgm:t>
        <a:bodyPr/>
        <a:lstStyle/>
        <a:p>
          <a:endParaRPr lang="en-US"/>
        </a:p>
      </dgm:t>
    </dgm:pt>
    <dgm:pt modelId="{6FF79026-0451-450E-A915-71B383FB0003}">
      <dgm:prSet phldrT="[Text]" custT="1"/>
      <dgm:spPr/>
      <dgm:t>
        <a:bodyPr/>
        <a:lstStyle/>
        <a:p>
          <a:r>
            <a:rPr lang="id-ID" sz="1800" b="1" dirty="0" smtClean="0"/>
            <a:t>Kurangnya promosi dan peluang investasi di bidang bahan baku </a:t>
          </a:r>
          <a:r>
            <a:rPr lang="en-US" sz="1800" b="1" dirty="0" err="1" smtClean="0"/>
            <a:t>farmasi</a:t>
          </a:r>
          <a:endParaRPr lang="en-AU" sz="1800" b="1" dirty="0"/>
        </a:p>
      </dgm:t>
    </dgm:pt>
    <dgm:pt modelId="{8157E54A-2578-4069-873B-6080D5D41F49}" type="parTrans" cxnId="{67C0D21D-D798-4F27-98EE-3ADFBEF29638}">
      <dgm:prSet/>
      <dgm:spPr/>
      <dgm:t>
        <a:bodyPr/>
        <a:lstStyle/>
        <a:p>
          <a:endParaRPr lang="en-US"/>
        </a:p>
      </dgm:t>
    </dgm:pt>
    <dgm:pt modelId="{AC40A1CC-0FFD-4D9D-8E5A-5ADC83782E34}" type="sibTrans" cxnId="{67C0D21D-D798-4F27-98EE-3ADFBEF29638}">
      <dgm:prSet/>
      <dgm:spPr/>
      <dgm:t>
        <a:bodyPr/>
        <a:lstStyle/>
        <a:p>
          <a:endParaRPr lang="en-US"/>
        </a:p>
      </dgm:t>
    </dgm:pt>
    <dgm:pt modelId="{A83A42B8-CFBF-4DB6-B6D4-893C662E0E93}" type="pres">
      <dgm:prSet presAssocID="{E8B510AF-3623-48E6-90A0-A0EC066162F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4A70CA-03B1-4AC5-848B-71D74F269FEC}" type="pres">
      <dgm:prSet presAssocID="{325160FB-B252-4BA9-8570-9CD5EB513D41}" presName="node" presStyleLbl="node1" presStyleIdx="0" presStyleCnt="7" custScaleX="159959" custScaleY="1491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659556-9E5F-4647-BBBB-98E8BA935C32}" type="pres">
      <dgm:prSet presAssocID="{325160FB-B252-4BA9-8570-9CD5EB513D41}" presName="spNode" presStyleCnt="0"/>
      <dgm:spPr/>
      <dgm:t>
        <a:bodyPr/>
        <a:lstStyle/>
        <a:p>
          <a:endParaRPr lang="en-US"/>
        </a:p>
      </dgm:t>
    </dgm:pt>
    <dgm:pt modelId="{439B9A98-84C3-490F-B3F1-E82B361C9FAD}" type="pres">
      <dgm:prSet presAssocID="{B4A02F8B-7D13-419A-BD5E-DFEA433E0823}" presName="sibTrans" presStyleLbl="sibTrans1D1" presStyleIdx="0" presStyleCnt="7"/>
      <dgm:spPr/>
      <dgm:t>
        <a:bodyPr/>
        <a:lstStyle/>
        <a:p>
          <a:endParaRPr lang="en-US"/>
        </a:p>
      </dgm:t>
    </dgm:pt>
    <dgm:pt modelId="{ABEBF38E-3209-4F53-A922-241DE088D53B}" type="pres">
      <dgm:prSet presAssocID="{A064D771-1C7F-4AEE-86A2-893AE08A8F60}" presName="node" presStyleLbl="node1" presStyleIdx="1" presStyleCnt="7" custScaleX="159959" custScaleY="163762" custRadScaleRad="106806" custRadScaleInc="402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139FBF-5393-4062-94D3-A641986F9AAA}" type="pres">
      <dgm:prSet presAssocID="{A064D771-1C7F-4AEE-86A2-893AE08A8F60}" presName="spNode" presStyleCnt="0"/>
      <dgm:spPr/>
      <dgm:t>
        <a:bodyPr/>
        <a:lstStyle/>
        <a:p>
          <a:endParaRPr lang="en-US"/>
        </a:p>
      </dgm:t>
    </dgm:pt>
    <dgm:pt modelId="{513148D5-59E4-4359-8952-78E20ACF747E}" type="pres">
      <dgm:prSet presAssocID="{9AC7E12F-7B5D-4A60-8AF5-00244363D473}" presName="sibTrans" presStyleLbl="sibTrans1D1" presStyleIdx="1" presStyleCnt="7"/>
      <dgm:spPr/>
      <dgm:t>
        <a:bodyPr/>
        <a:lstStyle/>
        <a:p>
          <a:endParaRPr lang="en-US"/>
        </a:p>
      </dgm:t>
    </dgm:pt>
    <dgm:pt modelId="{F8522690-F10C-43CD-9B37-878BB5B213F9}" type="pres">
      <dgm:prSet presAssocID="{A1843B05-C724-486C-9599-988A8F533288}" presName="node" presStyleLbl="node1" presStyleIdx="2" presStyleCnt="7" custScaleX="159959" custScaleY="135858" custRadScaleRad="111225" custRadScaleInc="-120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13656C-21C2-409A-9E6E-999BDAD76419}" type="pres">
      <dgm:prSet presAssocID="{A1843B05-C724-486C-9599-988A8F533288}" presName="spNode" presStyleCnt="0"/>
      <dgm:spPr/>
      <dgm:t>
        <a:bodyPr/>
        <a:lstStyle/>
        <a:p>
          <a:endParaRPr lang="en-US"/>
        </a:p>
      </dgm:t>
    </dgm:pt>
    <dgm:pt modelId="{1A515BDF-8C5F-49F8-B84A-D7714BF59B73}" type="pres">
      <dgm:prSet presAssocID="{667FD3AA-C4A2-4BD5-B433-D3E0FA3311C9}" presName="sibTrans" presStyleLbl="sibTrans1D1" presStyleIdx="2" presStyleCnt="7"/>
      <dgm:spPr/>
      <dgm:t>
        <a:bodyPr/>
        <a:lstStyle/>
        <a:p>
          <a:endParaRPr lang="en-US"/>
        </a:p>
      </dgm:t>
    </dgm:pt>
    <dgm:pt modelId="{8C3E64EB-2F6F-4B5B-B014-78C6F6DA8208}" type="pres">
      <dgm:prSet presAssocID="{F0D947C7-6D73-451B-8C22-2FD8E87AD686}" presName="node" presStyleLbl="node1" presStyleIdx="3" presStyleCnt="7" custScaleX="159959" custScaleY="158836" custRadScaleRad="96962" custRadScaleInc="-492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396B10-C90E-46B9-9A54-06D9FBA70F63}" type="pres">
      <dgm:prSet presAssocID="{F0D947C7-6D73-451B-8C22-2FD8E87AD686}" presName="spNode" presStyleCnt="0"/>
      <dgm:spPr/>
      <dgm:t>
        <a:bodyPr/>
        <a:lstStyle/>
        <a:p>
          <a:endParaRPr lang="en-US"/>
        </a:p>
      </dgm:t>
    </dgm:pt>
    <dgm:pt modelId="{126DC5AC-60C5-461F-997A-8059EBEABD9A}" type="pres">
      <dgm:prSet presAssocID="{2CD8748B-BFA0-40E2-9AC6-7A95BD39E876}" presName="sibTrans" presStyleLbl="sibTrans1D1" presStyleIdx="3" presStyleCnt="7"/>
      <dgm:spPr/>
      <dgm:t>
        <a:bodyPr/>
        <a:lstStyle/>
        <a:p>
          <a:endParaRPr lang="en-US"/>
        </a:p>
      </dgm:t>
    </dgm:pt>
    <dgm:pt modelId="{4DD0AC56-6FA9-4263-8226-459A9F77458B}" type="pres">
      <dgm:prSet presAssocID="{07C98E86-A9E7-4588-AC86-50631F335DBB}" presName="node" presStyleLbl="node1" presStyleIdx="4" presStyleCnt="7" custScaleX="159959" custScaleY="155478" custRadScaleRad="98875" custRadScaleInc="368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B7A615-B45F-46B1-853F-86A8C28A58A7}" type="pres">
      <dgm:prSet presAssocID="{07C98E86-A9E7-4588-AC86-50631F335DBB}" presName="spNode" presStyleCnt="0"/>
      <dgm:spPr/>
      <dgm:t>
        <a:bodyPr/>
        <a:lstStyle/>
        <a:p>
          <a:endParaRPr lang="en-US"/>
        </a:p>
      </dgm:t>
    </dgm:pt>
    <dgm:pt modelId="{D4C8D6A7-375C-444D-8887-978714882F67}" type="pres">
      <dgm:prSet presAssocID="{7B8CB369-E812-4A9A-82F7-F84E9E572AC9}" presName="sibTrans" presStyleLbl="sibTrans1D1" presStyleIdx="4" presStyleCnt="7"/>
      <dgm:spPr/>
      <dgm:t>
        <a:bodyPr/>
        <a:lstStyle/>
        <a:p>
          <a:endParaRPr lang="en-US"/>
        </a:p>
      </dgm:t>
    </dgm:pt>
    <dgm:pt modelId="{D406FB3E-5086-4DF4-8029-9EE1822FD4A4}" type="pres">
      <dgm:prSet presAssocID="{F0987F66-D008-4B9A-908F-7AB8628C1934}" presName="node" presStyleLbl="node1" presStyleIdx="5" presStyleCnt="7" custScaleX="159959" custScaleY="143920" custRadScaleRad="106031" custRadScaleInc="9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8C27B9-AE37-413A-8920-0FBABECADF3C}" type="pres">
      <dgm:prSet presAssocID="{F0987F66-D008-4B9A-908F-7AB8628C1934}" presName="spNode" presStyleCnt="0"/>
      <dgm:spPr/>
      <dgm:t>
        <a:bodyPr/>
        <a:lstStyle/>
        <a:p>
          <a:endParaRPr lang="en-US"/>
        </a:p>
      </dgm:t>
    </dgm:pt>
    <dgm:pt modelId="{FF4F48D0-DAE8-452C-8859-EE8BD6556FA0}" type="pres">
      <dgm:prSet presAssocID="{D14572E6-DEE3-4EE3-ACFB-C9C38368048E}" presName="sibTrans" presStyleLbl="sibTrans1D1" presStyleIdx="5" presStyleCnt="7"/>
      <dgm:spPr/>
      <dgm:t>
        <a:bodyPr/>
        <a:lstStyle/>
        <a:p>
          <a:endParaRPr lang="en-US"/>
        </a:p>
      </dgm:t>
    </dgm:pt>
    <dgm:pt modelId="{BEDD55BD-33E0-448C-9136-9C5122952131}" type="pres">
      <dgm:prSet presAssocID="{6FF79026-0451-450E-A915-71B383FB0003}" presName="node" presStyleLbl="node1" presStyleIdx="6" presStyleCnt="7" custScaleX="159958" custScaleY="148815" custRadScaleRad="103110" custRadScaleInc="-420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AB55D-E4C1-4C03-B346-0832A766C5E3}" type="pres">
      <dgm:prSet presAssocID="{6FF79026-0451-450E-A915-71B383FB0003}" presName="spNode" presStyleCnt="0"/>
      <dgm:spPr/>
      <dgm:t>
        <a:bodyPr/>
        <a:lstStyle/>
        <a:p>
          <a:endParaRPr lang="en-US"/>
        </a:p>
      </dgm:t>
    </dgm:pt>
    <dgm:pt modelId="{3387108A-C2AE-4D2A-BE33-874C7BCD13FC}" type="pres">
      <dgm:prSet presAssocID="{AC40A1CC-0FFD-4D9D-8E5A-5ADC83782E34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B768E71A-58DA-431C-BEF9-FFFAC3073BDD}" type="presOf" srcId="{07C98E86-A9E7-4588-AC86-50631F335DBB}" destId="{4DD0AC56-6FA9-4263-8226-459A9F77458B}" srcOrd="0" destOrd="0" presId="urn:microsoft.com/office/officeart/2005/8/layout/cycle6"/>
    <dgm:cxn modelId="{49648E2C-61B1-44DB-88E0-C6A879F69D95}" type="presOf" srcId="{7B8CB369-E812-4A9A-82F7-F84E9E572AC9}" destId="{D4C8D6A7-375C-444D-8887-978714882F67}" srcOrd="0" destOrd="0" presId="urn:microsoft.com/office/officeart/2005/8/layout/cycle6"/>
    <dgm:cxn modelId="{29521957-7FB0-449D-8FCA-242EA15CC8B1}" type="presOf" srcId="{F0D947C7-6D73-451B-8C22-2FD8E87AD686}" destId="{8C3E64EB-2F6F-4B5B-B014-78C6F6DA8208}" srcOrd="0" destOrd="0" presId="urn:microsoft.com/office/officeart/2005/8/layout/cycle6"/>
    <dgm:cxn modelId="{732C042C-626D-4970-9E9E-B89C395950E0}" type="presOf" srcId="{D14572E6-DEE3-4EE3-ACFB-C9C38368048E}" destId="{FF4F48D0-DAE8-452C-8859-EE8BD6556FA0}" srcOrd="0" destOrd="0" presId="urn:microsoft.com/office/officeart/2005/8/layout/cycle6"/>
    <dgm:cxn modelId="{51497BE6-7F36-425F-B800-43A3C829929B}" type="presOf" srcId="{AC40A1CC-0FFD-4D9D-8E5A-5ADC83782E34}" destId="{3387108A-C2AE-4D2A-BE33-874C7BCD13FC}" srcOrd="0" destOrd="0" presId="urn:microsoft.com/office/officeart/2005/8/layout/cycle6"/>
    <dgm:cxn modelId="{F9158633-535A-41E3-A87B-474C46097BCE}" srcId="{E8B510AF-3623-48E6-90A0-A0EC066162F9}" destId="{07C98E86-A9E7-4588-AC86-50631F335DBB}" srcOrd="4" destOrd="0" parTransId="{E07A55DC-F909-4548-9C56-9E77876E6D7D}" sibTransId="{7B8CB369-E812-4A9A-82F7-F84E9E572AC9}"/>
    <dgm:cxn modelId="{67C0D21D-D798-4F27-98EE-3ADFBEF29638}" srcId="{E8B510AF-3623-48E6-90A0-A0EC066162F9}" destId="{6FF79026-0451-450E-A915-71B383FB0003}" srcOrd="6" destOrd="0" parTransId="{8157E54A-2578-4069-873B-6080D5D41F49}" sibTransId="{AC40A1CC-0FFD-4D9D-8E5A-5ADC83782E34}"/>
    <dgm:cxn modelId="{BBE02957-8FDB-491F-9611-F4A7427D1C0A}" srcId="{E8B510AF-3623-48E6-90A0-A0EC066162F9}" destId="{F0D947C7-6D73-451B-8C22-2FD8E87AD686}" srcOrd="3" destOrd="0" parTransId="{B6840EDF-3DBE-4717-BD0C-B7E8CDA5D141}" sibTransId="{2CD8748B-BFA0-40E2-9AC6-7A95BD39E876}"/>
    <dgm:cxn modelId="{D1B5D37A-783B-40FE-88EC-0485181743A6}" type="presOf" srcId="{E8B510AF-3623-48E6-90A0-A0EC066162F9}" destId="{A83A42B8-CFBF-4DB6-B6D4-893C662E0E93}" srcOrd="0" destOrd="0" presId="urn:microsoft.com/office/officeart/2005/8/layout/cycle6"/>
    <dgm:cxn modelId="{CFD0B39A-4EA9-4D94-AD1B-ECAB682DA1BB}" type="presOf" srcId="{2CD8748B-BFA0-40E2-9AC6-7A95BD39E876}" destId="{126DC5AC-60C5-461F-997A-8059EBEABD9A}" srcOrd="0" destOrd="0" presId="urn:microsoft.com/office/officeart/2005/8/layout/cycle6"/>
    <dgm:cxn modelId="{21A14344-E79B-4458-BCE8-C2DE71446AF5}" type="presOf" srcId="{325160FB-B252-4BA9-8570-9CD5EB513D41}" destId="{CE4A70CA-03B1-4AC5-848B-71D74F269FEC}" srcOrd="0" destOrd="0" presId="urn:microsoft.com/office/officeart/2005/8/layout/cycle6"/>
    <dgm:cxn modelId="{90694C71-6772-4E69-95F3-EC727627965A}" type="presOf" srcId="{6FF79026-0451-450E-A915-71B383FB0003}" destId="{BEDD55BD-33E0-448C-9136-9C5122952131}" srcOrd="0" destOrd="0" presId="urn:microsoft.com/office/officeart/2005/8/layout/cycle6"/>
    <dgm:cxn modelId="{AAD9285E-318C-4DC6-9168-BB72C32B0A2B}" type="presOf" srcId="{B4A02F8B-7D13-419A-BD5E-DFEA433E0823}" destId="{439B9A98-84C3-490F-B3F1-E82B361C9FAD}" srcOrd="0" destOrd="0" presId="urn:microsoft.com/office/officeart/2005/8/layout/cycle6"/>
    <dgm:cxn modelId="{BF94B084-B1B8-4563-BC24-43635A1DBAFF}" type="presOf" srcId="{9AC7E12F-7B5D-4A60-8AF5-00244363D473}" destId="{513148D5-59E4-4359-8952-78E20ACF747E}" srcOrd="0" destOrd="0" presId="urn:microsoft.com/office/officeart/2005/8/layout/cycle6"/>
    <dgm:cxn modelId="{91296515-3AC5-4B36-B438-D6C15FA3D4E1}" type="presOf" srcId="{A1843B05-C724-486C-9599-988A8F533288}" destId="{F8522690-F10C-43CD-9B37-878BB5B213F9}" srcOrd="0" destOrd="0" presId="urn:microsoft.com/office/officeart/2005/8/layout/cycle6"/>
    <dgm:cxn modelId="{A6AD3369-BC94-40A6-B169-7F37EDCF0D6B}" srcId="{E8B510AF-3623-48E6-90A0-A0EC066162F9}" destId="{F0987F66-D008-4B9A-908F-7AB8628C1934}" srcOrd="5" destOrd="0" parTransId="{DF4B2AB1-CF74-4BA9-8B2A-2D5C8B5F59AC}" sibTransId="{D14572E6-DEE3-4EE3-ACFB-C9C38368048E}"/>
    <dgm:cxn modelId="{A575161A-506C-4225-8E9C-AF10815D1C6C}" srcId="{E8B510AF-3623-48E6-90A0-A0EC066162F9}" destId="{A1843B05-C724-486C-9599-988A8F533288}" srcOrd="2" destOrd="0" parTransId="{BC59BA0C-419B-4F5F-8B1E-72B496A4FA43}" sibTransId="{667FD3AA-C4A2-4BD5-B433-D3E0FA3311C9}"/>
    <dgm:cxn modelId="{0205A1E6-7B59-4C6B-A52D-86035DEACE3F}" type="presOf" srcId="{A064D771-1C7F-4AEE-86A2-893AE08A8F60}" destId="{ABEBF38E-3209-4F53-A922-241DE088D53B}" srcOrd="0" destOrd="0" presId="urn:microsoft.com/office/officeart/2005/8/layout/cycle6"/>
    <dgm:cxn modelId="{791108AE-C642-43FE-A63D-8EE62FDFB4E1}" srcId="{E8B510AF-3623-48E6-90A0-A0EC066162F9}" destId="{A064D771-1C7F-4AEE-86A2-893AE08A8F60}" srcOrd="1" destOrd="0" parTransId="{08B6066E-4607-4C57-BD51-745C10D9010A}" sibTransId="{9AC7E12F-7B5D-4A60-8AF5-00244363D473}"/>
    <dgm:cxn modelId="{F939910F-7C23-4E6D-9E46-4E04E2B658DE}" srcId="{E8B510AF-3623-48E6-90A0-A0EC066162F9}" destId="{325160FB-B252-4BA9-8570-9CD5EB513D41}" srcOrd="0" destOrd="0" parTransId="{F3D7A5E8-F72B-448E-AD9A-10781F94F369}" sibTransId="{B4A02F8B-7D13-419A-BD5E-DFEA433E0823}"/>
    <dgm:cxn modelId="{5CB04BB7-ABC2-455D-988F-71C18A1B9D55}" type="presOf" srcId="{667FD3AA-C4A2-4BD5-B433-D3E0FA3311C9}" destId="{1A515BDF-8C5F-49F8-B84A-D7714BF59B73}" srcOrd="0" destOrd="0" presId="urn:microsoft.com/office/officeart/2005/8/layout/cycle6"/>
    <dgm:cxn modelId="{CBE1DB16-E73B-4474-A2A2-C4F426358AED}" type="presOf" srcId="{F0987F66-D008-4B9A-908F-7AB8628C1934}" destId="{D406FB3E-5086-4DF4-8029-9EE1822FD4A4}" srcOrd="0" destOrd="0" presId="urn:microsoft.com/office/officeart/2005/8/layout/cycle6"/>
    <dgm:cxn modelId="{76950DBB-4747-4C38-AC86-EFE97BC4332C}" type="presParOf" srcId="{A83A42B8-CFBF-4DB6-B6D4-893C662E0E93}" destId="{CE4A70CA-03B1-4AC5-848B-71D74F269FEC}" srcOrd="0" destOrd="0" presId="urn:microsoft.com/office/officeart/2005/8/layout/cycle6"/>
    <dgm:cxn modelId="{E51ED31D-EA46-44F4-A428-32DD782B743B}" type="presParOf" srcId="{A83A42B8-CFBF-4DB6-B6D4-893C662E0E93}" destId="{E8659556-9E5F-4647-BBBB-98E8BA935C32}" srcOrd="1" destOrd="0" presId="urn:microsoft.com/office/officeart/2005/8/layout/cycle6"/>
    <dgm:cxn modelId="{98EC0B99-CE14-4262-93D1-3E9785B3C120}" type="presParOf" srcId="{A83A42B8-CFBF-4DB6-B6D4-893C662E0E93}" destId="{439B9A98-84C3-490F-B3F1-E82B361C9FAD}" srcOrd="2" destOrd="0" presId="urn:microsoft.com/office/officeart/2005/8/layout/cycle6"/>
    <dgm:cxn modelId="{3A35C1D1-41C3-4860-B392-30105E958B18}" type="presParOf" srcId="{A83A42B8-CFBF-4DB6-B6D4-893C662E0E93}" destId="{ABEBF38E-3209-4F53-A922-241DE088D53B}" srcOrd="3" destOrd="0" presId="urn:microsoft.com/office/officeart/2005/8/layout/cycle6"/>
    <dgm:cxn modelId="{0C993803-B7F8-4425-ABC1-26AD2560D95F}" type="presParOf" srcId="{A83A42B8-CFBF-4DB6-B6D4-893C662E0E93}" destId="{40139FBF-5393-4062-94D3-A641986F9AAA}" srcOrd="4" destOrd="0" presId="urn:microsoft.com/office/officeart/2005/8/layout/cycle6"/>
    <dgm:cxn modelId="{D39D8CF4-DB7A-4582-8160-B57C2C424A00}" type="presParOf" srcId="{A83A42B8-CFBF-4DB6-B6D4-893C662E0E93}" destId="{513148D5-59E4-4359-8952-78E20ACF747E}" srcOrd="5" destOrd="0" presId="urn:microsoft.com/office/officeart/2005/8/layout/cycle6"/>
    <dgm:cxn modelId="{FE127D6D-BEC7-40B1-8C0A-0B7AF4FD2C05}" type="presParOf" srcId="{A83A42B8-CFBF-4DB6-B6D4-893C662E0E93}" destId="{F8522690-F10C-43CD-9B37-878BB5B213F9}" srcOrd="6" destOrd="0" presId="urn:microsoft.com/office/officeart/2005/8/layout/cycle6"/>
    <dgm:cxn modelId="{8A916F8E-A594-48E6-96EC-5A7A5F905FB7}" type="presParOf" srcId="{A83A42B8-CFBF-4DB6-B6D4-893C662E0E93}" destId="{F113656C-21C2-409A-9E6E-999BDAD76419}" srcOrd="7" destOrd="0" presId="urn:microsoft.com/office/officeart/2005/8/layout/cycle6"/>
    <dgm:cxn modelId="{C6D2D700-D46D-41F9-80A8-CEFF736C9C3B}" type="presParOf" srcId="{A83A42B8-CFBF-4DB6-B6D4-893C662E0E93}" destId="{1A515BDF-8C5F-49F8-B84A-D7714BF59B73}" srcOrd="8" destOrd="0" presId="urn:microsoft.com/office/officeart/2005/8/layout/cycle6"/>
    <dgm:cxn modelId="{49C54A49-6E14-4A5A-BF83-07169042F0F6}" type="presParOf" srcId="{A83A42B8-CFBF-4DB6-B6D4-893C662E0E93}" destId="{8C3E64EB-2F6F-4B5B-B014-78C6F6DA8208}" srcOrd="9" destOrd="0" presId="urn:microsoft.com/office/officeart/2005/8/layout/cycle6"/>
    <dgm:cxn modelId="{E7362D79-85A8-45DC-830E-9236E6EABCA2}" type="presParOf" srcId="{A83A42B8-CFBF-4DB6-B6D4-893C662E0E93}" destId="{DC396B10-C90E-46B9-9A54-06D9FBA70F63}" srcOrd="10" destOrd="0" presId="urn:microsoft.com/office/officeart/2005/8/layout/cycle6"/>
    <dgm:cxn modelId="{8C7B0B6A-3558-4951-9A68-2223959D81D7}" type="presParOf" srcId="{A83A42B8-CFBF-4DB6-B6D4-893C662E0E93}" destId="{126DC5AC-60C5-461F-997A-8059EBEABD9A}" srcOrd="11" destOrd="0" presId="urn:microsoft.com/office/officeart/2005/8/layout/cycle6"/>
    <dgm:cxn modelId="{BFC61ED1-7667-4CCE-8CDB-3F81635F7193}" type="presParOf" srcId="{A83A42B8-CFBF-4DB6-B6D4-893C662E0E93}" destId="{4DD0AC56-6FA9-4263-8226-459A9F77458B}" srcOrd="12" destOrd="0" presId="urn:microsoft.com/office/officeart/2005/8/layout/cycle6"/>
    <dgm:cxn modelId="{B33A2BAF-9D81-4865-947A-BBDE1C34AF46}" type="presParOf" srcId="{A83A42B8-CFBF-4DB6-B6D4-893C662E0E93}" destId="{E5B7A615-B45F-46B1-853F-86A8C28A58A7}" srcOrd="13" destOrd="0" presId="urn:microsoft.com/office/officeart/2005/8/layout/cycle6"/>
    <dgm:cxn modelId="{C26B440D-C73C-49A5-9E74-BA1BACF47839}" type="presParOf" srcId="{A83A42B8-CFBF-4DB6-B6D4-893C662E0E93}" destId="{D4C8D6A7-375C-444D-8887-978714882F67}" srcOrd="14" destOrd="0" presId="urn:microsoft.com/office/officeart/2005/8/layout/cycle6"/>
    <dgm:cxn modelId="{525892EC-9CAA-4BA3-B05F-3DD0FFE5B866}" type="presParOf" srcId="{A83A42B8-CFBF-4DB6-B6D4-893C662E0E93}" destId="{D406FB3E-5086-4DF4-8029-9EE1822FD4A4}" srcOrd="15" destOrd="0" presId="urn:microsoft.com/office/officeart/2005/8/layout/cycle6"/>
    <dgm:cxn modelId="{ADE7F00C-73E2-419C-8253-E71ED5AF0D25}" type="presParOf" srcId="{A83A42B8-CFBF-4DB6-B6D4-893C662E0E93}" destId="{098C27B9-AE37-413A-8920-0FBABECADF3C}" srcOrd="16" destOrd="0" presId="urn:microsoft.com/office/officeart/2005/8/layout/cycle6"/>
    <dgm:cxn modelId="{BCA877EF-B32C-4E97-BBE1-CEB704712DE6}" type="presParOf" srcId="{A83A42B8-CFBF-4DB6-B6D4-893C662E0E93}" destId="{FF4F48D0-DAE8-452C-8859-EE8BD6556FA0}" srcOrd="17" destOrd="0" presId="urn:microsoft.com/office/officeart/2005/8/layout/cycle6"/>
    <dgm:cxn modelId="{894A12B2-F139-4954-AB16-2AE03C708133}" type="presParOf" srcId="{A83A42B8-CFBF-4DB6-B6D4-893C662E0E93}" destId="{BEDD55BD-33E0-448C-9136-9C5122952131}" srcOrd="18" destOrd="0" presId="urn:microsoft.com/office/officeart/2005/8/layout/cycle6"/>
    <dgm:cxn modelId="{DD611C82-8DDB-47BF-9EA9-5D2636F5E8B5}" type="presParOf" srcId="{A83A42B8-CFBF-4DB6-B6D4-893C662E0E93}" destId="{D32AB55D-E4C1-4C03-B346-0832A766C5E3}" srcOrd="19" destOrd="0" presId="urn:microsoft.com/office/officeart/2005/8/layout/cycle6"/>
    <dgm:cxn modelId="{7237DFFC-BFA9-4D3C-9669-0D2327D7F2D1}" type="presParOf" srcId="{A83A42B8-CFBF-4DB6-B6D4-893C662E0E93}" destId="{3387108A-C2AE-4D2A-BE33-874C7BCD13FC}" srcOrd="20" destOrd="0" presId="urn:microsoft.com/office/officeart/2005/8/layout/cycle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C797B4-9296-4FC2-ADB5-7FA182D2C51A}" type="doc">
      <dgm:prSet loTypeId="urn:microsoft.com/office/officeart/2008/layout/PictureStrip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C2831B5-2FDF-4CCB-A783-9C3C653CFE0E}">
      <dgm:prSet phldrT="[Text]" custT="1"/>
      <dgm:spPr/>
      <dgm:t>
        <a:bodyPr/>
        <a:lstStyle/>
        <a:p>
          <a:r>
            <a:rPr lang="en-US" sz="2400" b="1" dirty="0" err="1" smtClean="0"/>
            <a:t>menyusun</a:t>
          </a:r>
          <a:r>
            <a:rPr lang="en-US" sz="2400" b="1" dirty="0" smtClean="0"/>
            <a:t> </a:t>
          </a:r>
          <a:r>
            <a:rPr lang="en-US" sz="2400" b="1" dirty="0" err="1" smtClean="0"/>
            <a:t>dan</a:t>
          </a:r>
          <a:r>
            <a:rPr lang="en-US" sz="2400" b="1" dirty="0" smtClean="0"/>
            <a:t> </a:t>
          </a:r>
          <a:r>
            <a:rPr lang="en-US" sz="2400" b="1" dirty="0" err="1" smtClean="0"/>
            <a:t>menetapkan</a:t>
          </a:r>
          <a:r>
            <a:rPr lang="en-US" sz="2400" b="1" dirty="0" smtClean="0"/>
            <a:t> </a:t>
          </a:r>
          <a:r>
            <a:rPr lang="en-US" sz="2400" b="1" dirty="0" err="1" smtClean="0"/>
            <a:t>rencana</a:t>
          </a:r>
          <a:r>
            <a:rPr lang="en-US" sz="2400" b="1" dirty="0" smtClean="0"/>
            <a:t> </a:t>
          </a:r>
          <a:r>
            <a:rPr lang="en-US" sz="2400" b="1" dirty="0" err="1" smtClean="0"/>
            <a:t>aksi</a:t>
          </a:r>
          <a:r>
            <a:rPr lang="en-US" sz="2400" b="1" dirty="0" smtClean="0"/>
            <a:t> </a:t>
          </a:r>
          <a:r>
            <a:rPr lang="en-US" sz="2400" b="1" dirty="0" err="1" smtClean="0"/>
            <a:t>untuk</a:t>
          </a:r>
          <a:r>
            <a:rPr lang="en-US" sz="2400" b="1" dirty="0" smtClean="0"/>
            <a:t> </a:t>
          </a:r>
          <a:r>
            <a:rPr lang="en-US" sz="2400" b="1" dirty="0" err="1" smtClean="0"/>
            <a:t>Pengembangan</a:t>
          </a:r>
          <a:r>
            <a:rPr lang="en-US" sz="2400" b="1" dirty="0" smtClean="0"/>
            <a:t> IF </a:t>
          </a:r>
          <a:r>
            <a:rPr lang="en-US" sz="2400" b="1" dirty="0" err="1" smtClean="0"/>
            <a:t>dan</a:t>
          </a:r>
          <a:r>
            <a:rPr lang="en-US" sz="2400" b="1" dirty="0" smtClean="0"/>
            <a:t> </a:t>
          </a:r>
          <a:r>
            <a:rPr lang="en-US" sz="2400" b="1" dirty="0" err="1" smtClean="0"/>
            <a:t>alkes</a:t>
          </a:r>
          <a:endParaRPr lang="en-US" sz="2400" b="1" dirty="0"/>
        </a:p>
      </dgm:t>
    </dgm:pt>
    <dgm:pt modelId="{308723CC-8567-42DA-958D-174E8B903558}" type="parTrans" cxnId="{DC3BF14D-4525-47A6-A7FC-DB8D7652AB82}">
      <dgm:prSet/>
      <dgm:spPr/>
      <dgm:t>
        <a:bodyPr/>
        <a:lstStyle/>
        <a:p>
          <a:endParaRPr lang="en-US" sz="1600"/>
        </a:p>
      </dgm:t>
    </dgm:pt>
    <dgm:pt modelId="{DE9A520C-BEFB-48C1-A500-481AA52B6667}" type="sibTrans" cxnId="{DC3BF14D-4525-47A6-A7FC-DB8D7652AB82}">
      <dgm:prSet/>
      <dgm:spPr/>
      <dgm:t>
        <a:bodyPr/>
        <a:lstStyle/>
        <a:p>
          <a:endParaRPr lang="en-US" sz="1600"/>
        </a:p>
      </dgm:t>
    </dgm:pt>
    <dgm:pt modelId="{283933C9-9B77-4CAB-8EE3-FBDD2C45C394}">
      <dgm:prSet phldrT="[Text]" custT="1"/>
      <dgm:spPr/>
      <dgm:t>
        <a:bodyPr/>
        <a:lstStyle/>
        <a:p>
          <a:r>
            <a:rPr lang="en-US" sz="2000" b="1" dirty="0" err="1" smtClean="0"/>
            <a:t>Memfasilitasi</a:t>
          </a:r>
          <a:r>
            <a:rPr lang="en-US" sz="2000" b="1" dirty="0" smtClean="0"/>
            <a:t> </a:t>
          </a:r>
          <a:r>
            <a:rPr lang="en-US" sz="2000" b="1" dirty="0" err="1" smtClean="0"/>
            <a:t>pengembanga</a:t>
          </a:r>
          <a:r>
            <a:rPr lang="en-US" sz="1800" b="1" dirty="0" err="1" smtClean="0"/>
            <a:t>n</a:t>
          </a:r>
          <a:r>
            <a:rPr lang="en-US" sz="1800" b="1" dirty="0" smtClean="0"/>
            <a:t> </a:t>
          </a:r>
          <a:r>
            <a:rPr lang="en-US" sz="1800" dirty="0" err="1" smtClean="0"/>
            <a:t>ke</a:t>
          </a:r>
          <a:r>
            <a:rPr lang="en-US" sz="1800" dirty="0" smtClean="0"/>
            <a:t> </a:t>
          </a:r>
          <a:r>
            <a:rPr lang="en-US" sz="1800" dirty="0" err="1" smtClean="0"/>
            <a:t>arah</a:t>
          </a:r>
          <a:r>
            <a:rPr lang="en-US" sz="1800" i="1" dirty="0" smtClean="0"/>
            <a:t> biopharmaceuticals, </a:t>
          </a:r>
          <a:r>
            <a:rPr lang="en-US" sz="1800" dirty="0" err="1" smtClean="0"/>
            <a:t>vaksin</a:t>
          </a:r>
          <a:r>
            <a:rPr lang="en-US" sz="1800" dirty="0" smtClean="0"/>
            <a:t>, natural </a:t>
          </a:r>
          <a:r>
            <a:rPr lang="en-US" sz="1800" dirty="0" err="1" smtClean="0"/>
            <a:t>dan</a:t>
          </a:r>
          <a:r>
            <a:rPr lang="en-US" sz="1800" dirty="0" smtClean="0"/>
            <a:t> API </a:t>
          </a:r>
          <a:r>
            <a:rPr lang="en-US" sz="1800" dirty="0" err="1" smtClean="0"/>
            <a:t>kimia</a:t>
          </a:r>
          <a:endParaRPr lang="en-US" sz="1800" dirty="0"/>
        </a:p>
      </dgm:t>
    </dgm:pt>
    <dgm:pt modelId="{54962E9F-B06A-4260-9ED9-B515E1B11A23}" type="parTrans" cxnId="{07426746-CA4D-43C2-A8DF-EC2970E65581}">
      <dgm:prSet/>
      <dgm:spPr/>
      <dgm:t>
        <a:bodyPr/>
        <a:lstStyle/>
        <a:p>
          <a:endParaRPr lang="en-US" sz="1600"/>
        </a:p>
      </dgm:t>
    </dgm:pt>
    <dgm:pt modelId="{AD05DDF2-65BD-4B90-ADB6-3C0DDBE7E6EA}" type="sibTrans" cxnId="{07426746-CA4D-43C2-A8DF-EC2970E65581}">
      <dgm:prSet/>
      <dgm:spPr/>
      <dgm:t>
        <a:bodyPr/>
        <a:lstStyle/>
        <a:p>
          <a:endParaRPr lang="en-US" sz="1600"/>
        </a:p>
      </dgm:t>
    </dgm:pt>
    <dgm:pt modelId="{503C5499-308F-4DB5-961C-8D14CAAEA46C}">
      <dgm:prSet phldrT="[Text]" custT="1"/>
      <dgm:spPr/>
      <dgm:t>
        <a:bodyPr/>
        <a:lstStyle/>
        <a:p>
          <a:r>
            <a:rPr lang="en-US" sz="2000" b="1" dirty="0" err="1" smtClean="0"/>
            <a:t>Mendorong</a:t>
          </a:r>
          <a:r>
            <a:rPr lang="en-US" sz="2000" b="1" dirty="0" smtClean="0"/>
            <a:t> </a:t>
          </a:r>
          <a:r>
            <a:rPr lang="en-US" sz="2000" b="1" dirty="0" err="1" smtClean="0"/>
            <a:t>dan</a:t>
          </a:r>
          <a:r>
            <a:rPr lang="en-US" sz="2000" b="1" dirty="0" smtClean="0"/>
            <a:t> </a:t>
          </a:r>
          <a:r>
            <a:rPr lang="en-US" sz="2000" b="1" dirty="0" err="1" smtClean="0"/>
            <a:t>mengembangkan</a:t>
          </a:r>
          <a:r>
            <a:rPr lang="en-US" sz="2000" b="1" dirty="0" smtClean="0"/>
            <a:t> R&amp;D </a:t>
          </a:r>
          <a:r>
            <a:rPr lang="en-US" sz="1600" dirty="0" err="1" smtClean="0"/>
            <a:t>sediaan</a:t>
          </a:r>
          <a:r>
            <a:rPr lang="en-US" sz="1600" dirty="0" smtClean="0"/>
            <a:t> </a:t>
          </a:r>
          <a:r>
            <a:rPr lang="en-US" sz="1600" dirty="0" err="1" smtClean="0"/>
            <a:t>farmasi</a:t>
          </a:r>
          <a:r>
            <a:rPr lang="en-US" sz="1600" dirty="0" smtClean="0"/>
            <a:t> </a:t>
          </a:r>
          <a:r>
            <a:rPr lang="en-US" sz="1600" dirty="0" err="1" smtClean="0"/>
            <a:t>dan</a:t>
          </a:r>
          <a:r>
            <a:rPr lang="en-US" sz="1600" dirty="0" smtClean="0"/>
            <a:t> </a:t>
          </a:r>
          <a:r>
            <a:rPr lang="en-US" sz="1600" dirty="0" err="1" smtClean="0"/>
            <a:t>alkes</a:t>
          </a:r>
          <a:r>
            <a:rPr lang="en-US" sz="1600" dirty="0" smtClean="0"/>
            <a:t> </a:t>
          </a:r>
          <a:r>
            <a:rPr lang="en-US" sz="1600" dirty="0" err="1" smtClean="0"/>
            <a:t>menuju</a:t>
          </a:r>
          <a:r>
            <a:rPr lang="en-US" sz="1600" dirty="0" smtClean="0"/>
            <a:t> </a:t>
          </a:r>
          <a:r>
            <a:rPr lang="en-US" sz="1600" dirty="0" err="1" smtClean="0"/>
            <a:t>kemandirian</a:t>
          </a:r>
          <a:r>
            <a:rPr lang="en-US" sz="1600" dirty="0" smtClean="0"/>
            <a:t> IF </a:t>
          </a:r>
          <a:r>
            <a:rPr lang="en-US" sz="1600" dirty="0" err="1" smtClean="0"/>
            <a:t>dan</a:t>
          </a:r>
          <a:r>
            <a:rPr lang="en-US" sz="1600" dirty="0" smtClean="0"/>
            <a:t> </a:t>
          </a:r>
          <a:r>
            <a:rPr lang="en-US" sz="1600" dirty="0" err="1" smtClean="0"/>
            <a:t>alkes</a:t>
          </a:r>
          <a:endParaRPr lang="en-US" sz="1600" dirty="0"/>
        </a:p>
      </dgm:t>
    </dgm:pt>
    <dgm:pt modelId="{428CE234-73CF-4197-BB90-3FA9CDF790D5}" type="parTrans" cxnId="{4C212EF3-4CFB-4577-8EB9-A694A754B01D}">
      <dgm:prSet/>
      <dgm:spPr/>
      <dgm:t>
        <a:bodyPr/>
        <a:lstStyle/>
        <a:p>
          <a:endParaRPr lang="en-US" sz="1600"/>
        </a:p>
      </dgm:t>
    </dgm:pt>
    <dgm:pt modelId="{86F82A9A-B52E-4F3F-9209-7913AC96C550}" type="sibTrans" cxnId="{4C212EF3-4CFB-4577-8EB9-A694A754B01D}">
      <dgm:prSet/>
      <dgm:spPr/>
      <dgm:t>
        <a:bodyPr/>
        <a:lstStyle/>
        <a:p>
          <a:endParaRPr lang="en-US" sz="1600"/>
        </a:p>
      </dgm:t>
    </dgm:pt>
    <dgm:pt modelId="{ADBD0FFE-1734-430E-AE05-02BF7BDCBEEB}">
      <dgm:prSet phldrT="[Text]" custT="1"/>
      <dgm:spPr/>
      <dgm:t>
        <a:bodyPr/>
        <a:lstStyle/>
        <a:p>
          <a:r>
            <a:rPr lang="en-US" sz="1600" b="1" dirty="0" err="1" smtClean="0"/>
            <a:t>Mengembangkan</a:t>
          </a:r>
          <a:r>
            <a:rPr lang="en-US" sz="1600" b="1" dirty="0" smtClean="0"/>
            <a:t> </a:t>
          </a:r>
          <a:r>
            <a:rPr lang="en-US" sz="1600" b="1" dirty="0" err="1" smtClean="0"/>
            <a:t>sistem</a:t>
          </a:r>
          <a:r>
            <a:rPr lang="en-US" sz="1600" b="1" dirty="0" smtClean="0"/>
            <a:t> data </a:t>
          </a:r>
          <a:r>
            <a:rPr lang="en-US" sz="1600" b="1" dirty="0" err="1" smtClean="0"/>
            <a:t>dan</a:t>
          </a:r>
          <a:r>
            <a:rPr lang="en-US" sz="1600" b="1" dirty="0" smtClean="0"/>
            <a:t> </a:t>
          </a:r>
          <a:r>
            <a:rPr lang="en-US" sz="1600" b="1" dirty="0" err="1" smtClean="0"/>
            <a:t>informasi</a:t>
          </a:r>
          <a:r>
            <a:rPr lang="en-US" sz="1600" b="1" dirty="0" smtClean="0"/>
            <a:t> </a:t>
          </a:r>
          <a:r>
            <a:rPr lang="en-US" sz="1600" b="1" dirty="0" err="1" smtClean="0"/>
            <a:t>terintegrasi</a:t>
          </a:r>
          <a:r>
            <a:rPr lang="en-US" sz="1600" b="1" dirty="0" smtClean="0"/>
            <a:t> </a:t>
          </a:r>
          <a:r>
            <a:rPr lang="en-US" sz="1200" dirty="0" err="1" smtClean="0"/>
            <a:t>dari</a:t>
          </a:r>
          <a:r>
            <a:rPr lang="en-US" sz="1200" dirty="0" smtClean="0"/>
            <a:t> </a:t>
          </a:r>
          <a:r>
            <a:rPr lang="en-US" sz="1200" dirty="0" err="1" smtClean="0"/>
            <a:t>kebutuhan</a:t>
          </a:r>
          <a:r>
            <a:rPr lang="en-US" sz="1200" dirty="0" smtClean="0"/>
            <a:t> </a:t>
          </a:r>
          <a:r>
            <a:rPr lang="en-US" sz="1200" dirty="0" err="1" smtClean="0"/>
            <a:t>masyarakat</a:t>
          </a:r>
          <a:r>
            <a:rPr lang="en-US" sz="1200" dirty="0" smtClean="0"/>
            <a:t>, </a:t>
          </a:r>
          <a:r>
            <a:rPr lang="en-US" sz="1200" dirty="0" err="1" smtClean="0"/>
            <a:t>produksi</a:t>
          </a:r>
          <a:r>
            <a:rPr lang="en-US" sz="1200" dirty="0" smtClean="0"/>
            <a:t>, </a:t>
          </a:r>
          <a:r>
            <a:rPr lang="en-US" sz="1200" dirty="0" err="1" smtClean="0"/>
            <a:t>distribusi</a:t>
          </a:r>
          <a:r>
            <a:rPr lang="en-US" sz="1200" dirty="0" smtClean="0"/>
            <a:t> </a:t>
          </a:r>
          <a:r>
            <a:rPr lang="en-US" sz="1200" dirty="0" err="1" smtClean="0"/>
            <a:t>sampai</a:t>
          </a:r>
          <a:r>
            <a:rPr lang="en-US" sz="1200" dirty="0" smtClean="0"/>
            <a:t>  </a:t>
          </a:r>
          <a:r>
            <a:rPr lang="en-US" sz="1200" dirty="0" err="1" smtClean="0"/>
            <a:t>pelayanan</a:t>
          </a:r>
          <a:r>
            <a:rPr lang="en-US" sz="1200" dirty="0" smtClean="0"/>
            <a:t> </a:t>
          </a:r>
          <a:r>
            <a:rPr lang="en-US" sz="1200" dirty="0" err="1" smtClean="0"/>
            <a:t>kesehatan</a:t>
          </a:r>
          <a:r>
            <a:rPr lang="en-US" sz="1200" dirty="0" smtClean="0"/>
            <a:t> </a:t>
          </a:r>
          <a:r>
            <a:rPr lang="en-US" sz="1200" dirty="0" err="1" smtClean="0"/>
            <a:t>serta</a:t>
          </a:r>
          <a:r>
            <a:rPr lang="en-US" sz="1200" dirty="0" smtClean="0"/>
            <a:t> IF </a:t>
          </a:r>
          <a:r>
            <a:rPr lang="en-US" sz="1200" dirty="0" err="1" smtClean="0"/>
            <a:t>dan</a:t>
          </a:r>
          <a:r>
            <a:rPr lang="en-US" sz="1200" dirty="0" smtClean="0"/>
            <a:t> </a:t>
          </a:r>
          <a:r>
            <a:rPr lang="en-US" sz="1200" dirty="0" err="1" smtClean="0"/>
            <a:t>alkes</a:t>
          </a:r>
          <a:endParaRPr lang="en-US" sz="1400" dirty="0"/>
        </a:p>
      </dgm:t>
    </dgm:pt>
    <dgm:pt modelId="{0992812E-2750-404B-A725-536729EB0C8E}" type="parTrans" cxnId="{7B1502D7-F17D-41DA-BE81-3AF4C92ABC34}">
      <dgm:prSet/>
      <dgm:spPr/>
      <dgm:t>
        <a:bodyPr/>
        <a:lstStyle/>
        <a:p>
          <a:endParaRPr lang="en-US" sz="1600"/>
        </a:p>
      </dgm:t>
    </dgm:pt>
    <dgm:pt modelId="{377A38D6-9DE0-4ACB-8875-CDA7FF69F2E3}" type="sibTrans" cxnId="{7B1502D7-F17D-41DA-BE81-3AF4C92ABC34}">
      <dgm:prSet/>
      <dgm:spPr/>
      <dgm:t>
        <a:bodyPr/>
        <a:lstStyle/>
        <a:p>
          <a:endParaRPr lang="en-US" sz="1600"/>
        </a:p>
      </dgm:t>
    </dgm:pt>
    <dgm:pt modelId="{6045BD34-0FF9-4E0F-9F24-737C9A1B983D}">
      <dgm:prSet phldrT="[Text]" custT="1"/>
      <dgm:spPr/>
      <dgm:t>
        <a:bodyPr/>
        <a:lstStyle/>
        <a:p>
          <a:r>
            <a:rPr lang="en-US" sz="2000" b="1" dirty="0" err="1" smtClean="0"/>
            <a:t>Menyederhanakan</a:t>
          </a:r>
          <a:r>
            <a:rPr lang="en-US" sz="2000" b="1" dirty="0" smtClean="0"/>
            <a:t> system </a:t>
          </a:r>
          <a:r>
            <a:rPr lang="en-US" sz="2000" b="1" dirty="0" err="1" smtClean="0"/>
            <a:t>dan</a:t>
          </a:r>
          <a:r>
            <a:rPr lang="en-US" sz="2000" b="1" dirty="0" smtClean="0"/>
            <a:t> proses  </a:t>
          </a:r>
          <a:r>
            <a:rPr lang="en-US" sz="2000" b="1" dirty="0" err="1" smtClean="0"/>
            <a:t>perizina</a:t>
          </a:r>
          <a:r>
            <a:rPr lang="en-US" sz="2000" dirty="0" err="1" smtClean="0"/>
            <a:t>n</a:t>
          </a:r>
          <a:endParaRPr lang="en-US" sz="2000" dirty="0"/>
        </a:p>
      </dgm:t>
    </dgm:pt>
    <dgm:pt modelId="{0BCD800D-07D2-4D03-AB21-431C55A2F3A5}" type="parTrans" cxnId="{D080AE4C-8237-419B-9F1A-5D59C68408C9}">
      <dgm:prSet/>
      <dgm:spPr/>
      <dgm:t>
        <a:bodyPr/>
        <a:lstStyle/>
        <a:p>
          <a:endParaRPr lang="en-US" sz="1600"/>
        </a:p>
      </dgm:t>
    </dgm:pt>
    <dgm:pt modelId="{A8C5527D-4E6A-4026-AD84-7649756C94D7}" type="sibTrans" cxnId="{D080AE4C-8237-419B-9F1A-5D59C68408C9}">
      <dgm:prSet/>
      <dgm:spPr/>
      <dgm:t>
        <a:bodyPr/>
        <a:lstStyle/>
        <a:p>
          <a:endParaRPr lang="en-US" sz="1600"/>
        </a:p>
      </dgm:t>
    </dgm:pt>
    <dgm:pt modelId="{3CEE1E13-098B-439D-8C38-EF3774567E86}">
      <dgm:prSet phldrT="[Text]" custT="1"/>
      <dgm:spPr/>
      <dgm:t>
        <a:bodyPr/>
        <a:lstStyle/>
        <a:p>
          <a:r>
            <a:rPr lang="en-US" sz="2000" b="1" dirty="0" err="1" smtClean="0"/>
            <a:t>Melakukan</a:t>
          </a:r>
          <a:r>
            <a:rPr lang="en-US" sz="2000" b="1" dirty="0" smtClean="0"/>
            <a:t> </a:t>
          </a:r>
          <a:r>
            <a:rPr lang="en-US" sz="2000" b="1" dirty="0" err="1" smtClean="0"/>
            <a:t>koordinasi</a:t>
          </a:r>
          <a:r>
            <a:rPr lang="en-US" sz="2000" b="1" dirty="0" smtClean="0"/>
            <a:t> </a:t>
          </a:r>
          <a:r>
            <a:rPr lang="en-US" sz="2000" b="1" dirty="0" err="1" smtClean="0"/>
            <a:t>dengan</a:t>
          </a:r>
          <a:r>
            <a:rPr lang="en-US" sz="2000" b="1" dirty="0" smtClean="0"/>
            <a:t> BPJSK </a:t>
          </a:r>
          <a:r>
            <a:rPr lang="en-US" sz="1600" dirty="0" err="1" smtClean="0"/>
            <a:t>untuk</a:t>
          </a:r>
          <a:r>
            <a:rPr lang="en-US" sz="1600" dirty="0" smtClean="0"/>
            <a:t> </a:t>
          </a:r>
          <a:r>
            <a:rPr lang="en-US" sz="1600" dirty="0" err="1" smtClean="0"/>
            <a:t>memperluas</a:t>
          </a:r>
          <a:r>
            <a:rPr lang="en-US" sz="1600" dirty="0" smtClean="0"/>
            <a:t> </a:t>
          </a:r>
          <a:r>
            <a:rPr lang="en-US" sz="1600" dirty="0" err="1" smtClean="0"/>
            <a:t>faskes</a:t>
          </a:r>
          <a:r>
            <a:rPr lang="en-US" sz="1600" dirty="0" smtClean="0"/>
            <a:t> </a:t>
          </a:r>
          <a:r>
            <a:rPr lang="en-US" sz="1600" dirty="0" err="1" smtClean="0"/>
            <a:t>sesuai</a:t>
          </a:r>
          <a:r>
            <a:rPr lang="en-US" sz="1600" dirty="0" smtClean="0"/>
            <a:t> </a:t>
          </a:r>
          <a:r>
            <a:rPr lang="en-US" sz="1600" dirty="0" err="1" smtClean="0"/>
            <a:t>kebutuhan</a:t>
          </a:r>
          <a:endParaRPr lang="en-US" sz="1500" dirty="0"/>
        </a:p>
      </dgm:t>
    </dgm:pt>
    <dgm:pt modelId="{040EF1DD-CDB3-48C1-994D-F5F754C830F7}" type="parTrans" cxnId="{4FCCEAA1-2EFA-464D-AF52-CAE86EB3B935}">
      <dgm:prSet/>
      <dgm:spPr/>
      <dgm:t>
        <a:bodyPr/>
        <a:lstStyle/>
        <a:p>
          <a:endParaRPr lang="en-US" sz="1600"/>
        </a:p>
      </dgm:t>
    </dgm:pt>
    <dgm:pt modelId="{70EB6616-E748-4246-B3AA-E2A0943B1427}" type="sibTrans" cxnId="{4FCCEAA1-2EFA-464D-AF52-CAE86EB3B935}">
      <dgm:prSet/>
      <dgm:spPr/>
      <dgm:t>
        <a:bodyPr/>
        <a:lstStyle/>
        <a:p>
          <a:endParaRPr lang="en-US" sz="1600"/>
        </a:p>
      </dgm:t>
    </dgm:pt>
    <dgm:pt modelId="{50E933FF-0D4B-48E4-AB8D-F15CFD9696E6}">
      <dgm:prSet phldrT="[Text]" custT="1"/>
      <dgm:spPr/>
      <dgm:t>
        <a:bodyPr/>
        <a:lstStyle/>
        <a:p>
          <a:r>
            <a:rPr lang="en-US" sz="2000" b="1" dirty="0" err="1" smtClean="0"/>
            <a:t>Memprioritaskan</a:t>
          </a:r>
          <a:r>
            <a:rPr lang="en-US" sz="2000" b="1" dirty="0" smtClean="0"/>
            <a:t> </a:t>
          </a:r>
          <a:r>
            <a:rPr lang="en-US" sz="2000" b="1" dirty="0" err="1" smtClean="0"/>
            <a:t>penggunaan</a:t>
          </a:r>
          <a:r>
            <a:rPr lang="en-US" sz="2000" b="1" dirty="0" smtClean="0"/>
            <a:t> </a:t>
          </a:r>
          <a:r>
            <a:rPr lang="en-US" sz="2000" b="1" dirty="0" err="1" smtClean="0"/>
            <a:t>produk</a:t>
          </a:r>
          <a:r>
            <a:rPr lang="en-US" sz="2000" b="1" dirty="0" smtClean="0"/>
            <a:t> </a:t>
          </a:r>
          <a:r>
            <a:rPr lang="en-US" sz="2000" b="1" dirty="0" err="1" smtClean="0"/>
            <a:t>dalam</a:t>
          </a:r>
          <a:r>
            <a:rPr lang="en-US" sz="2000" b="1" dirty="0" smtClean="0"/>
            <a:t> </a:t>
          </a:r>
          <a:r>
            <a:rPr lang="en-US" sz="2000" b="1" dirty="0" err="1" smtClean="0"/>
            <a:t>negeri</a:t>
          </a:r>
          <a:r>
            <a:rPr lang="en-US" sz="2000" b="1" dirty="0" smtClean="0"/>
            <a:t> </a:t>
          </a:r>
          <a:r>
            <a:rPr lang="en-US" sz="1900" dirty="0" err="1" smtClean="0"/>
            <a:t>melalui</a:t>
          </a:r>
          <a:r>
            <a:rPr lang="en-US" sz="1900" dirty="0" smtClean="0"/>
            <a:t> </a:t>
          </a:r>
          <a:r>
            <a:rPr lang="en-US" sz="1900" i="1" dirty="0" smtClean="0"/>
            <a:t>e-catalogue</a:t>
          </a:r>
          <a:endParaRPr lang="en-US" sz="1600" dirty="0"/>
        </a:p>
      </dgm:t>
    </dgm:pt>
    <dgm:pt modelId="{234023B7-8AB1-48E0-B528-796D11C0E3E5}" type="sibTrans" cxnId="{DE75EC37-7E3D-47BF-9905-9B9B6F85F1AA}">
      <dgm:prSet/>
      <dgm:spPr/>
      <dgm:t>
        <a:bodyPr/>
        <a:lstStyle/>
        <a:p>
          <a:endParaRPr lang="en-US" sz="1600"/>
        </a:p>
      </dgm:t>
    </dgm:pt>
    <dgm:pt modelId="{E54B3B84-2DAC-43A0-83E4-6F1DAD283A4B}" type="parTrans" cxnId="{DE75EC37-7E3D-47BF-9905-9B9B6F85F1AA}">
      <dgm:prSet/>
      <dgm:spPr/>
      <dgm:t>
        <a:bodyPr/>
        <a:lstStyle/>
        <a:p>
          <a:endParaRPr lang="en-US" sz="1600"/>
        </a:p>
      </dgm:t>
    </dgm:pt>
    <dgm:pt modelId="{D7DDACFF-CCFE-414A-A01A-A33F7563AC0E}" type="pres">
      <dgm:prSet presAssocID="{C1C797B4-9296-4FC2-ADB5-7FA182D2C51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98C72AC7-7F73-40EC-99B7-562D8E532B82}" type="pres">
      <dgm:prSet presAssocID="{7C2831B5-2FDF-4CCB-A783-9C3C653CFE0E}" presName="composite" presStyleCnt="0"/>
      <dgm:spPr/>
    </dgm:pt>
    <dgm:pt modelId="{8481B90C-FA5E-4E66-923C-2F5E71E5824D}" type="pres">
      <dgm:prSet presAssocID="{7C2831B5-2FDF-4CCB-A783-9C3C653CFE0E}" presName="rect1" presStyleLbl="trAlignAcc1" presStyleIdx="0" presStyleCnt="7" custScaleX="178353" custLinFactNeighborX="11866" custLinFactNeighborY="-17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1D9432-4C6F-4205-A98D-22527DD3D66C}" type="pres">
      <dgm:prSet presAssocID="{7C2831B5-2FDF-4CCB-A783-9C3C653CFE0E}" presName="rect2" presStyleLbl="fgImgPlace1" presStyleIdx="0" presStyleCnt="7" custScaleY="91877" custLinFactX="-89167" custLinFactNeighborX="-100000" custLinFactNeighborY="-685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solidFill>
            <a:schemeClr val="tx1"/>
          </a:solidFill>
        </a:ln>
      </dgm:spPr>
    </dgm:pt>
    <dgm:pt modelId="{AAB35F87-5D3F-4BB9-8363-2C3CC224D27D}" type="pres">
      <dgm:prSet presAssocID="{DE9A520C-BEFB-48C1-A500-481AA52B6667}" presName="sibTrans" presStyleCnt="0"/>
      <dgm:spPr/>
    </dgm:pt>
    <dgm:pt modelId="{82DF6328-03D1-4AEF-90D4-1EF679E974CF}" type="pres">
      <dgm:prSet presAssocID="{283933C9-9B77-4CAB-8EE3-FBDD2C45C394}" presName="composite" presStyleCnt="0"/>
      <dgm:spPr/>
    </dgm:pt>
    <dgm:pt modelId="{DF469DF6-F0F0-42E0-A4ED-B6730BF7FA12}" type="pres">
      <dgm:prSet presAssocID="{283933C9-9B77-4CAB-8EE3-FBDD2C45C394}" presName="rect1" presStyleLbl="tr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BCF81B2-F9C8-4CD3-BF5E-D7A9352B2D95}" type="pres">
      <dgm:prSet presAssocID="{283933C9-9B77-4CAB-8EE3-FBDD2C45C394}" presName="rect2" presStyleLbl="fgImgPlace1" presStyleIdx="1" presStyleCnt="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67000" r="-67000"/>
          </a:stretch>
        </a:blipFill>
      </dgm:spPr>
    </dgm:pt>
    <dgm:pt modelId="{64C7A19B-D33F-436B-9423-3489D25C180A}" type="pres">
      <dgm:prSet presAssocID="{AD05DDF2-65BD-4B90-ADB6-3C0DDBE7E6EA}" presName="sibTrans" presStyleCnt="0"/>
      <dgm:spPr/>
    </dgm:pt>
    <dgm:pt modelId="{1B1A3F34-E0E1-4B55-BB96-41100DAE6F67}" type="pres">
      <dgm:prSet presAssocID="{503C5499-308F-4DB5-961C-8D14CAAEA46C}" presName="composite" presStyleCnt="0"/>
      <dgm:spPr/>
    </dgm:pt>
    <dgm:pt modelId="{45A862F4-6B02-4A17-B38A-5E4E1A7E6290}" type="pres">
      <dgm:prSet presAssocID="{503C5499-308F-4DB5-961C-8D14CAAEA46C}" presName="rect1" presStyleLbl="tr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704996-8951-4016-8013-2ADDAFA726F4}" type="pres">
      <dgm:prSet presAssocID="{503C5499-308F-4DB5-961C-8D14CAAEA46C}" presName="rect2" presStyleLbl="fgImgPlace1" presStyleIdx="2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85000" r="-85000"/>
          </a:stretch>
        </a:blipFill>
      </dgm:spPr>
      <dgm:t>
        <a:bodyPr/>
        <a:lstStyle/>
        <a:p>
          <a:endParaRPr lang="en-AU"/>
        </a:p>
      </dgm:t>
    </dgm:pt>
    <dgm:pt modelId="{C0816184-9ADA-4365-8559-1244FF958D69}" type="pres">
      <dgm:prSet presAssocID="{86F82A9A-B52E-4F3F-9209-7913AC96C550}" presName="sibTrans" presStyleCnt="0"/>
      <dgm:spPr/>
    </dgm:pt>
    <dgm:pt modelId="{72B83A26-F3FF-4C2B-819F-2CBEE6C007BA}" type="pres">
      <dgm:prSet presAssocID="{50E933FF-0D4B-48E4-AB8D-F15CFD9696E6}" presName="composite" presStyleCnt="0"/>
      <dgm:spPr/>
    </dgm:pt>
    <dgm:pt modelId="{A3C7AC85-0078-4953-95B9-D0F2E0131BB1}" type="pres">
      <dgm:prSet presAssocID="{50E933FF-0D4B-48E4-AB8D-F15CFD9696E6}" presName="rect1" presStyleLbl="trAlignAcc1" presStyleIdx="3" presStyleCnt="7" custLinFactNeighborY="-26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6E498D-C8CE-4315-86F8-C4887BCBA1E8}" type="pres">
      <dgm:prSet presAssocID="{50E933FF-0D4B-48E4-AB8D-F15CFD9696E6}" presName="rect2" presStyleLbl="fgImgPlace1" presStyleIdx="3" presStyleCnt="7" custLinFactNeighborX="1550" custLinFactNeighborY="826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solidFill>
            <a:schemeClr val="tx1"/>
          </a:solidFill>
        </a:ln>
      </dgm:spPr>
    </dgm:pt>
    <dgm:pt modelId="{44227E83-AF59-45A7-A692-7B140198BB7F}" type="pres">
      <dgm:prSet presAssocID="{234023B7-8AB1-48E0-B528-796D11C0E3E5}" presName="sibTrans" presStyleCnt="0"/>
      <dgm:spPr/>
    </dgm:pt>
    <dgm:pt modelId="{3CE85DD9-E533-4C8A-9573-44638CD7F5CB}" type="pres">
      <dgm:prSet presAssocID="{ADBD0FFE-1734-430E-AE05-02BF7BDCBEEB}" presName="composite" presStyleCnt="0"/>
      <dgm:spPr/>
    </dgm:pt>
    <dgm:pt modelId="{841FC2A8-9BA6-443D-8D4B-4BB2F07B392F}" type="pres">
      <dgm:prSet presAssocID="{ADBD0FFE-1734-430E-AE05-02BF7BDCBEEB}" presName="rect1" presStyleLbl="tr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E2B32-D398-4D1C-B86F-BB1ADEDB04EE}" type="pres">
      <dgm:prSet presAssocID="{ADBD0FFE-1734-430E-AE05-02BF7BDCBEEB}" presName="rect2" presStyleLbl="fgImgPlace1" presStyleIdx="4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  <a:ln>
          <a:solidFill>
            <a:schemeClr val="tx1"/>
          </a:solidFill>
        </a:ln>
      </dgm:spPr>
    </dgm:pt>
    <dgm:pt modelId="{282E21BB-82EF-4C1C-AC80-9E3AB88EA63D}" type="pres">
      <dgm:prSet presAssocID="{377A38D6-9DE0-4ACB-8875-CDA7FF69F2E3}" presName="sibTrans" presStyleCnt="0"/>
      <dgm:spPr/>
    </dgm:pt>
    <dgm:pt modelId="{FF393165-29D9-4923-BDE0-5CC52253B6D3}" type="pres">
      <dgm:prSet presAssocID="{6045BD34-0FF9-4E0F-9F24-737C9A1B983D}" presName="composite" presStyleCnt="0"/>
      <dgm:spPr/>
    </dgm:pt>
    <dgm:pt modelId="{2E6A9D64-B985-423D-8E83-C357C8E95C7C}" type="pres">
      <dgm:prSet presAssocID="{6045BD34-0FF9-4E0F-9F24-737C9A1B983D}" presName="rect1" presStyleLbl="trAlignAcc1" presStyleIdx="5" presStyleCnt="7" custLinFactNeighborX="-13837" custLinFactNeighborY="88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C48E8FA-D5F8-4B1D-9129-7694A3DD1290}" type="pres">
      <dgm:prSet presAssocID="{6045BD34-0FF9-4E0F-9F24-737C9A1B983D}" presName="rect2" presStyleLbl="fgImgPlace1" presStyleIdx="5" presStyleCnt="7" custLinFactNeighborX="-61111" custLinFactNeighborY="-3373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57000" r="-57000"/>
          </a:stretch>
        </a:blipFill>
      </dgm:spPr>
    </dgm:pt>
    <dgm:pt modelId="{3A6545F5-3943-465E-82CA-721CFDE1CC3B}" type="pres">
      <dgm:prSet presAssocID="{A8C5527D-4E6A-4026-AD84-7649756C94D7}" presName="sibTrans" presStyleCnt="0"/>
      <dgm:spPr/>
    </dgm:pt>
    <dgm:pt modelId="{E3AD0537-7366-41F2-82CC-3113BE54EE8D}" type="pres">
      <dgm:prSet presAssocID="{3CEE1E13-098B-439D-8C38-EF3774567E86}" presName="composite" presStyleCnt="0"/>
      <dgm:spPr/>
    </dgm:pt>
    <dgm:pt modelId="{8813E08F-2C72-4EE0-83F3-D7ABEB1808AD}" type="pres">
      <dgm:prSet presAssocID="{3CEE1E13-098B-439D-8C38-EF3774567E86}" presName="rect1" presStyleLbl="trAlignAcc1" presStyleIdx="6" presStyleCnt="7" custScaleX="97016" custLinFactNeighborX="-14390" custLinFactNeighborY="8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7BFEB0-ECB7-4018-BE8B-72F6CE1FE70A}" type="pres">
      <dgm:prSet presAssocID="{3CEE1E13-098B-439D-8C38-EF3774567E86}" presName="rect2" presStyleLbl="fgImgPlace1" presStyleIdx="6" presStyleCnt="7" custLinFactNeighborX="-67051" custLinFactNeighborY="5061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</dgm:pt>
  </dgm:ptLst>
  <dgm:cxnLst>
    <dgm:cxn modelId="{6638B165-EF7F-49B0-8FF7-2083247890CD}" type="presOf" srcId="{ADBD0FFE-1734-430E-AE05-02BF7BDCBEEB}" destId="{841FC2A8-9BA6-443D-8D4B-4BB2F07B392F}" srcOrd="0" destOrd="0" presId="urn:microsoft.com/office/officeart/2008/layout/PictureStrips"/>
    <dgm:cxn modelId="{72FA612E-0B58-4E22-924C-0118953E0F03}" type="presOf" srcId="{C1C797B4-9296-4FC2-ADB5-7FA182D2C51A}" destId="{D7DDACFF-CCFE-414A-A01A-A33F7563AC0E}" srcOrd="0" destOrd="0" presId="urn:microsoft.com/office/officeart/2008/layout/PictureStrips"/>
    <dgm:cxn modelId="{E9D7B5C3-0A89-4E5B-8C2A-320670D840DD}" type="presOf" srcId="{3CEE1E13-098B-439D-8C38-EF3774567E86}" destId="{8813E08F-2C72-4EE0-83F3-D7ABEB1808AD}" srcOrd="0" destOrd="0" presId="urn:microsoft.com/office/officeart/2008/layout/PictureStrips"/>
    <dgm:cxn modelId="{4C212EF3-4CFB-4577-8EB9-A694A754B01D}" srcId="{C1C797B4-9296-4FC2-ADB5-7FA182D2C51A}" destId="{503C5499-308F-4DB5-961C-8D14CAAEA46C}" srcOrd="2" destOrd="0" parTransId="{428CE234-73CF-4197-BB90-3FA9CDF790D5}" sibTransId="{86F82A9A-B52E-4F3F-9209-7913AC96C550}"/>
    <dgm:cxn modelId="{F4731499-8C95-4667-B7A9-BC425AB144FE}" type="presOf" srcId="{7C2831B5-2FDF-4CCB-A783-9C3C653CFE0E}" destId="{8481B90C-FA5E-4E66-923C-2F5E71E5824D}" srcOrd="0" destOrd="0" presId="urn:microsoft.com/office/officeart/2008/layout/PictureStrips"/>
    <dgm:cxn modelId="{4FCCEAA1-2EFA-464D-AF52-CAE86EB3B935}" srcId="{C1C797B4-9296-4FC2-ADB5-7FA182D2C51A}" destId="{3CEE1E13-098B-439D-8C38-EF3774567E86}" srcOrd="6" destOrd="0" parTransId="{040EF1DD-CDB3-48C1-994D-F5F754C830F7}" sibTransId="{70EB6616-E748-4246-B3AA-E2A0943B1427}"/>
    <dgm:cxn modelId="{708B6768-5CFB-41AA-9BCE-3F56C4C088A8}" type="presOf" srcId="{50E933FF-0D4B-48E4-AB8D-F15CFD9696E6}" destId="{A3C7AC85-0078-4953-95B9-D0F2E0131BB1}" srcOrd="0" destOrd="0" presId="urn:microsoft.com/office/officeart/2008/layout/PictureStrips"/>
    <dgm:cxn modelId="{DC3BF14D-4525-47A6-A7FC-DB8D7652AB82}" srcId="{C1C797B4-9296-4FC2-ADB5-7FA182D2C51A}" destId="{7C2831B5-2FDF-4CCB-A783-9C3C653CFE0E}" srcOrd="0" destOrd="0" parTransId="{308723CC-8567-42DA-958D-174E8B903558}" sibTransId="{DE9A520C-BEFB-48C1-A500-481AA52B6667}"/>
    <dgm:cxn modelId="{21FF2023-F3B7-412F-B499-A439C4B05202}" type="presOf" srcId="{283933C9-9B77-4CAB-8EE3-FBDD2C45C394}" destId="{DF469DF6-F0F0-42E0-A4ED-B6730BF7FA12}" srcOrd="0" destOrd="0" presId="urn:microsoft.com/office/officeart/2008/layout/PictureStrips"/>
    <dgm:cxn modelId="{07426746-CA4D-43C2-A8DF-EC2970E65581}" srcId="{C1C797B4-9296-4FC2-ADB5-7FA182D2C51A}" destId="{283933C9-9B77-4CAB-8EE3-FBDD2C45C394}" srcOrd="1" destOrd="0" parTransId="{54962E9F-B06A-4260-9ED9-B515E1B11A23}" sibTransId="{AD05DDF2-65BD-4B90-ADB6-3C0DDBE7E6EA}"/>
    <dgm:cxn modelId="{FE163857-D455-4A70-8F4C-EA2A62A04E06}" type="presOf" srcId="{6045BD34-0FF9-4E0F-9F24-737C9A1B983D}" destId="{2E6A9D64-B985-423D-8E83-C357C8E95C7C}" srcOrd="0" destOrd="0" presId="urn:microsoft.com/office/officeart/2008/layout/PictureStrips"/>
    <dgm:cxn modelId="{D080AE4C-8237-419B-9F1A-5D59C68408C9}" srcId="{C1C797B4-9296-4FC2-ADB5-7FA182D2C51A}" destId="{6045BD34-0FF9-4E0F-9F24-737C9A1B983D}" srcOrd="5" destOrd="0" parTransId="{0BCD800D-07D2-4D03-AB21-431C55A2F3A5}" sibTransId="{A8C5527D-4E6A-4026-AD84-7649756C94D7}"/>
    <dgm:cxn modelId="{D7395F48-ACCE-4972-8BF5-775D25A4C93C}" type="presOf" srcId="{503C5499-308F-4DB5-961C-8D14CAAEA46C}" destId="{45A862F4-6B02-4A17-B38A-5E4E1A7E6290}" srcOrd="0" destOrd="0" presId="urn:microsoft.com/office/officeart/2008/layout/PictureStrips"/>
    <dgm:cxn modelId="{DE75EC37-7E3D-47BF-9905-9B9B6F85F1AA}" srcId="{C1C797B4-9296-4FC2-ADB5-7FA182D2C51A}" destId="{50E933FF-0D4B-48E4-AB8D-F15CFD9696E6}" srcOrd="3" destOrd="0" parTransId="{E54B3B84-2DAC-43A0-83E4-6F1DAD283A4B}" sibTransId="{234023B7-8AB1-48E0-B528-796D11C0E3E5}"/>
    <dgm:cxn modelId="{7B1502D7-F17D-41DA-BE81-3AF4C92ABC34}" srcId="{C1C797B4-9296-4FC2-ADB5-7FA182D2C51A}" destId="{ADBD0FFE-1734-430E-AE05-02BF7BDCBEEB}" srcOrd="4" destOrd="0" parTransId="{0992812E-2750-404B-A725-536729EB0C8E}" sibTransId="{377A38D6-9DE0-4ACB-8875-CDA7FF69F2E3}"/>
    <dgm:cxn modelId="{24F2972F-94AC-4E5B-836D-3D882071BAC7}" type="presParOf" srcId="{D7DDACFF-CCFE-414A-A01A-A33F7563AC0E}" destId="{98C72AC7-7F73-40EC-99B7-562D8E532B82}" srcOrd="0" destOrd="0" presId="urn:microsoft.com/office/officeart/2008/layout/PictureStrips"/>
    <dgm:cxn modelId="{E9E081A4-D172-4DED-8B4D-7B79E80CD70D}" type="presParOf" srcId="{98C72AC7-7F73-40EC-99B7-562D8E532B82}" destId="{8481B90C-FA5E-4E66-923C-2F5E71E5824D}" srcOrd="0" destOrd="0" presId="urn:microsoft.com/office/officeart/2008/layout/PictureStrips"/>
    <dgm:cxn modelId="{4C44FA8B-892B-4CCF-B74D-504DF8B67B26}" type="presParOf" srcId="{98C72AC7-7F73-40EC-99B7-562D8E532B82}" destId="{361D9432-4C6F-4205-A98D-22527DD3D66C}" srcOrd="1" destOrd="0" presId="urn:microsoft.com/office/officeart/2008/layout/PictureStrips"/>
    <dgm:cxn modelId="{FD4139E8-7DE3-4C38-8D7C-3A067B7A4FBE}" type="presParOf" srcId="{D7DDACFF-CCFE-414A-A01A-A33F7563AC0E}" destId="{AAB35F87-5D3F-4BB9-8363-2C3CC224D27D}" srcOrd="1" destOrd="0" presId="urn:microsoft.com/office/officeart/2008/layout/PictureStrips"/>
    <dgm:cxn modelId="{0E431B65-6A0D-4D9A-8491-C574472DBF49}" type="presParOf" srcId="{D7DDACFF-CCFE-414A-A01A-A33F7563AC0E}" destId="{82DF6328-03D1-4AEF-90D4-1EF679E974CF}" srcOrd="2" destOrd="0" presId="urn:microsoft.com/office/officeart/2008/layout/PictureStrips"/>
    <dgm:cxn modelId="{86E66514-C7FA-4790-943E-52FFC5D9A9B6}" type="presParOf" srcId="{82DF6328-03D1-4AEF-90D4-1EF679E974CF}" destId="{DF469DF6-F0F0-42E0-A4ED-B6730BF7FA12}" srcOrd="0" destOrd="0" presId="urn:microsoft.com/office/officeart/2008/layout/PictureStrips"/>
    <dgm:cxn modelId="{28F781E0-6D7D-48E5-953E-CE50AE740342}" type="presParOf" srcId="{82DF6328-03D1-4AEF-90D4-1EF679E974CF}" destId="{9BCF81B2-F9C8-4CD3-BF5E-D7A9352B2D95}" srcOrd="1" destOrd="0" presId="urn:microsoft.com/office/officeart/2008/layout/PictureStrips"/>
    <dgm:cxn modelId="{5BF9AE86-481C-466A-9A1F-30C700D05645}" type="presParOf" srcId="{D7DDACFF-CCFE-414A-A01A-A33F7563AC0E}" destId="{64C7A19B-D33F-436B-9423-3489D25C180A}" srcOrd="3" destOrd="0" presId="urn:microsoft.com/office/officeart/2008/layout/PictureStrips"/>
    <dgm:cxn modelId="{1B511951-FAC4-4439-ADD7-9AD2618701EE}" type="presParOf" srcId="{D7DDACFF-CCFE-414A-A01A-A33F7563AC0E}" destId="{1B1A3F34-E0E1-4B55-BB96-41100DAE6F67}" srcOrd="4" destOrd="0" presId="urn:microsoft.com/office/officeart/2008/layout/PictureStrips"/>
    <dgm:cxn modelId="{0EF550CE-1EC6-4471-B39F-98E4A62EE381}" type="presParOf" srcId="{1B1A3F34-E0E1-4B55-BB96-41100DAE6F67}" destId="{45A862F4-6B02-4A17-B38A-5E4E1A7E6290}" srcOrd="0" destOrd="0" presId="urn:microsoft.com/office/officeart/2008/layout/PictureStrips"/>
    <dgm:cxn modelId="{ADA4380E-2E55-4AC3-92D9-8AA4D5C83A59}" type="presParOf" srcId="{1B1A3F34-E0E1-4B55-BB96-41100DAE6F67}" destId="{41704996-8951-4016-8013-2ADDAFA726F4}" srcOrd="1" destOrd="0" presId="urn:microsoft.com/office/officeart/2008/layout/PictureStrips"/>
    <dgm:cxn modelId="{C3AE714F-6ED6-42AB-BD06-A429FCC8FBB4}" type="presParOf" srcId="{D7DDACFF-CCFE-414A-A01A-A33F7563AC0E}" destId="{C0816184-9ADA-4365-8559-1244FF958D69}" srcOrd="5" destOrd="0" presId="urn:microsoft.com/office/officeart/2008/layout/PictureStrips"/>
    <dgm:cxn modelId="{DC9C0BBA-D8C9-4291-A9BF-898AE9B6752B}" type="presParOf" srcId="{D7DDACFF-CCFE-414A-A01A-A33F7563AC0E}" destId="{72B83A26-F3FF-4C2B-819F-2CBEE6C007BA}" srcOrd="6" destOrd="0" presId="urn:microsoft.com/office/officeart/2008/layout/PictureStrips"/>
    <dgm:cxn modelId="{E617C68E-B728-4002-AF18-DCEF3FFFEFBE}" type="presParOf" srcId="{72B83A26-F3FF-4C2B-819F-2CBEE6C007BA}" destId="{A3C7AC85-0078-4953-95B9-D0F2E0131BB1}" srcOrd="0" destOrd="0" presId="urn:microsoft.com/office/officeart/2008/layout/PictureStrips"/>
    <dgm:cxn modelId="{8D6501C0-DCD8-4E59-8CC1-9282B9A4C1B7}" type="presParOf" srcId="{72B83A26-F3FF-4C2B-819F-2CBEE6C007BA}" destId="{D16E498D-C8CE-4315-86F8-C4887BCBA1E8}" srcOrd="1" destOrd="0" presId="urn:microsoft.com/office/officeart/2008/layout/PictureStrips"/>
    <dgm:cxn modelId="{B6C5B656-9D0C-4BE3-8306-62490A379950}" type="presParOf" srcId="{D7DDACFF-CCFE-414A-A01A-A33F7563AC0E}" destId="{44227E83-AF59-45A7-A692-7B140198BB7F}" srcOrd="7" destOrd="0" presId="urn:microsoft.com/office/officeart/2008/layout/PictureStrips"/>
    <dgm:cxn modelId="{5F703BB0-4A61-466B-8F40-5C8551579BE0}" type="presParOf" srcId="{D7DDACFF-CCFE-414A-A01A-A33F7563AC0E}" destId="{3CE85DD9-E533-4C8A-9573-44638CD7F5CB}" srcOrd="8" destOrd="0" presId="urn:microsoft.com/office/officeart/2008/layout/PictureStrips"/>
    <dgm:cxn modelId="{998598AE-1184-48C9-8BE3-61D750B1E6EA}" type="presParOf" srcId="{3CE85DD9-E533-4C8A-9573-44638CD7F5CB}" destId="{841FC2A8-9BA6-443D-8D4B-4BB2F07B392F}" srcOrd="0" destOrd="0" presId="urn:microsoft.com/office/officeart/2008/layout/PictureStrips"/>
    <dgm:cxn modelId="{E487A436-068B-481C-83AE-3FED8B5A5AD1}" type="presParOf" srcId="{3CE85DD9-E533-4C8A-9573-44638CD7F5CB}" destId="{51EE2B32-D398-4D1C-B86F-BB1ADEDB04EE}" srcOrd="1" destOrd="0" presId="urn:microsoft.com/office/officeart/2008/layout/PictureStrips"/>
    <dgm:cxn modelId="{FF1CE7E4-61DD-405D-ACA0-4B854FDC2D40}" type="presParOf" srcId="{D7DDACFF-CCFE-414A-A01A-A33F7563AC0E}" destId="{282E21BB-82EF-4C1C-AC80-9E3AB88EA63D}" srcOrd="9" destOrd="0" presId="urn:microsoft.com/office/officeart/2008/layout/PictureStrips"/>
    <dgm:cxn modelId="{32D9D7A8-9451-41C5-A96B-DE7215D83A8E}" type="presParOf" srcId="{D7DDACFF-CCFE-414A-A01A-A33F7563AC0E}" destId="{FF393165-29D9-4923-BDE0-5CC52253B6D3}" srcOrd="10" destOrd="0" presId="urn:microsoft.com/office/officeart/2008/layout/PictureStrips"/>
    <dgm:cxn modelId="{A5B36F35-AC7A-4C57-9990-137BFEE0751E}" type="presParOf" srcId="{FF393165-29D9-4923-BDE0-5CC52253B6D3}" destId="{2E6A9D64-B985-423D-8E83-C357C8E95C7C}" srcOrd="0" destOrd="0" presId="urn:microsoft.com/office/officeart/2008/layout/PictureStrips"/>
    <dgm:cxn modelId="{5A3C878E-7A86-4DA5-BB7C-5A97425DF53F}" type="presParOf" srcId="{FF393165-29D9-4923-BDE0-5CC52253B6D3}" destId="{2C48E8FA-D5F8-4B1D-9129-7694A3DD1290}" srcOrd="1" destOrd="0" presId="urn:microsoft.com/office/officeart/2008/layout/PictureStrips"/>
    <dgm:cxn modelId="{1AA96A67-EB4E-4E09-BA58-B4941A41F299}" type="presParOf" srcId="{D7DDACFF-CCFE-414A-A01A-A33F7563AC0E}" destId="{3A6545F5-3943-465E-82CA-721CFDE1CC3B}" srcOrd="11" destOrd="0" presId="urn:microsoft.com/office/officeart/2008/layout/PictureStrips"/>
    <dgm:cxn modelId="{1BF73BE4-669D-4C15-87BD-75B586DBFF99}" type="presParOf" srcId="{D7DDACFF-CCFE-414A-A01A-A33F7563AC0E}" destId="{E3AD0537-7366-41F2-82CC-3113BE54EE8D}" srcOrd="12" destOrd="0" presId="urn:microsoft.com/office/officeart/2008/layout/PictureStrips"/>
    <dgm:cxn modelId="{FCBEF96A-481E-419D-8CFE-4DF2E4E50164}" type="presParOf" srcId="{E3AD0537-7366-41F2-82CC-3113BE54EE8D}" destId="{8813E08F-2C72-4EE0-83F3-D7ABEB1808AD}" srcOrd="0" destOrd="0" presId="urn:microsoft.com/office/officeart/2008/layout/PictureStrips"/>
    <dgm:cxn modelId="{9244D2F9-795A-42A3-BB71-8383A53F524D}" type="presParOf" srcId="{E3AD0537-7366-41F2-82CC-3113BE54EE8D}" destId="{3E7BFEB0-ECB7-4018-BE8B-72F6CE1FE70A}" srcOrd="1" destOrd="0" presId="urn:microsoft.com/office/officeart/2008/layout/PictureStrips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B3B0BE-F430-4CFF-A43E-D0F28F5B24DA}" type="doc">
      <dgm:prSet loTypeId="urn:microsoft.com/office/officeart/2005/8/layout/process1" loCatId="process" qsTypeId="urn:microsoft.com/office/officeart/2005/8/quickstyle/simple1#15" qsCatId="simple" csTypeId="urn:microsoft.com/office/officeart/2005/8/colors/accent1_2#13" csCatId="accent1" phldr="1"/>
      <dgm:spPr/>
    </dgm:pt>
    <dgm:pt modelId="{5AE66FFB-B256-401B-8492-A50AF27ACC0A}">
      <dgm:prSet phldrT="[Text]" custT="1"/>
      <dgm:spPr>
        <a:solidFill>
          <a:schemeClr val="tx1"/>
        </a:solidFill>
      </dgm:spPr>
      <dgm:t>
        <a:bodyPr/>
        <a:lstStyle/>
        <a:p>
          <a:r>
            <a:rPr lang="id-ID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Formulasi</a:t>
          </a:r>
          <a:endParaRPr lang="en-US" sz="12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4511F0-59CE-46DC-8545-A546BFAAD7B6}" type="parTrans" cxnId="{F3093452-90F7-45F5-98CE-CFBF841CE5EC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145E09CA-3E57-4925-BCD6-A87483069AF9}" type="sibTrans" cxnId="{F3093452-90F7-45F5-98CE-CFBF841CE5EC}">
      <dgm:prSet/>
      <dgm:spPr/>
      <dgm:t>
        <a:bodyPr/>
        <a:lstStyle/>
        <a:p>
          <a:endParaRPr lang="en-US" sz="2800" dirty="0">
            <a:solidFill>
              <a:schemeClr val="bg1"/>
            </a:solidFill>
          </a:endParaRPr>
        </a:p>
      </dgm:t>
    </dgm:pt>
    <dgm:pt modelId="{123EB2A7-9D5A-48EF-B4B8-E58FA7C55CC6}">
      <dgm:prSet phldrT="[Text]" custT="1"/>
      <dgm:spPr>
        <a:solidFill>
          <a:schemeClr val="tx1"/>
        </a:solidFill>
      </dgm:spPr>
      <dgm:t>
        <a:bodyPr/>
        <a:lstStyle/>
        <a:p>
          <a:r>
            <a:rPr lang="id-ID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Manufaktur</a:t>
          </a:r>
          <a:endParaRPr lang="en-US" sz="12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409F18D-34FA-40EB-8DB3-D0828B9100FC}" type="parTrans" cxnId="{19BFCB74-2ACC-44B9-B40C-59B30E54E7A8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12D36045-15FB-4673-A926-9FA60D37210B}" type="sibTrans" cxnId="{19BFCB74-2ACC-44B9-B40C-59B30E54E7A8}">
      <dgm:prSet/>
      <dgm:spPr/>
      <dgm:t>
        <a:bodyPr/>
        <a:lstStyle/>
        <a:p>
          <a:endParaRPr lang="en-US" sz="2800" dirty="0">
            <a:solidFill>
              <a:schemeClr val="bg1"/>
            </a:solidFill>
          </a:endParaRPr>
        </a:p>
      </dgm:t>
    </dgm:pt>
    <dgm:pt modelId="{61812247-129A-44D6-922A-C906E6E18B7A}">
      <dgm:prSet phldrT="[Text]" custT="1"/>
      <dgm:spPr>
        <a:solidFill>
          <a:schemeClr val="tx1"/>
        </a:solidFill>
      </dgm:spPr>
      <dgm:t>
        <a:bodyPr/>
        <a:lstStyle/>
        <a:p>
          <a:r>
            <a:rPr lang="id-ID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Distribusi dan Ekspor</a:t>
          </a:r>
          <a:endParaRPr lang="en-US" sz="12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822EF25-35B1-41DD-8E12-3AC545739D84}" type="parTrans" cxnId="{0E843F9A-0E3E-4F98-A1AA-10A484F76C36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8A716136-436E-44B7-8255-0B60AFE4C93D}" type="sibTrans" cxnId="{0E843F9A-0E3E-4F98-A1AA-10A484F76C36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2BB5257E-9B7C-4AD6-86E6-CCAF3CFA0782}" type="pres">
      <dgm:prSet presAssocID="{1DB3B0BE-F430-4CFF-A43E-D0F28F5B24DA}" presName="Name0" presStyleCnt="0">
        <dgm:presLayoutVars>
          <dgm:dir/>
          <dgm:resizeHandles val="exact"/>
        </dgm:presLayoutVars>
      </dgm:prSet>
      <dgm:spPr/>
    </dgm:pt>
    <dgm:pt modelId="{B0A95E04-5A64-44AA-B18C-0D4E206B54BD}" type="pres">
      <dgm:prSet presAssocID="{5AE66FFB-B256-401B-8492-A50AF27ACC0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2551F7-95A4-4747-BDA0-CA740A2BBAD1}" type="pres">
      <dgm:prSet presAssocID="{145E09CA-3E57-4925-BCD6-A87483069AF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E447A2FD-8DA4-40BC-AAB3-39C5381F3F1D}" type="pres">
      <dgm:prSet presAssocID="{145E09CA-3E57-4925-BCD6-A87483069AF9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84FAFDA1-082F-4AFD-9BEB-0A41897F6F25}" type="pres">
      <dgm:prSet presAssocID="{123EB2A7-9D5A-48EF-B4B8-E58FA7C55CC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BEAA76-9FD2-455F-BD10-E5929959B280}" type="pres">
      <dgm:prSet presAssocID="{12D36045-15FB-4673-A926-9FA60D37210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0A0B60B-1A1F-412E-AEDE-AFEBC9D53838}" type="pres">
      <dgm:prSet presAssocID="{12D36045-15FB-4673-A926-9FA60D37210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D259934-C544-4741-A39D-5D3C82A97AA9}" type="pres">
      <dgm:prSet presAssocID="{61812247-129A-44D6-922A-C906E6E18B7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843F9A-0E3E-4F98-A1AA-10A484F76C36}" srcId="{1DB3B0BE-F430-4CFF-A43E-D0F28F5B24DA}" destId="{61812247-129A-44D6-922A-C906E6E18B7A}" srcOrd="2" destOrd="0" parTransId="{C822EF25-35B1-41DD-8E12-3AC545739D84}" sibTransId="{8A716136-436E-44B7-8255-0B60AFE4C93D}"/>
    <dgm:cxn modelId="{C33C9070-5E64-4DB2-9F1A-AAA6F97508E0}" type="presOf" srcId="{12D36045-15FB-4673-A926-9FA60D37210B}" destId="{B7BEAA76-9FD2-455F-BD10-E5929959B280}" srcOrd="0" destOrd="0" presId="urn:microsoft.com/office/officeart/2005/8/layout/process1"/>
    <dgm:cxn modelId="{E7A1A7A5-9D10-4CBC-B889-8C60C620E516}" type="presOf" srcId="{12D36045-15FB-4673-A926-9FA60D37210B}" destId="{30A0B60B-1A1F-412E-AEDE-AFEBC9D53838}" srcOrd="1" destOrd="0" presId="urn:microsoft.com/office/officeart/2005/8/layout/process1"/>
    <dgm:cxn modelId="{F3093452-90F7-45F5-98CE-CFBF841CE5EC}" srcId="{1DB3B0BE-F430-4CFF-A43E-D0F28F5B24DA}" destId="{5AE66FFB-B256-401B-8492-A50AF27ACC0A}" srcOrd="0" destOrd="0" parTransId="{B34511F0-59CE-46DC-8545-A546BFAAD7B6}" sibTransId="{145E09CA-3E57-4925-BCD6-A87483069AF9}"/>
    <dgm:cxn modelId="{9FF519EF-4CD8-45F1-89F6-2844EA905881}" type="presOf" srcId="{145E09CA-3E57-4925-BCD6-A87483069AF9}" destId="{E447A2FD-8DA4-40BC-AAB3-39C5381F3F1D}" srcOrd="1" destOrd="0" presId="urn:microsoft.com/office/officeart/2005/8/layout/process1"/>
    <dgm:cxn modelId="{AF27021C-2EB6-457C-8114-7A99E30EC532}" type="presOf" srcId="{5AE66FFB-B256-401B-8492-A50AF27ACC0A}" destId="{B0A95E04-5A64-44AA-B18C-0D4E206B54BD}" srcOrd="0" destOrd="0" presId="urn:microsoft.com/office/officeart/2005/8/layout/process1"/>
    <dgm:cxn modelId="{FFEB780D-BBE4-44B0-A7F1-93B1BB5CB01B}" type="presOf" srcId="{145E09CA-3E57-4925-BCD6-A87483069AF9}" destId="{0C2551F7-95A4-4747-BDA0-CA740A2BBAD1}" srcOrd="0" destOrd="0" presId="urn:microsoft.com/office/officeart/2005/8/layout/process1"/>
    <dgm:cxn modelId="{AF01AA69-96DC-4AEC-A780-8E8783D454B0}" type="presOf" srcId="{1DB3B0BE-F430-4CFF-A43E-D0F28F5B24DA}" destId="{2BB5257E-9B7C-4AD6-86E6-CCAF3CFA0782}" srcOrd="0" destOrd="0" presId="urn:microsoft.com/office/officeart/2005/8/layout/process1"/>
    <dgm:cxn modelId="{E6717223-8548-4C04-8DCC-A90018BB292F}" type="presOf" srcId="{61812247-129A-44D6-922A-C906E6E18B7A}" destId="{FD259934-C544-4741-A39D-5D3C82A97AA9}" srcOrd="0" destOrd="0" presId="urn:microsoft.com/office/officeart/2005/8/layout/process1"/>
    <dgm:cxn modelId="{19BFCB74-2ACC-44B9-B40C-59B30E54E7A8}" srcId="{1DB3B0BE-F430-4CFF-A43E-D0F28F5B24DA}" destId="{123EB2A7-9D5A-48EF-B4B8-E58FA7C55CC6}" srcOrd="1" destOrd="0" parTransId="{2409F18D-34FA-40EB-8DB3-D0828B9100FC}" sibTransId="{12D36045-15FB-4673-A926-9FA60D37210B}"/>
    <dgm:cxn modelId="{22B83A4F-4ED1-43DD-A1B8-4233FC1D0AED}" type="presOf" srcId="{123EB2A7-9D5A-48EF-B4B8-E58FA7C55CC6}" destId="{84FAFDA1-082F-4AFD-9BEB-0A41897F6F25}" srcOrd="0" destOrd="0" presId="urn:microsoft.com/office/officeart/2005/8/layout/process1"/>
    <dgm:cxn modelId="{0021774C-12E5-4CBD-9F04-8BCD14F98C6C}" type="presParOf" srcId="{2BB5257E-9B7C-4AD6-86E6-CCAF3CFA0782}" destId="{B0A95E04-5A64-44AA-B18C-0D4E206B54BD}" srcOrd="0" destOrd="0" presId="urn:microsoft.com/office/officeart/2005/8/layout/process1"/>
    <dgm:cxn modelId="{215A628C-152F-4B25-9FBF-E1A344CA3A66}" type="presParOf" srcId="{2BB5257E-9B7C-4AD6-86E6-CCAF3CFA0782}" destId="{0C2551F7-95A4-4747-BDA0-CA740A2BBAD1}" srcOrd="1" destOrd="0" presId="urn:microsoft.com/office/officeart/2005/8/layout/process1"/>
    <dgm:cxn modelId="{FB610CB8-1191-4D82-BD82-096499DF8A10}" type="presParOf" srcId="{0C2551F7-95A4-4747-BDA0-CA740A2BBAD1}" destId="{E447A2FD-8DA4-40BC-AAB3-39C5381F3F1D}" srcOrd="0" destOrd="0" presId="urn:microsoft.com/office/officeart/2005/8/layout/process1"/>
    <dgm:cxn modelId="{33CA8684-FBD3-40A1-9B61-977173E85046}" type="presParOf" srcId="{2BB5257E-9B7C-4AD6-86E6-CCAF3CFA0782}" destId="{84FAFDA1-082F-4AFD-9BEB-0A41897F6F25}" srcOrd="2" destOrd="0" presId="urn:microsoft.com/office/officeart/2005/8/layout/process1"/>
    <dgm:cxn modelId="{0A0D8BE2-6313-47C5-8BB9-410880FF60D5}" type="presParOf" srcId="{2BB5257E-9B7C-4AD6-86E6-CCAF3CFA0782}" destId="{B7BEAA76-9FD2-455F-BD10-E5929959B280}" srcOrd="3" destOrd="0" presId="urn:microsoft.com/office/officeart/2005/8/layout/process1"/>
    <dgm:cxn modelId="{D0F4CA4F-F176-4554-A17C-C5EC705A8CF5}" type="presParOf" srcId="{B7BEAA76-9FD2-455F-BD10-E5929959B280}" destId="{30A0B60B-1A1F-412E-AEDE-AFEBC9D53838}" srcOrd="0" destOrd="0" presId="urn:microsoft.com/office/officeart/2005/8/layout/process1"/>
    <dgm:cxn modelId="{1E6AD53C-7FC5-45A3-9E78-DCAD108A4749}" type="presParOf" srcId="{2BB5257E-9B7C-4AD6-86E6-CCAF3CFA0782}" destId="{FD259934-C544-4741-A39D-5D3C82A97AA9}" srcOrd="4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B3B0BE-F430-4CFF-A43E-D0F28F5B24DA}" type="doc">
      <dgm:prSet loTypeId="urn:microsoft.com/office/officeart/2005/8/layout/process1" loCatId="process" qsTypeId="urn:microsoft.com/office/officeart/2005/8/quickstyle/simple1#16" qsCatId="simple" csTypeId="urn:microsoft.com/office/officeart/2005/8/colors/accent1_2#14" csCatId="accent1" phldr="1"/>
      <dgm:spPr/>
      <dgm:t>
        <a:bodyPr/>
        <a:lstStyle/>
        <a:p>
          <a:endParaRPr lang="id-ID"/>
        </a:p>
      </dgm:t>
    </dgm:pt>
    <dgm:pt modelId="{7C63737B-B0A6-4F7F-A723-1F0325B9D4F7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600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Impor</a:t>
          </a:r>
          <a:r>
            <a:rPr lang="en-US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(API</a:t>
          </a:r>
          <a:r>
            <a:rPr lang="id-ID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/ </a:t>
          </a:r>
          <a:r>
            <a:rPr lang="id-ID" sz="16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Active pharmaceutical ingredients</a:t>
          </a:r>
          <a:r>
            <a:rPr lang="en-US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&amp; E</a:t>
          </a:r>
          <a:r>
            <a:rPr lang="id-ID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ksipien</a:t>
          </a:r>
          <a:r>
            <a:rPr lang="en-US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en-US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CEE1F14-7FB4-47F9-919E-5FE197747F67}" type="parTrans" cxnId="{9B175FD7-F06F-40A7-B425-3F66AED2988D}">
      <dgm:prSet/>
      <dgm:spPr/>
      <dgm:t>
        <a:bodyPr/>
        <a:lstStyle/>
        <a:p>
          <a:endParaRPr lang="en-US" sz="2800" b="1">
            <a:solidFill>
              <a:schemeClr val="bg1"/>
            </a:solidFill>
          </a:endParaRPr>
        </a:p>
      </dgm:t>
    </dgm:pt>
    <dgm:pt modelId="{684670DB-7055-4FC8-9329-0599123B4FED}" type="sibTrans" cxnId="{9B175FD7-F06F-40A7-B425-3F66AED2988D}">
      <dgm:prSet/>
      <dgm:spPr>
        <a:solidFill>
          <a:srgbClr val="C00000"/>
        </a:solidFill>
      </dgm:spPr>
      <dgm:t>
        <a:bodyPr/>
        <a:lstStyle/>
        <a:p>
          <a:endParaRPr lang="en-US" sz="2800" b="1" dirty="0">
            <a:solidFill>
              <a:schemeClr val="bg1"/>
            </a:solidFill>
          </a:endParaRPr>
        </a:p>
      </dgm:t>
    </dgm:pt>
    <dgm:pt modelId="{17BB2702-14EB-446A-892D-85802AD75CD7}">
      <dgm:prSet phldrT="[Text]" custT="1"/>
      <dgm:spPr>
        <a:solidFill>
          <a:schemeClr val="tx1"/>
        </a:solidFill>
      </dgm:spPr>
      <dgm:t>
        <a:bodyPr/>
        <a:lstStyle/>
        <a:p>
          <a:r>
            <a:rPr lang="id-ID" sz="1200" b="1" dirty="0" smtClean="0">
              <a:solidFill>
                <a:schemeClr val="bg1"/>
              </a:solidFill>
            </a:rPr>
            <a:t>Formulasi</a:t>
          </a:r>
          <a:endParaRPr lang="en-US" sz="1200" b="1" dirty="0">
            <a:solidFill>
              <a:schemeClr val="bg1"/>
            </a:solidFill>
          </a:endParaRPr>
        </a:p>
      </dgm:t>
    </dgm:pt>
    <dgm:pt modelId="{2FED6D98-0C42-46BB-AB64-C895508F87AD}" type="parTrans" cxnId="{E24B65F2-D65B-4D65-9484-B62A5BC522E9}">
      <dgm:prSet/>
      <dgm:spPr/>
      <dgm:t>
        <a:bodyPr/>
        <a:lstStyle/>
        <a:p>
          <a:endParaRPr lang="en-US" sz="2800" b="1">
            <a:solidFill>
              <a:schemeClr val="bg1"/>
            </a:solidFill>
          </a:endParaRPr>
        </a:p>
      </dgm:t>
    </dgm:pt>
    <dgm:pt modelId="{6965C1FA-F6DF-4CF6-B0E7-FDD46B9BADCE}" type="sibTrans" cxnId="{E24B65F2-D65B-4D65-9484-B62A5BC522E9}">
      <dgm:prSet/>
      <dgm:spPr/>
      <dgm:t>
        <a:bodyPr/>
        <a:lstStyle/>
        <a:p>
          <a:endParaRPr lang="en-US" sz="2800" b="1" dirty="0">
            <a:solidFill>
              <a:schemeClr val="bg1"/>
            </a:solidFill>
          </a:endParaRPr>
        </a:p>
      </dgm:t>
    </dgm:pt>
    <dgm:pt modelId="{20F740F6-C802-4DBF-A510-F6792F4FF362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400" b="1" dirty="0" err="1" smtClean="0">
              <a:solidFill>
                <a:schemeClr val="bg1"/>
              </a:solidFill>
            </a:rPr>
            <a:t>Manuf</a:t>
          </a:r>
          <a:r>
            <a:rPr lang="id-ID" sz="1400" b="1" dirty="0" smtClean="0">
              <a:solidFill>
                <a:schemeClr val="bg1"/>
              </a:solidFill>
            </a:rPr>
            <a:t>aktur</a:t>
          </a:r>
          <a:endParaRPr lang="en-US" sz="1400" b="1" dirty="0">
            <a:solidFill>
              <a:schemeClr val="bg1"/>
            </a:solidFill>
          </a:endParaRPr>
        </a:p>
      </dgm:t>
    </dgm:pt>
    <dgm:pt modelId="{343F922A-75E3-4F96-9C79-4F0CB3901AEB}" type="parTrans" cxnId="{1D966548-A849-4E0E-A746-F203D6EF09ED}">
      <dgm:prSet/>
      <dgm:spPr/>
      <dgm:t>
        <a:bodyPr/>
        <a:lstStyle/>
        <a:p>
          <a:endParaRPr lang="en-US" sz="2800" b="1">
            <a:solidFill>
              <a:schemeClr val="bg1"/>
            </a:solidFill>
          </a:endParaRPr>
        </a:p>
      </dgm:t>
    </dgm:pt>
    <dgm:pt modelId="{E1381B02-948E-4DFE-ACDD-ADF59CEE619F}" type="sibTrans" cxnId="{1D966548-A849-4E0E-A746-F203D6EF09ED}">
      <dgm:prSet/>
      <dgm:spPr/>
      <dgm:t>
        <a:bodyPr/>
        <a:lstStyle/>
        <a:p>
          <a:endParaRPr lang="en-US" sz="2800" b="1" dirty="0">
            <a:solidFill>
              <a:schemeClr val="bg1"/>
            </a:solidFill>
          </a:endParaRPr>
        </a:p>
      </dgm:t>
    </dgm:pt>
    <dgm:pt modelId="{664ED931-3E9A-4EEF-820C-5E54CC6D9FEC}">
      <dgm:prSet phldrT="[Text]" custT="1"/>
      <dgm:spPr>
        <a:solidFill>
          <a:schemeClr val="tx1"/>
        </a:solidFill>
      </dgm:spPr>
      <dgm:t>
        <a:bodyPr/>
        <a:lstStyle/>
        <a:p>
          <a:r>
            <a:rPr lang="id-ID" sz="1400" b="1" dirty="0" smtClean="0">
              <a:solidFill>
                <a:schemeClr val="bg1"/>
              </a:solidFill>
            </a:rPr>
            <a:t>Distribusi</a:t>
          </a:r>
          <a:endParaRPr lang="en-US" sz="1400" b="1" dirty="0">
            <a:solidFill>
              <a:schemeClr val="bg1"/>
            </a:solidFill>
          </a:endParaRPr>
        </a:p>
      </dgm:t>
    </dgm:pt>
    <dgm:pt modelId="{A6999256-BCAA-40E6-88AF-65916B3874D1}" type="parTrans" cxnId="{B4D7DB2B-87D1-453C-8B79-F9A08F20EEF0}">
      <dgm:prSet/>
      <dgm:spPr/>
      <dgm:t>
        <a:bodyPr/>
        <a:lstStyle/>
        <a:p>
          <a:endParaRPr lang="en-US" sz="2800" b="1">
            <a:solidFill>
              <a:schemeClr val="bg1"/>
            </a:solidFill>
          </a:endParaRPr>
        </a:p>
      </dgm:t>
    </dgm:pt>
    <dgm:pt modelId="{92717910-C287-42B9-A973-6F80D93629F8}" type="sibTrans" cxnId="{B4D7DB2B-87D1-453C-8B79-F9A08F20EEF0}">
      <dgm:prSet/>
      <dgm:spPr/>
      <dgm:t>
        <a:bodyPr/>
        <a:lstStyle/>
        <a:p>
          <a:endParaRPr lang="en-US" sz="2800" b="1">
            <a:solidFill>
              <a:schemeClr val="bg1"/>
            </a:solidFill>
          </a:endParaRPr>
        </a:p>
      </dgm:t>
    </dgm:pt>
    <dgm:pt modelId="{BA6CBB60-7614-46F3-8A9C-1DE1A57C3801}" type="pres">
      <dgm:prSet presAssocID="{1DB3B0BE-F430-4CFF-A43E-D0F28F5B24D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955DF58-6C12-4B20-8393-556409746173}" type="pres">
      <dgm:prSet presAssocID="{7C63737B-B0A6-4F7F-A723-1F0325B9D4F7}" presName="node" presStyleLbl="node1" presStyleIdx="0" presStyleCnt="4" custScaleX="3204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FBCA4F-2AB2-42BB-A2B4-D03D3C101972}" type="pres">
      <dgm:prSet presAssocID="{684670DB-7055-4FC8-9329-0599123B4FED}" presName="sibTrans" presStyleLbl="sibTrans2D1" presStyleIdx="0" presStyleCnt="3"/>
      <dgm:spPr/>
      <dgm:t>
        <a:bodyPr/>
        <a:lstStyle/>
        <a:p>
          <a:endParaRPr lang="en-US"/>
        </a:p>
      </dgm:t>
    </dgm:pt>
    <dgm:pt modelId="{977E32D7-DA42-46AD-8979-F9A03AC2DBAF}" type="pres">
      <dgm:prSet presAssocID="{684670DB-7055-4FC8-9329-0599123B4FED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5C5D0132-6B41-427E-BCC8-E93FACE7B06F}" type="pres">
      <dgm:prSet presAssocID="{17BB2702-14EB-446A-892D-85802AD75CD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1F9EC9-EE37-4524-8A24-3BCF764778D4}" type="pres">
      <dgm:prSet presAssocID="{6965C1FA-F6DF-4CF6-B0E7-FDD46B9BADCE}" presName="sibTrans" presStyleLbl="sibTrans2D1" presStyleIdx="1" presStyleCnt="3"/>
      <dgm:spPr/>
      <dgm:t>
        <a:bodyPr/>
        <a:lstStyle/>
        <a:p>
          <a:endParaRPr lang="en-US"/>
        </a:p>
      </dgm:t>
    </dgm:pt>
    <dgm:pt modelId="{24096F8E-4EAB-4F62-B085-B8C3A0155EFA}" type="pres">
      <dgm:prSet presAssocID="{6965C1FA-F6DF-4CF6-B0E7-FDD46B9BADCE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99F34E38-441E-41C1-AEDE-170216C6DF9A}" type="pres">
      <dgm:prSet presAssocID="{20F740F6-C802-4DBF-A510-F6792F4FF36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3C0AE4-BF3A-44F2-B291-811D2065FEA9}" type="pres">
      <dgm:prSet presAssocID="{E1381B02-948E-4DFE-ACDD-ADF59CEE619F}" presName="sibTrans" presStyleLbl="sibTrans2D1" presStyleIdx="2" presStyleCnt="3"/>
      <dgm:spPr/>
      <dgm:t>
        <a:bodyPr/>
        <a:lstStyle/>
        <a:p>
          <a:endParaRPr lang="en-US"/>
        </a:p>
      </dgm:t>
    </dgm:pt>
    <dgm:pt modelId="{E36F3B6C-A298-4B68-B332-626F99DA1A10}" type="pres">
      <dgm:prSet presAssocID="{E1381B02-948E-4DFE-ACDD-ADF59CEE619F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A8F8EB7B-DBCD-4938-B9C8-25E4FE55BB8E}" type="pres">
      <dgm:prSet presAssocID="{664ED931-3E9A-4EEF-820C-5E54CC6D9FE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966548-A849-4E0E-A746-F203D6EF09ED}" srcId="{1DB3B0BE-F430-4CFF-A43E-D0F28F5B24DA}" destId="{20F740F6-C802-4DBF-A510-F6792F4FF362}" srcOrd="2" destOrd="0" parTransId="{343F922A-75E3-4F96-9C79-4F0CB3901AEB}" sibTransId="{E1381B02-948E-4DFE-ACDD-ADF59CEE619F}"/>
    <dgm:cxn modelId="{5FDBB96D-A515-4A4F-8629-F81DD0BBF9CC}" type="presOf" srcId="{E1381B02-948E-4DFE-ACDD-ADF59CEE619F}" destId="{143C0AE4-BF3A-44F2-B291-811D2065FEA9}" srcOrd="0" destOrd="0" presId="urn:microsoft.com/office/officeart/2005/8/layout/process1"/>
    <dgm:cxn modelId="{31F3FD68-D3C1-4738-833D-191915E96B84}" type="presOf" srcId="{20F740F6-C802-4DBF-A510-F6792F4FF362}" destId="{99F34E38-441E-41C1-AEDE-170216C6DF9A}" srcOrd="0" destOrd="0" presId="urn:microsoft.com/office/officeart/2005/8/layout/process1"/>
    <dgm:cxn modelId="{ACC8E321-CE0A-4619-8E82-5D06436C5D27}" type="presOf" srcId="{6965C1FA-F6DF-4CF6-B0E7-FDD46B9BADCE}" destId="{4B1F9EC9-EE37-4524-8A24-3BCF764778D4}" srcOrd="0" destOrd="0" presId="urn:microsoft.com/office/officeart/2005/8/layout/process1"/>
    <dgm:cxn modelId="{BB00E039-733E-4CDE-AAA6-74393B7F98E4}" type="presOf" srcId="{684670DB-7055-4FC8-9329-0599123B4FED}" destId="{977E32D7-DA42-46AD-8979-F9A03AC2DBAF}" srcOrd="1" destOrd="0" presId="urn:microsoft.com/office/officeart/2005/8/layout/process1"/>
    <dgm:cxn modelId="{E24B65F2-D65B-4D65-9484-B62A5BC522E9}" srcId="{1DB3B0BE-F430-4CFF-A43E-D0F28F5B24DA}" destId="{17BB2702-14EB-446A-892D-85802AD75CD7}" srcOrd="1" destOrd="0" parTransId="{2FED6D98-0C42-46BB-AB64-C895508F87AD}" sibTransId="{6965C1FA-F6DF-4CF6-B0E7-FDD46B9BADCE}"/>
    <dgm:cxn modelId="{55D93FD9-807C-4C32-BC54-34B616CED984}" type="presOf" srcId="{1DB3B0BE-F430-4CFF-A43E-D0F28F5B24DA}" destId="{BA6CBB60-7614-46F3-8A9C-1DE1A57C3801}" srcOrd="0" destOrd="0" presId="urn:microsoft.com/office/officeart/2005/8/layout/process1"/>
    <dgm:cxn modelId="{2933D2B6-6739-40C3-87C7-7C675DEB0CFE}" type="presOf" srcId="{6965C1FA-F6DF-4CF6-B0E7-FDD46B9BADCE}" destId="{24096F8E-4EAB-4F62-B085-B8C3A0155EFA}" srcOrd="1" destOrd="0" presId="urn:microsoft.com/office/officeart/2005/8/layout/process1"/>
    <dgm:cxn modelId="{635793CE-3553-4241-A9AE-5C4732A206EA}" type="presOf" srcId="{684670DB-7055-4FC8-9329-0599123B4FED}" destId="{76FBCA4F-2AB2-42BB-A2B4-D03D3C101972}" srcOrd="0" destOrd="0" presId="urn:microsoft.com/office/officeart/2005/8/layout/process1"/>
    <dgm:cxn modelId="{1A4C0792-0DCF-4D67-959C-6AE45E2E2F6B}" type="presOf" srcId="{7C63737B-B0A6-4F7F-A723-1F0325B9D4F7}" destId="{E955DF58-6C12-4B20-8393-556409746173}" srcOrd="0" destOrd="0" presId="urn:microsoft.com/office/officeart/2005/8/layout/process1"/>
    <dgm:cxn modelId="{D904D1A2-F120-424C-A242-1B078BF4EA6F}" type="presOf" srcId="{E1381B02-948E-4DFE-ACDD-ADF59CEE619F}" destId="{E36F3B6C-A298-4B68-B332-626F99DA1A10}" srcOrd="1" destOrd="0" presId="urn:microsoft.com/office/officeart/2005/8/layout/process1"/>
    <dgm:cxn modelId="{9B175FD7-F06F-40A7-B425-3F66AED2988D}" srcId="{1DB3B0BE-F430-4CFF-A43E-D0F28F5B24DA}" destId="{7C63737B-B0A6-4F7F-A723-1F0325B9D4F7}" srcOrd="0" destOrd="0" parTransId="{4CEE1F14-7FB4-47F9-919E-5FE197747F67}" sibTransId="{684670DB-7055-4FC8-9329-0599123B4FED}"/>
    <dgm:cxn modelId="{8FAA3EBF-66D3-4FB9-93F9-64577F9D2AD2}" type="presOf" srcId="{17BB2702-14EB-446A-892D-85802AD75CD7}" destId="{5C5D0132-6B41-427E-BCC8-E93FACE7B06F}" srcOrd="0" destOrd="0" presId="urn:microsoft.com/office/officeart/2005/8/layout/process1"/>
    <dgm:cxn modelId="{B4D7DB2B-87D1-453C-8B79-F9A08F20EEF0}" srcId="{1DB3B0BE-F430-4CFF-A43E-D0F28F5B24DA}" destId="{664ED931-3E9A-4EEF-820C-5E54CC6D9FEC}" srcOrd="3" destOrd="0" parTransId="{A6999256-BCAA-40E6-88AF-65916B3874D1}" sibTransId="{92717910-C287-42B9-A973-6F80D93629F8}"/>
    <dgm:cxn modelId="{C29F6991-7885-4AF2-824B-18ACAEABC3E3}" type="presOf" srcId="{664ED931-3E9A-4EEF-820C-5E54CC6D9FEC}" destId="{A8F8EB7B-DBCD-4938-B9C8-25E4FE55BB8E}" srcOrd="0" destOrd="0" presId="urn:microsoft.com/office/officeart/2005/8/layout/process1"/>
    <dgm:cxn modelId="{B8419A13-7E3E-4D5C-BBFE-C0F3CB689F95}" type="presParOf" srcId="{BA6CBB60-7614-46F3-8A9C-1DE1A57C3801}" destId="{E955DF58-6C12-4B20-8393-556409746173}" srcOrd="0" destOrd="0" presId="urn:microsoft.com/office/officeart/2005/8/layout/process1"/>
    <dgm:cxn modelId="{DACA77FD-DD55-4191-836A-319CC9F71CFC}" type="presParOf" srcId="{BA6CBB60-7614-46F3-8A9C-1DE1A57C3801}" destId="{76FBCA4F-2AB2-42BB-A2B4-D03D3C101972}" srcOrd="1" destOrd="0" presId="urn:microsoft.com/office/officeart/2005/8/layout/process1"/>
    <dgm:cxn modelId="{B8F6A198-E25B-455F-AF9C-CC93F8863E4C}" type="presParOf" srcId="{76FBCA4F-2AB2-42BB-A2B4-D03D3C101972}" destId="{977E32D7-DA42-46AD-8979-F9A03AC2DBAF}" srcOrd="0" destOrd="0" presId="urn:microsoft.com/office/officeart/2005/8/layout/process1"/>
    <dgm:cxn modelId="{88FF0171-66ED-4AEF-B484-E2C443BE4204}" type="presParOf" srcId="{BA6CBB60-7614-46F3-8A9C-1DE1A57C3801}" destId="{5C5D0132-6B41-427E-BCC8-E93FACE7B06F}" srcOrd="2" destOrd="0" presId="urn:microsoft.com/office/officeart/2005/8/layout/process1"/>
    <dgm:cxn modelId="{CB2CB9DD-AE88-4CE1-9F71-D51B53519B67}" type="presParOf" srcId="{BA6CBB60-7614-46F3-8A9C-1DE1A57C3801}" destId="{4B1F9EC9-EE37-4524-8A24-3BCF764778D4}" srcOrd="3" destOrd="0" presId="urn:microsoft.com/office/officeart/2005/8/layout/process1"/>
    <dgm:cxn modelId="{30FDA2B1-0B0D-47F2-8178-8E0B97291757}" type="presParOf" srcId="{4B1F9EC9-EE37-4524-8A24-3BCF764778D4}" destId="{24096F8E-4EAB-4F62-B085-B8C3A0155EFA}" srcOrd="0" destOrd="0" presId="urn:microsoft.com/office/officeart/2005/8/layout/process1"/>
    <dgm:cxn modelId="{6591EE7F-EFFB-4BF7-9841-C592C4C3BE97}" type="presParOf" srcId="{BA6CBB60-7614-46F3-8A9C-1DE1A57C3801}" destId="{99F34E38-441E-41C1-AEDE-170216C6DF9A}" srcOrd="4" destOrd="0" presId="urn:microsoft.com/office/officeart/2005/8/layout/process1"/>
    <dgm:cxn modelId="{8E3C1A64-34E8-4D92-A6B6-E7272D2D1EE5}" type="presParOf" srcId="{BA6CBB60-7614-46F3-8A9C-1DE1A57C3801}" destId="{143C0AE4-BF3A-44F2-B291-811D2065FEA9}" srcOrd="5" destOrd="0" presId="urn:microsoft.com/office/officeart/2005/8/layout/process1"/>
    <dgm:cxn modelId="{8BF1BBF2-3F3A-4E65-B2DC-B7C1EE22D126}" type="presParOf" srcId="{143C0AE4-BF3A-44F2-B291-811D2065FEA9}" destId="{E36F3B6C-A298-4B68-B332-626F99DA1A10}" srcOrd="0" destOrd="0" presId="urn:microsoft.com/office/officeart/2005/8/layout/process1"/>
    <dgm:cxn modelId="{8C086E7B-2136-4216-94A2-933AF941EB21}" type="presParOf" srcId="{BA6CBB60-7614-46F3-8A9C-1DE1A57C3801}" destId="{A8F8EB7B-DBCD-4938-B9C8-25E4FE55BB8E}" srcOrd="6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9D729D-5FD4-4AC2-9311-DB96244B2661}" type="doc">
      <dgm:prSet loTypeId="urn:microsoft.com/office/officeart/2005/8/layout/radial3" loCatId="cycle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9C914CCE-AB8F-40FE-839F-1FC7E427EC65}">
      <dgm:prSet phldrT="[Text]" custT="1"/>
      <dgm:spPr/>
      <dgm:t>
        <a:bodyPr/>
        <a:lstStyle/>
        <a:p>
          <a:r>
            <a:rPr lang="en-US" sz="2400" b="1" dirty="0" smtClean="0"/>
            <a:t>PENTA HELIX</a:t>
          </a:r>
        </a:p>
        <a:p>
          <a:r>
            <a:rPr lang="en-US" sz="1800" i="1" dirty="0" smtClean="0"/>
            <a:t>Role Model</a:t>
          </a:r>
          <a:endParaRPr lang="en-US" sz="1800" i="1" dirty="0"/>
        </a:p>
      </dgm:t>
    </dgm:pt>
    <dgm:pt modelId="{61680C81-166E-476D-B54F-5C6767353D98}" type="parTrans" cxnId="{A1DA9DC5-B6E7-4656-B169-434C9AC3CE1E}">
      <dgm:prSet/>
      <dgm:spPr/>
      <dgm:t>
        <a:bodyPr/>
        <a:lstStyle/>
        <a:p>
          <a:endParaRPr lang="en-US"/>
        </a:p>
      </dgm:t>
    </dgm:pt>
    <dgm:pt modelId="{FF2E7098-B8F0-46BF-B13B-C0C0A31D0C1B}" type="sibTrans" cxnId="{A1DA9DC5-B6E7-4656-B169-434C9AC3CE1E}">
      <dgm:prSet/>
      <dgm:spPr/>
      <dgm:t>
        <a:bodyPr/>
        <a:lstStyle/>
        <a:p>
          <a:endParaRPr lang="en-US"/>
        </a:p>
      </dgm:t>
    </dgm:pt>
    <dgm:pt modelId="{01BC6A21-D8DA-485D-97F7-100D2761F7E2}">
      <dgm:prSet phldrT="[Text]" custT="1"/>
      <dgm:spPr/>
      <dgm:t>
        <a:bodyPr/>
        <a:lstStyle/>
        <a:p>
          <a:r>
            <a:rPr lang="en-US" sz="1600" b="1" i="1" dirty="0" smtClean="0"/>
            <a:t>Academic</a:t>
          </a:r>
          <a:r>
            <a:rPr lang="en-US" sz="1600" b="1" dirty="0" smtClean="0"/>
            <a:t> </a:t>
          </a:r>
          <a:r>
            <a:rPr lang="en-US" sz="1600" dirty="0" smtClean="0"/>
            <a:t>(</a:t>
          </a:r>
          <a:r>
            <a:rPr lang="en-US" sz="1600" dirty="0" err="1" smtClean="0"/>
            <a:t>konseptor</a:t>
          </a:r>
          <a:r>
            <a:rPr lang="en-US" sz="1600" dirty="0" smtClean="0"/>
            <a:t>)</a:t>
          </a:r>
          <a:endParaRPr lang="en-US" sz="1600" dirty="0"/>
        </a:p>
      </dgm:t>
    </dgm:pt>
    <dgm:pt modelId="{B2A15228-430C-46B5-A7F8-BC3695B7AE3C}" type="parTrans" cxnId="{C504959C-653C-4664-99FB-929664BBAC99}">
      <dgm:prSet/>
      <dgm:spPr/>
      <dgm:t>
        <a:bodyPr/>
        <a:lstStyle/>
        <a:p>
          <a:endParaRPr lang="en-US"/>
        </a:p>
      </dgm:t>
    </dgm:pt>
    <dgm:pt modelId="{1B7AB755-88B7-4E2A-A3FF-CF6E4722F0A2}" type="sibTrans" cxnId="{C504959C-653C-4664-99FB-929664BBAC99}">
      <dgm:prSet/>
      <dgm:spPr/>
      <dgm:t>
        <a:bodyPr/>
        <a:lstStyle/>
        <a:p>
          <a:endParaRPr lang="en-US"/>
        </a:p>
      </dgm:t>
    </dgm:pt>
    <dgm:pt modelId="{515C1008-57E1-4FD3-B06B-EDFCBA14F082}">
      <dgm:prSet phldrT="[Text]" custT="1"/>
      <dgm:spPr/>
      <dgm:t>
        <a:bodyPr/>
        <a:lstStyle/>
        <a:p>
          <a:r>
            <a:rPr lang="en-US" sz="1200" b="1" i="1" dirty="0" smtClean="0"/>
            <a:t>Government  </a:t>
          </a:r>
          <a:r>
            <a:rPr lang="en-US" sz="1200" dirty="0" smtClean="0"/>
            <a:t>(Regulator)</a:t>
          </a:r>
          <a:endParaRPr lang="en-US" sz="1200" dirty="0"/>
        </a:p>
      </dgm:t>
    </dgm:pt>
    <dgm:pt modelId="{34D1A257-49C1-4E34-9FE5-9226550C8DA8}" type="parTrans" cxnId="{692ED10F-1590-4C48-B251-2A94BBFDA254}">
      <dgm:prSet/>
      <dgm:spPr/>
      <dgm:t>
        <a:bodyPr/>
        <a:lstStyle/>
        <a:p>
          <a:endParaRPr lang="en-US"/>
        </a:p>
      </dgm:t>
    </dgm:pt>
    <dgm:pt modelId="{2B0CBE83-62E2-4C17-B5EA-114AA44FF5BC}" type="sibTrans" cxnId="{692ED10F-1590-4C48-B251-2A94BBFDA254}">
      <dgm:prSet/>
      <dgm:spPr/>
      <dgm:t>
        <a:bodyPr/>
        <a:lstStyle/>
        <a:p>
          <a:endParaRPr lang="en-US"/>
        </a:p>
      </dgm:t>
    </dgm:pt>
    <dgm:pt modelId="{A66CEB43-634C-4DFA-8FA3-23CC3124B135}">
      <dgm:prSet phldrT="[Text]" custT="1"/>
      <dgm:spPr/>
      <dgm:t>
        <a:bodyPr/>
        <a:lstStyle/>
        <a:p>
          <a:r>
            <a:rPr lang="en-US" sz="1400" b="1" i="1" dirty="0" smtClean="0"/>
            <a:t>Civil Society</a:t>
          </a:r>
        </a:p>
        <a:p>
          <a:r>
            <a:rPr lang="en-US" sz="1400" dirty="0" smtClean="0"/>
            <a:t>(</a:t>
          </a:r>
          <a:r>
            <a:rPr lang="en-US" sz="1400" dirty="0" err="1" smtClean="0"/>
            <a:t>akselerator</a:t>
          </a:r>
          <a:r>
            <a:rPr lang="en-US" sz="1400" dirty="0" smtClean="0"/>
            <a:t>)</a:t>
          </a:r>
          <a:endParaRPr lang="en-US" sz="1400" dirty="0"/>
        </a:p>
      </dgm:t>
    </dgm:pt>
    <dgm:pt modelId="{C13D8452-9E51-49E6-819C-684FBEAD91BE}" type="parTrans" cxnId="{592CE45B-7230-448B-9EE9-B459A803CC77}">
      <dgm:prSet/>
      <dgm:spPr/>
      <dgm:t>
        <a:bodyPr/>
        <a:lstStyle/>
        <a:p>
          <a:endParaRPr lang="en-US"/>
        </a:p>
      </dgm:t>
    </dgm:pt>
    <dgm:pt modelId="{27CF52CE-B028-4314-BF7C-D4FE10788842}" type="sibTrans" cxnId="{592CE45B-7230-448B-9EE9-B459A803CC77}">
      <dgm:prSet/>
      <dgm:spPr/>
      <dgm:t>
        <a:bodyPr/>
        <a:lstStyle/>
        <a:p>
          <a:endParaRPr lang="en-US"/>
        </a:p>
      </dgm:t>
    </dgm:pt>
    <dgm:pt modelId="{4D8D0479-AA8E-4861-9B58-B4B1314E0B64}">
      <dgm:prSet phldrT="[Text]" custT="1"/>
      <dgm:spPr/>
      <dgm:t>
        <a:bodyPr/>
        <a:lstStyle/>
        <a:p>
          <a:r>
            <a:rPr lang="en-US" sz="1800" b="1" i="1" dirty="0" smtClean="0"/>
            <a:t>Business </a:t>
          </a:r>
          <a:r>
            <a:rPr lang="en-US" sz="1800" dirty="0" smtClean="0"/>
            <a:t>(enabler)</a:t>
          </a:r>
          <a:endParaRPr lang="en-US" sz="1800" dirty="0"/>
        </a:p>
      </dgm:t>
    </dgm:pt>
    <dgm:pt modelId="{29E5A061-83F8-45C6-8040-A9B5CCEDCC4B}" type="parTrans" cxnId="{F64CD861-0D1B-4284-971C-062863F5DCA9}">
      <dgm:prSet/>
      <dgm:spPr/>
      <dgm:t>
        <a:bodyPr/>
        <a:lstStyle/>
        <a:p>
          <a:endParaRPr lang="en-US"/>
        </a:p>
      </dgm:t>
    </dgm:pt>
    <dgm:pt modelId="{E768B36C-8D7A-4313-ABA7-3EAB6AE1F9DC}" type="sibTrans" cxnId="{F64CD861-0D1B-4284-971C-062863F5DCA9}">
      <dgm:prSet/>
      <dgm:spPr/>
      <dgm:t>
        <a:bodyPr/>
        <a:lstStyle/>
        <a:p>
          <a:endParaRPr lang="en-US"/>
        </a:p>
      </dgm:t>
    </dgm:pt>
    <dgm:pt modelId="{7E0AC496-F996-4B1E-B6D9-6128CDB3A8EE}">
      <dgm:prSet phldrT="[Text]" custT="1"/>
      <dgm:spPr/>
      <dgm:t>
        <a:bodyPr/>
        <a:lstStyle/>
        <a:p>
          <a:r>
            <a:rPr lang="en-US" sz="1400" b="1" i="1" dirty="0" smtClean="0"/>
            <a:t>3</a:t>
          </a:r>
          <a:r>
            <a:rPr lang="en-US" sz="1400" b="1" i="1" baseline="30000" dirty="0" smtClean="0"/>
            <a:t>rd</a:t>
          </a:r>
          <a:r>
            <a:rPr lang="en-US" sz="1400" b="1" i="1" dirty="0" smtClean="0"/>
            <a:t> Sector</a:t>
          </a:r>
        </a:p>
        <a:p>
          <a:r>
            <a:rPr lang="en-US" sz="1400" dirty="0" smtClean="0"/>
            <a:t>(</a:t>
          </a:r>
          <a:r>
            <a:rPr lang="en-US" sz="1400" dirty="0" err="1" smtClean="0"/>
            <a:t>katalisator</a:t>
          </a:r>
          <a:r>
            <a:rPr lang="en-US" sz="1400" dirty="0" smtClean="0"/>
            <a:t>)</a:t>
          </a:r>
          <a:endParaRPr lang="en-US" sz="1400" dirty="0"/>
        </a:p>
      </dgm:t>
    </dgm:pt>
    <dgm:pt modelId="{BAD98F22-BCE8-4816-9EAA-163A7A2CD13E}" type="parTrans" cxnId="{66061B22-A26D-420E-A7FD-6DAA763EFAC0}">
      <dgm:prSet/>
      <dgm:spPr/>
      <dgm:t>
        <a:bodyPr/>
        <a:lstStyle/>
        <a:p>
          <a:endParaRPr lang="en-US"/>
        </a:p>
      </dgm:t>
    </dgm:pt>
    <dgm:pt modelId="{9E53B028-9E30-41E8-B9A1-75FBB6022D20}" type="sibTrans" cxnId="{66061B22-A26D-420E-A7FD-6DAA763EFAC0}">
      <dgm:prSet/>
      <dgm:spPr/>
      <dgm:t>
        <a:bodyPr/>
        <a:lstStyle/>
        <a:p>
          <a:endParaRPr lang="en-US"/>
        </a:p>
      </dgm:t>
    </dgm:pt>
    <dgm:pt modelId="{BCD5E014-3504-4124-AFFD-9883B08C6C0A}" type="pres">
      <dgm:prSet presAssocID="{079D729D-5FD4-4AC2-9311-DB96244B266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B7C3B7-3056-4689-936C-47C0FC4028A7}" type="pres">
      <dgm:prSet presAssocID="{079D729D-5FD4-4AC2-9311-DB96244B2661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E02FD3F0-DA40-45DD-B77C-6ED9559B7FA1}" type="pres">
      <dgm:prSet presAssocID="{9C914CCE-AB8F-40FE-839F-1FC7E427EC65}" presName="centerShape" presStyleLbl="vennNode1" presStyleIdx="0" presStyleCnt="6"/>
      <dgm:spPr/>
      <dgm:t>
        <a:bodyPr/>
        <a:lstStyle/>
        <a:p>
          <a:endParaRPr lang="en-US"/>
        </a:p>
      </dgm:t>
    </dgm:pt>
    <dgm:pt modelId="{DA7D722B-B906-40C6-A779-06693DCE0251}" type="pres">
      <dgm:prSet presAssocID="{01BC6A21-D8DA-485D-97F7-100D2761F7E2}" presName="node" presStyleLbl="vennNode1" presStyleIdx="1" presStyleCnt="6" custScaleX="143430" custRadScaleRad="98993" custRadScaleInc="27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799E51-0DE1-4EE1-92AB-22A300F86B2F}" type="pres">
      <dgm:prSet presAssocID="{515C1008-57E1-4FD3-B06B-EDFCBA14F082}" presName="node" presStyleLbl="vennNode1" presStyleIdx="2" presStyleCnt="6" custScaleX="130653" custRadScaleRad="109237" custRadScaleInc="-19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7F019A-0D3C-4092-8AD3-5E4003F6124A}" type="pres">
      <dgm:prSet presAssocID="{A66CEB43-634C-4DFA-8FA3-23CC3124B135}" presName="node" presStyleLbl="vennNode1" presStyleIdx="3" presStyleCnt="6" custScaleX="136196" custRadScaleRad="102350" custRadScaleInc="-48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4DA1EA-618B-4C5B-AD20-250CA5122BFB}" type="pres">
      <dgm:prSet presAssocID="{4D8D0479-AA8E-4861-9B58-B4B1314E0B64}" presName="node" presStyleLbl="vennNode1" presStyleIdx="4" presStyleCnt="6" custScaleX="144660" custRadScaleRad="103548" custRadScaleInc="59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DBFA20-5D62-4F66-BD4C-12DC918497C9}" type="pres">
      <dgm:prSet presAssocID="{7E0AC496-F996-4B1E-B6D9-6128CDB3A8EE}" presName="node" presStyleLbl="vennNode1" presStyleIdx="5" presStyleCnt="6" custScaleX="142548" custRadScaleRad="113785" custRadScaleInc="8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04959C-653C-4664-99FB-929664BBAC99}" srcId="{9C914CCE-AB8F-40FE-839F-1FC7E427EC65}" destId="{01BC6A21-D8DA-485D-97F7-100D2761F7E2}" srcOrd="0" destOrd="0" parTransId="{B2A15228-430C-46B5-A7F8-BC3695B7AE3C}" sibTransId="{1B7AB755-88B7-4E2A-A3FF-CF6E4722F0A2}"/>
    <dgm:cxn modelId="{40E6F196-5514-4B35-9AE4-DC3BB090D94C}" type="presOf" srcId="{01BC6A21-D8DA-485D-97F7-100D2761F7E2}" destId="{DA7D722B-B906-40C6-A779-06693DCE0251}" srcOrd="0" destOrd="0" presId="urn:microsoft.com/office/officeart/2005/8/layout/radial3"/>
    <dgm:cxn modelId="{66061B22-A26D-420E-A7FD-6DAA763EFAC0}" srcId="{9C914CCE-AB8F-40FE-839F-1FC7E427EC65}" destId="{7E0AC496-F996-4B1E-B6D9-6128CDB3A8EE}" srcOrd="4" destOrd="0" parTransId="{BAD98F22-BCE8-4816-9EAA-163A7A2CD13E}" sibTransId="{9E53B028-9E30-41E8-B9A1-75FBB6022D20}"/>
    <dgm:cxn modelId="{DF2717A4-ED03-4D06-A59D-B0C0A5DB076A}" type="presOf" srcId="{A66CEB43-634C-4DFA-8FA3-23CC3124B135}" destId="{067F019A-0D3C-4092-8AD3-5E4003F6124A}" srcOrd="0" destOrd="0" presId="urn:microsoft.com/office/officeart/2005/8/layout/radial3"/>
    <dgm:cxn modelId="{692ED10F-1590-4C48-B251-2A94BBFDA254}" srcId="{9C914CCE-AB8F-40FE-839F-1FC7E427EC65}" destId="{515C1008-57E1-4FD3-B06B-EDFCBA14F082}" srcOrd="1" destOrd="0" parTransId="{34D1A257-49C1-4E34-9FE5-9226550C8DA8}" sibTransId="{2B0CBE83-62E2-4C17-B5EA-114AA44FF5BC}"/>
    <dgm:cxn modelId="{3B7B33D4-D0DF-4EB5-B4BA-8EF422CCA8D6}" type="presOf" srcId="{7E0AC496-F996-4B1E-B6D9-6128CDB3A8EE}" destId="{2ADBFA20-5D62-4F66-BD4C-12DC918497C9}" srcOrd="0" destOrd="0" presId="urn:microsoft.com/office/officeart/2005/8/layout/radial3"/>
    <dgm:cxn modelId="{A1DA9DC5-B6E7-4656-B169-434C9AC3CE1E}" srcId="{079D729D-5FD4-4AC2-9311-DB96244B2661}" destId="{9C914CCE-AB8F-40FE-839F-1FC7E427EC65}" srcOrd="0" destOrd="0" parTransId="{61680C81-166E-476D-B54F-5C6767353D98}" sibTransId="{FF2E7098-B8F0-46BF-B13B-C0C0A31D0C1B}"/>
    <dgm:cxn modelId="{592CE45B-7230-448B-9EE9-B459A803CC77}" srcId="{9C914CCE-AB8F-40FE-839F-1FC7E427EC65}" destId="{A66CEB43-634C-4DFA-8FA3-23CC3124B135}" srcOrd="2" destOrd="0" parTransId="{C13D8452-9E51-49E6-819C-684FBEAD91BE}" sibTransId="{27CF52CE-B028-4314-BF7C-D4FE10788842}"/>
    <dgm:cxn modelId="{32C9F843-FC97-4570-BF78-E07DC6AB71D9}" type="presOf" srcId="{9C914CCE-AB8F-40FE-839F-1FC7E427EC65}" destId="{E02FD3F0-DA40-45DD-B77C-6ED9559B7FA1}" srcOrd="0" destOrd="0" presId="urn:microsoft.com/office/officeart/2005/8/layout/radial3"/>
    <dgm:cxn modelId="{3B4CDFAD-7A2B-4F83-8EBE-78BCE4B8CC26}" type="presOf" srcId="{515C1008-57E1-4FD3-B06B-EDFCBA14F082}" destId="{79799E51-0DE1-4EE1-92AB-22A300F86B2F}" srcOrd="0" destOrd="0" presId="urn:microsoft.com/office/officeart/2005/8/layout/radial3"/>
    <dgm:cxn modelId="{8A22A797-F29F-4988-852D-E3B23510323B}" type="presOf" srcId="{079D729D-5FD4-4AC2-9311-DB96244B2661}" destId="{BCD5E014-3504-4124-AFFD-9883B08C6C0A}" srcOrd="0" destOrd="0" presId="urn:microsoft.com/office/officeart/2005/8/layout/radial3"/>
    <dgm:cxn modelId="{F64CD861-0D1B-4284-971C-062863F5DCA9}" srcId="{9C914CCE-AB8F-40FE-839F-1FC7E427EC65}" destId="{4D8D0479-AA8E-4861-9B58-B4B1314E0B64}" srcOrd="3" destOrd="0" parTransId="{29E5A061-83F8-45C6-8040-A9B5CCEDCC4B}" sibTransId="{E768B36C-8D7A-4313-ABA7-3EAB6AE1F9DC}"/>
    <dgm:cxn modelId="{96FE1093-0795-4F1B-9A60-F9CF826FEB6F}" type="presOf" srcId="{4D8D0479-AA8E-4861-9B58-B4B1314E0B64}" destId="{944DA1EA-618B-4C5B-AD20-250CA5122BFB}" srcOrd="0" destOrd="0" presId="urn:microsoft.com/office/officeart/2005/8/layout/radial3"/>
    <dgm:cxn modelId="{C9227437-64D1-4807-A148-6BF4C43937D7}" type="presParOf" srcId="{BCD5E014-3504-4124-AFFD-9883B08C6C0A}" destId="{43B7C3B7-3056-4689-936C-47C0FC4028A7}" srcOrd="0" destOrd="0" presId="urn:microsoft.com/office/officeart/2005/8/layout/radial3"/>
    <dgm:cxn modelId="{0E681E11-7336-4502-922D-14C019555C6C}" type="presParOf" srcId="{43B7C3B7-3056-4689-936C-47C0FC4028A7}" destId="{E02FD3F0-DA40-45DD-B77C-6ED9559B7FA1}" srcOrd="0" destOrd="0" presId="urn:microsoft.com/office/officeart/2005/8/layout/radial3"/>
    <dgm:cxn modelId="{0B75C1F6-9C8E-4D5B-8369-905DE405A108}" type="presParOf" srcId="{43B7C3B7-3056-4689-936C-47C0FC4028A7}" destId="{DA7D722B-B906-40C6-A779-06693DCE0251}" srcOrd="1" destOrd="0" presId="urn:microsoft.com/office/officeart/2005/8/layout/radial3"/>
    <dgm:cxn modelId="{95CDAF8D-62E3-4955-AF7C-0281494FE430}" type="presParOf" srcId="{43B7C3B7-3056-4689-936C-47C0FC4028A7}" destId="{79799E51-0DE1-4EE1-92AB-22A300F86B2F}" srcOrd="2" destOrd="0" presId="urn:microsoft.com/office/officeart/2005/8/layout/radial3"/>
    <dgm:cxn modelId="{8EB0388A-A650-416B-A1A6-FFB6A163574F}" type="presParOf" srcId="{43B7C3B7-3056-4689-936C-47C0FC4028A7}" destId="{067F019A-0D3C-4092-8AD3-5E4003F6124A}" srcOrd="3" destOrd="0" presId="urn:microsoft.com/office/officeart/2005/8/layout/radial3"/>
    <dgm:cxn modelId="{3C75E389-F716-491A-A5BF-4255F9EA8661}" type="presParOf" srcId="{43B7C3B7-3056-4689-936C-47C0FC4028A7}" destId="{944DA1EA-618B-4C5B-AD20-250CA5122BFB}" srcOrd="4" destOrd="0" presId="urn:microsoft.com/office/officeart/2005/8/layout/radial3"/>
    <dgm:cxn modelId="{4510A749-A7F5-4D16-B910-0104D12F507A}" type="presParOf" srcId="{43B7C3B7-3056-4689-936C-47C0FC4028A7}" destId="{2ADBFA20-5D62-4F66-BD4C-12DC918497C9}" srcOrd="5" destOrd="0" presId="urn:microsoft.com/office/officeart/2005/8/layout/radial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4A70CA-03B1-4AC5-848B-71D74F269FEC}">
      <dsp:nvSpPr>
        <dsp:cNvPr id="0" name=""/>
        <dsp:cNvSpPr/>
      </dsp:nvSpPr>
      <dsp:spPr>
        <a:xfrm>
          <a:off x="2784132" y="-232036"/>
          <a:ext cx="2127934" cy="128939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Kurangnya </a:t>
          </a:r>
          <a:r>
            <a:rPr lang="en-US" sz="2000" b="1" kern="1200" dirty="0" err="1" smtClean="0"/>
            <a:t>industri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hulu</a:t>
          </a:r>
          <a:r>
            <a:rPr lang="en-US" sz="2000" b="1" kern="1200" dirty="0" smtClean="0"/>
            <a:t> </a:t>
          </a:r>
          <a:endParaRPr lang="en-US" sz="2000" kern="1200" dirty="0"/>
        </a:p>
      </dsp:txBody>
      <dsp:txXfrm>
        <a:off x="2847075" y="-169093"/>
        <a:ext cx="2002048" cy="1163512"/>
      </dsp:txXfrm>
    </dsp:sp>
    <dsp:sp modelId="{439B9A98-84C3-490F-B3F1-E82B361C9FAD}">
      <dsp:nvSpPr>
        <dsp:cNvPr id="0" name=""/>
        <dsp:cNvSpPr/>
      </dsp:nvSpPr>
      <dsp:spPr>
        <a:xfrm>
          <a:off x="2116052" y="631953"/>
          <a:ext cx="4939849" cy="4939849"/>
        </a:xfrm>
        <a:custGeom>
          <a:avLst/>
          <a:gdLst/>
          <a:ahLst/>
          <a:cxnLst/>
          <a:rect l="0" t="0" r="0" b="0"/>
          <a:pathLst>
            <a:path>
              <a:moveTo>
                <a:pt x="2801547" y="22363"/>
              </a:moveTo>
              <a:arcTo wR="2469924" hR="2469924" stAng="16662965" swAng="763131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EBF38E-3209-4F53-A922-241DE088D53B}">
      <dsp:nvSpPr>
        <dsp:cNvPr id="0" name=""/>
        <dsp:cNvSpPr/>
      </dsp:nvSpPr>
      <dsp:spPr>
        <a:xfrm>
          <a:off x="5029203" y="789342"/>
          <a:ext cx="2127934" cy="1416042"/>
        </a:xfrm>
        <a:prstGeom prst="roundRect">
          <a:avLst/>
        </a:prstGeom>
        <a:gradFill rotWithShape="0">
          <a:gsLst>
            <a:gs pos="0">
              <a:schemeClr val="accent3">
                <a:hueOff val="1875044"/>
                <a:satOff val="-2813"/>
                <a:lumOff val="-458"/>
                <a:alphaOff val="0"/>
                <a:shade val="51000"/>
                <a:satMod val="130000"/>
              </a:schemeClr>
            </a:gs>
            <a:gs pos="80000">
              <a:schemeClr val="accent3">
                <a:hueOff val="1875044"/>
                <a:satOff val="-2813"/>
                <a:lumOff val="-458"/>
                <a:alphaOff val="0"/>
                <a:shade val="93000"/>
                <a:satMod val="130000"/>
              </a:schemeClr>
            </a:gs>
            <a:gs pos="100000">
              <a:schemeClr val="accent3">
                <a:hueOff val="1875044"/>
                <a:satOff val="-2813"/>
                <a:lumOff val="-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/>
            <a:t>Kurangnya kebijakan yang berpihak pada pengembangan bahan baku </a:t>
          </a:r>
          <a:r>
            <a:rPr lang="en-US" sz="1600" b="1" kern="1200" dirty="0" err="1" smtClean="0"/>
            <a:t>farmasi</a:t>
          </a:r>
          <a:r>
            <a:rPr lang="id-ID" sz="1600" b="1" kern="1200" dirty="0" smtClean="0"/>
            <a:t> dalam negeri</a:t>
          </a:r>
          <a:endParaRPr lang="en-AU" sz="1600" b="1" kern="1200" dirty="0"/>
        </a:p>
      </dsp:txBody>
      <dsp:txXfrm>
        <a:off x="5098328" y="858467"/>
        <a:ext cx="1989684" cy="1277792"/>
      </dsp:txXfrm>
    </dsp:sp>
    <dsp:sp modelId="{513148D5-59E4-4359-8952-78E20ACF747E}">
      <dsp:nvSpPr>
        <dsp:cNvPr id="0" name=""/>
        <dsp:cNvSpPr/>
      </dsp:nvSpPr>
      <dsp:spPr>
        <a:xfrm>
          <a:off x="1696760" y="795172"/>
          <a:ext cx="4939849" cy="4939849"/>
        </a:xfrm>
        <a:custGeom>
          <a:avLst/>
          <a:gdLst/>
          <a:ahLst/>
          <a:cxnLst/>
          <a:rect l="0" t="0" r="0" b="0"/>
          <a:pathLst>
            <a:path>
              <a:moveTo>
                <a:pt x="4703684" y="1415958"/>
              </a:moveTo>
              <a:arcTo wR="2469924" hR="2469924" stAng="20084425" swAng="869609"/>
            </a:path>
          </a:pathLst>
        </a:custGeom>
        <a:noFill/>
        <a:ln w="9525" cap="flat" cmpd="sng" algn="ctr">
          <a:solidFill>
            <a:schemeClr val="accent3">
              <a:hueOff val="1875044"/>
              <a:satOff val="-2813"/>
              <a:lumOff val="-4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522690-F10C-43CD-9B37-878BB5B213F9}">
      <dsp:nvSpPr>
        <dsp:cNvPr id="0" name=""/>
        <dsp:cNvSpPr/>
      </dsp:nvSpPr>
      <dsp:spPr>
        <a:xfrm>
          <a:off x="5482649" y="2809961"/>
          <a:ext cx="2127934" cy="1174757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/>
            <a:t>Kurangnya sinergi </a:t>
          </a:r>
          <a:r>
            <a:rPr lang="en-US" sz="1600" b="1" kern="1200" dirty="0" err="1" smtClean="0"/>
            <a:t>antar</a:t>
          </a:r>
          <a:r>
            <a:rPr lang="en-US" sz="1600" b="1" kern="1200" dirty="0" smtClean="0"/>
            <a:t> </a:t>
          </a:r>
          <a:r>
            <a:rPr lang="en-US" sz="1600" b="1" i="1" kern="1200" dirty="0" smtClean="0"/>
            <a:t>stakeholder</a:t>
          </a:r>
          <a:endParaRPr lang="en-AU" sz="1600" b="1" i="1" kern="1200" dirty="0"/>
        </a:p>
      </dsp:txBody>
      <dsp:txXfrm>
        <a:off x="5539996" y="2867308"/>
        <a:ext cx="2013240" cy="1060063"/>
      </dsp:txXfrm>
    </dsp:sp>
    <dsp:sp modelId="{1A515BDF-8C5F-49F8-B84A-D7714BF59B73}">
      <dsp:nvSpPr>
        <dsp:cNvPr id="0" name=""/>
        <dsp:cNvSpPr/>
      </dsp:nvSpPr>
      <dsp:spPr>
        <a:xfrm>
          <a:off x="2762162" y="-680238"/>
          <a:ext cx="4939849" cy="4939849"/>
        </a:xfrm>
        <a:custGeom>
          <a:avLst/>
          <a:gdLst/>
          <a:ahLst/>
          <a:cxnLst/>
          <a:rect l="0" t="0" r="0" b="0"/>
          <a:pathLst>
            <a:path>
              <a:moveTo>
                <a:pt x="3597555" y="4667417"/>
              </a:moveTo>
              <a:arcTo wR="2469924" hR="2469924" stAng="3770138" swAng="735081"/>
            </a:path>
          </a:pathLst>
        </a:custGeom>
        <a:noFill/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3E64EB-2F6F-4B5B-B014-78C6F6DA8208}">
      <dsp:nvSpPr>
        <dsp:cNvPr id="0" name=""/>
        <dsp:cNvSpPr/>
      </dsp:nvSpPr>
      <dsp:spPr>
        <a:xfrm>
          <a:off x="4128540" y="4177796"/>
          <a:ext cx="2127934" cy="1373447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Belum fokusnya pengembangan yang berorientasi pada pengembangan bahan baku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farmasi</a:t>
          </a:r>
          <a:r>
            <a:rPr lang="id-ID" sz="1400" b="1" kern="1200" dirty="0" smtClean="0"/>
            <a:t>.</a:t>
          </a:r>
          <a:endParaRPr lang="en-AU" sz="1400" b="1" kern="1200" dirty="0"/>
        </a:p>
      </dsp:txBody>
      <dsp:txXfrm>
        <a:off x="4195586" y="4244842"/>
        <a:ext cx="1993842" cy="1239355"/>
      </dsp:txXfrm>
    </dsp:sp>
    <dsp:sp modelId="{126DC5AC-60C5-461F-997A-8059EBEABD9A}">
      <dsp:nvSpPr>
        <dsp:cNvPr id="0" name=""/>
        <dsp:cNvSpPr/>
      </dsp:nvSpPr>
      <dsp:spPr>
        <a:xfrm>
          <a:off x="1150825" y="373911"/>
          <a:ext cx="4939849" cy="4939849"/>
        </a:xfrm>
        <a:custGeom>
          <a:avLst/>
          <a:gdLst/>
          <a:ahLst/>
          <a:cxnLst/>
          <a:rect l="0" t="0" r="0" b="0"/>
          <a:pathLst>
            <a:path>
              <a:moveTo>
                <a:pt x="2972680" y="4888139"/>
              </a:moveTo>
              <a:arcTo wR="2469924" hR="2469924" stAng="4695319" swAng="702863"/>
            </a:path>
          </a:pathLst>
        </a:custGeom>
        <a:noFill/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D0AC56-6FA9-4263-8226-459A9F77458B}">
      <dsp:nvSpPr>
        <dsp:cNvPr id="0" name=""/>
        <dsp:cNvSpPr/>
      </dsp:nvSpPr>
      <dsp:spPr>
        <a:xfrm>
          <a:off x="1488978" y="4280796"/>
          <a:ext cx="2127934" cy="1344410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/>
            <a:t>Penelitian  belum berorientasi pada peningkatan nilai tambah dan optimasi produk</a:t>
          </a:r>
          <a:r>
            <a:rPr lang="en-AU" sz="1600" b="1" kern="1200" dirty="0" smtClean="0"/>
            <a:t> </a:t>
          </a:r>
          <a:r>
            <a:rPr lang="en-AU" sz="1600" b="1" kern="1200" dirty="0" err="1" smtClean="0"/>
            <a:t>di</a:t>
          </a:r>
          <a:r>
            <a:rPr lang="en-AU" sz="1600" b="1" kern="1200" dirty="0" smtClean="0"/>
            <a:t> </a:t>
          </a:r>
          <a:r>
            <a:rPr lang="id-ID" sz="1600" b="1" kern="1200" dirty="0" smtClean="0"/>
            <a:t>industri</a:t>
          </a:r>
          <a:endParaRPr lang="en-AU" sz="1600" b="1" kern="1200" dirty="0"/>
        </a:p>
      </dsp:txBody>
      <dsp:txXfrm>
        <a:off x="1554607" y="4346425"/>
        <a:ext cx="1996676" cy="1213152"/>
      </dsp:txXfrm>
    </dsp:sp>
    <dsp:sp modelId="{D4C8D6A7-375C-444D-8887-978714882F67}">
      <dsp:nvSpPr>
        <dsp:cNvPr id="0" name=""/>
        <dsp:cNvSpPr/>
      </dsp:nvSpPr>
      <dsp:spPr>
        <a:xfrm>
          <a:off x="658343" y="-300029"/>
          <a:ext cx="4939849" cy="4939849"/>
        </a:xfrm>
        <a:custGeom>
          <a:avLst/>
          <a:gdLst/>
          <a:ahLst/>
          <a:cxnLst/>
          <a:rect l="0" t="0" r="0" b="0"/>
          <a:pathLst>
            <a:path>
              <a:moveTo>
                <a:pt x="1183683" y="4578505"/>
              </a:moveTo>
              <a:arcTo wR="2469924" hR="2469924" stAng="7282999" swAng="609413"/>
            </a:path>
          </a:pathLst>
        </a:custGeom>
        <a:noFill/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6FB3E-5086-4DF4-8029-9EE1822FD4A4}">
      <dsp:nvSpPr>
        <dsp:cNvPr id="0" name=""/>
        <dsp:cNvSpPr/>
      </dsp:nvSpPr>
      <dsp:spPr>
        <a:xfrm>
          <a:off x="215549" y="2771180"/>
          <a:ext cx="2127934" cy="1244469"/>
        </a:xfrm>
        <a:prstGeom prst="roundRect">
          <a:avLst/>
        </a:prstGeom>
        <a:gradFill rotWithShape="0">
          <a:gsLst>
            <a:gs pos="0">
              <a:schemeClr val="accent3">
                <a:hueOff val="9375220"/>
                <a:satOff val="-14067"/>
                <a:lumOff val="-2288"/>
                <a:alphaOff val="0"/>
                <a:shade val="51000"/>
                <a:satMod val="130000"/>
              </a:schemeClr>
            </a:gs>
            <a:gs pos="80000">
              <a:schemeClr val="accent3">
                <a:hueOff val="9375220"/>
                <a:satOff val="-14067"/>
                <a:lumOff val="-2288"/>
                <a:alphaOff val="0"/>
                <a:shade val="93000"/>
                <a:satMod val="130000"/>
              </a:schemeClr>
            </a:gs>
            <a:gs pos="100000">
              <a:schemeClr val="accent3">
                <a:hueOff val="9375220"/>
                <a:satOff val="-14067"/>
                <a:lumOff val="-22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Kurangnya pemutakhiran teknologi</a:t>
          </a:r>
          <a:endParaRPr lang="en-AU" sz="2000" b="1" kern="1200" dirty="0"/>
        </a:p>
      </dsp:txBody>
      <dsp:txXfrm>
        <a:off x="276299" y="2831930"/>
        <a:ext cx="2006434" cy="1122969"/>
      </dsp:txXfrm>
    </dsp:sp>
    <dsp:sp modelId="{FF4F48D0-DAE8-452C-8859-EE8BD6556FA0}">
      <dsp:nvSpPr>
        <dsp:cNvPr id="0" name=""/>
        <dsp:cNvSpPr/>
      </dsp:nvSpPr>
      <dsp:spPr>
        <a:xfrm>
          <a:off x="1201028" y="688568"/>
          <a:ext cx="4939849" cy="4939849"/>
        </a:xfrm>
        <a:custGeom>
          <a:avLst/>
          <a:gdLst/>
          <a:ahLst/>
          <a:cxnLst/>
          <a:rect l="0" t="0" r="0" b="0"/>
          <a:pathLst>
            <a:path>
              <a:moveTo>
                <a:pt x="31494" y="2076749"/>
              </a:moveTo>
              <a:arcTo wR="2469924" hR="2469924" stAng="11349575" swAng="811667"/>
            </a:path>
          </a:pathLst>
        </a:custGeom>
        <a:noFill/>
        <a:ln w="9525" cap="flat" cmpd="sng" algn="ctr">
          <a:solidFill>
            <a:schemeClr val="accent3">
              <a:hueOff val="9375220"/>
              <a:satOff val="-14067"/>
              <a:lumOff val="-22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DD55BD-33E0-448C-9136-9C5122952131}">
      <dsp:nvSpPr>
        <dsp:cNvPr id="0" name=""/>
        <dsp:cNvSpPr/>
      </dsp:nvSpPr>
      <dsp:spPr>
        <a:xfrm>
          <a:off x="609603" y="913567"/>
          <a:ext cx="2127921" cy="1286796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/>
            <a:t>Kurangnya promosi dan peluang investasi di bidang bahan baku </a:t>
          </a:r>
          <a:r>
            <a:rPr lang="en-US" sz="1800" b="1" kern="1200" dirty="0" err="1" smtClean="0"/>
            <a:t>farmasi</a:t>
          </a:r>
          <a:endParaRPr lang="en-AU" sz="1800" b="1" kern="1200" dirty="0"/>
        </a:p>
      </dsp:txBody>
      <dsp:txXfrm>
        <a:off x="672419" y="976383"/>
        <a:ext cx="2002289" cy="1161164"/>
      </dsp:txXfrm>
    </dsp:sp>
    <dsp:sp modelId="{3387108A-C2AE-4D2A-BE33-874C7BCD13FC}">
      <dsp:nvSpPr>
        <dsp:cNvPr id="0" name=""/>
        <dsp:cNvSpPr/>
      </dsp:nvSpPr>
      <dsp:spPr>
        <a:xfrm>
          <a:off x="1084203" y="530484"/>
          <a:ext cx="4939849" cy="4939849"/>
        </a:xfrm>
        <a:custGeom>
          <a:avLst/>
          <a:gdLst/>
          <a:ahLst/>
          <a:cxnLst/>
          <a:rect l="0" t="0" r="0" b="0"/>
          <a:pathLst>
            <a:path>
              <a:moveTo>
                <a:pt x="1153859" y="379828"/>
              </a:moveTo>
              <a:arcTo wR="2469924" hR="2469924" stAng="14268163" swAng="833476"/>
            </a:path>
          </a:pathLst>
        </a:custGeom>
        <a:noFill/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1B90C-FA5E-4E66-923C-2F5E71E5824D}">
      <dsp:nvSpPr>
        <dsp:cNvPr id="0" name=""/>
        <dsp:cNvSpPr/>
      </dsp:nvSpPr>
      <dsp:spPr>
        <a:xfrm>
          <a:off x="1615928" y="88275"/>
          <a:ext cx="6467378" cy="113317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7539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menyusun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dan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menetapkan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rencana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aksi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untuk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Pengembangan</a:t>
          </a:r>
          <a:r>
            <a:rPr lang="en-US" sz="2400" b="1" kern="1200" dirty="0" smtClean="0"/>
            <a:t> IF </a:t>
          </a:r>
          <a:r>
            <a:rPr lang="en-US" sz="2400" b="1" kern="1200" dirty="0" err="1" smtClean="0"/>
            <a:t>dan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alkes</a:t>
          </a:r>
          <a:endParaRPr lang="en-US" sz="2400" b="1" kern="1200" dirty="0"/>
        </a:p>
      </dsp:txBody>
      <dsp:txXfrm>
        <a:off x="1615928" y="88275"/>
        <a:ext cx="6467378" cy="1133177"/>
      </dsp:txXfrm>
    </dsp:sp>
    <dsp:sp modelId="{361D9432-4C6F-4205-A98D-22527DD3D66C}">
      <dsp:nvSpPr>
        <dsp:cNvPr id="0" name=""/>
        <dsp:cNvSpPr/>
      </dsp:nvSpPr>
      <dsp:spPr>
        <a:xfrm>
          <a:off x="954644" y="88076"/>
          <a:ext cx="793224" cy="109318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469DF6-F0F0-42E0-A4ED-B6730BF7FA12}">
      <dsp:nvSpPr>
        <dsp:cNvPr id="0" name=""/>
        <dsp:cNvSpPr/>
      </dsp:nvSpPr>
      <dsp:spPr>
        <a:xfrm>
          <a:off x="671982" y="1711516"/>
          <a:ext cx="3626167" cy="113317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7539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Memfasilitasi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pengembanga</a:t>
          </a:r>
          <a:r>
            <a:rPr lang="en-US" sz="1800" b="1" kern="1200" dirty="0" err="1" smtClean="0"/>
            <a:t>n</a:t>
          </a:r>
          <a:r>
            <a:rPr lang="en-US" sz="1800" b="1" kern="1200" dirty="0" smtClean="0"/>
            <a:t> </a:t>
          </a:r>
          <a:r>
            <a:rPr lang="en-US" sz="1800" kern="1200" dirty="0" err="1" smtClean="0"/>
            <a:t>ke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arah</a:t>
          </a:r>
          <a:r>
            <a:rPr lang="en-US" sz="1800" i="1" kern="1200" dirty="0" smtClean="0"/>
            <a:t> biopharmaceuticals, </a:t>
          </a:r>
          <a:r>
            <a:rPr lang="en-US" sz="1800" kern="1200" dirty="0" err="1" smtClean="0"/>
            <a:t>vaksin</a:t>
          </a:r>
          <a:r>
            <a:rPr lang="en-US" sz="1800" kern="1200" dirty="0" smtClean="0"/>
            <a:t>, natural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API </a:t>
          </a:r>
          <a:r>
            <a:rPr lang="en-US" sz="1800" kern="1200" dirty="0" err="1" smtClean="0"/>
            <a:t>kimia</a:t>
          </a:r>
          <a:endParaRPr lang="en-US" sz="1800" kern="1200" dirty="0"/>
        </a:p>
      </dsp:txBody>
      <dsp:txXfrm>
        <a:off x="671982" y="1711516"/>
        <a:ext cx="3626167" cy="1133177"/>
      </dsp:txXfrm>
    </dsp:sp>
    <dsp:sp modelId="{9BCF81B2-F9C8-4CD3-BF5E-D7A9352B2D95}">
      <dsp:nvSpPr>
        <dsp:cNvPr id="0" name=""/>
        <dsp:cNvSpPr/>
      </dsp:nvSpPr>
      <dsp:spPr>
        <a:xfrm>
          <a:off x="520891" y="1547835"/>
          <a:ext cx="793224" cy="1189836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7000" r="-6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A862F4-6B02-4A17-B38A-5E4E1A7E6290}">
      <dsp:nvSpPr>
        <dsp:cNvPr id="0" name=""/>
        <dsp:cNvSpPr/>
      </dsp:nvSpPr>
      <dsp:spPr>
        <a:xfrm>
          <a:off x="4691614" y="1711516"/>
          <a:ext cx="3626167" cy="113317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7539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Mendorong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dan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mengembangkan</a:t>
          </a:r>
          <a:r>
            <a:rPr lang="en-US" sz="2000" b="1" kern="1200" dirty="0" smtClean="0"/>
            <a:t> R&amp;D </a:t>
          </a:r>
          <a:r>
            <a:rPr lang="en-US" sz="1600" kern="1200" dirty="0" err="1" smtClean="0"/>
            <a:t>sediaan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farmasi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alkes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menuju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kemandirian</a:t>
          </a:r>
          <a:r>
            <a:rPr lang="en-US" sz="1600" kern="1200" dirty="0" smtClean="0"/>
            <a:t> IF </a:t>
          </a:r>
          <a:r>
            <a:rPr lang="en-US" sz="1600" kern="1200" dirty="0" err="1" smtClean="0"/>
            <a:t>dan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alkes</a:t>
          </a:r>
          <a:endParaRPr lang="en-US" sz="1600" kern="1200" dirty="0"/>
        </a:p>
      </dsp:txBody>
      <dsp:txXfrm>
        <a:off x="4691614" y="1711516"/>
        <a:ext cx="3626167" cy="1133177"/>
      </dsp:txXfrm>
    </dsp:sp>
    <dsp:sp modelId="{41704996-8951-4016-8013-2ADDAFA726F4}">
      <dsp:nvSpPr>
        <dsp:cNvPr id="0" name=""/>
        <dsp:cNvSpPr/>
      </dsp:nvSpPr>
      <dsp:spPr>
        <a:xfrm>
          <a:off x="4540523" y="1547835"/>
          <a:ext cx="793224" cy="11898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5000" r="-8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C7AC85-0078-4953-95B9-D0F2E0131BB1}">
      <dsp:nvSpPr>
        <dsp:cNvPr id="0" name=""/>
        <dsp:cNvSpPr/>
      </dsp:nvSpPr>
      <dsp:spPr>
        <a:xfrm>
          <a:off x="671982" y="3107952"/>
          <a:ext cx="3626167" cy="113317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7539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Memprioritaskan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penggunaan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produk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dalam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negeri</a:t>
          </a:r>
          <a:r>
            <a:rPr lang="en-US" sz="2000" b="1" kern="1200" dirty="0" smtClean="0"/>
            <a:t> </a:t>
          </a:r>
          <a:r>
            <a:rPr lang="en-US" sz="1900" kern="1200" dirty="0" err="1" smtClean="0"/>
            <a:t>melalui</a:t>
          </a:r>
          <a:r>
            <a:rPr lang="en-US" sz="1900" kern="1200" dirty="0" smtClean="0"/>
            <a:t> </a:t>
          </a:r>
          <a:r>
            <a:rPr lang="en-US" sz="1900" i="1" kern="1200" dirty="0" smtClean="0"/>
            <a:t>e-catalogue</a:t>
          </a:r>
          <a:endParaRPr lang="en-US" sz="1600" kern="1200" dirty="0"/>
        </a:p>
      </dsp:txBody>
      <dsp:txXfrm>
        <a:off x="671982" y="3107952"/>
        <a:ext cx="3626167" cy="1133177"/>
      </dsp:txXfrm>
    </dsp:sp>
    <dsp:sp modelId="{D16E498D-C8CE-4315-86F8-C4887BCBA1E8}">
      <dsp:nvSpPr>
        <dsp:cNvPr id="0" name=""/>
        <dsp:cNvSpPr/>
      </dsp:nvSpPr>
      <dsp:spPr>
        <a:xfrm>
          <a:off x="533186" y="3072731"/>
          <a:ext cx="793224" cy="1189836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1FC2A8-9BA6-443D-8D4B-4BB2F07B392F}">
      <dsp:nvSpPr>
        <dsp:cNvPr id="0" name=""/>
        <dsp:cNvSpPr/>
      </dsp:nvSpPr>
      <dsp:spPr>
        <a:xfrm>
          <a:off x="4691614" y="3138060"/>
          <a:ext cx="3626167" cy="113317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7539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Mengembangkan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sistem</a:t>
          </a:r>
          <a:r>
            <a:rPr lang="en-US" sz="1600" b="1" kern="1200" dirty="0" smtClean="0"/>
            <a:t> data </a:t>
          </a:r>
          <a:r>
            <a:rPr lang="en-US" sz="1600" b="1" kern="1200" dirty="0" err="1" smtClean="0"/>
            <a:t>dan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informasi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terintegrasi</a:t>
          </a:r>
          <a:r>
            <a:rPr lang="en-US" sz="1600" b="1" kern="1200" dirty="0" smtClean="0"/>
            <a:t> </a:t>
          </a:r>
          <a:r>
            <a:rPr lang="en-US" sz="1200" kern="1200" dirty="0" err="1" smtClean="0"/>
            <a:t>dari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kebutuhan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masyarakat</a:t>
          </a:r>
          <a:r>
            <a:rPr lang="en-US" sz="1200" kern="1200" dirty="0" smtClean="0"/>
            <a:t>, </a:t>
          </a:r>
          <a:r>
            <a:rPr lang="en-US" sz="1200" kern="1200" dirty="0" err="1" smtClean="0"/>
            <a:t>produksi</a:t>
          </a:r>
          <a:r>
            <a:rPr lang="en-US" sz="1200" kern="1200" dirty="0" smtClean="0"/>
            <a:t>, </a:t>
          </a:r>
          <a:r>
            <a:rPr lang="en-US" sz="1200" kern="1200" dirty="0" err="1" smtClean="0"/>
            <a:t>distribusi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sampai</a:t>
          </a:r>
          <a:r>
            <a:rPr lang="en-US" sz="1200" kern="1200" dirty="0" smtClean="0"/>
            <a:t>  </a:t>
          </a:r>
          <a:r>
            <a:rPr lang="en-US" sz="1200" kern="1200" dirty="0" err="1" smtClean="0"/>
            <a:t>pelayanan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kesehatan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serta</a:t>
          </a:r>
          <a:r>
            <a:rPr lang="en-US" sz="1200" kern="1200" dirty="0" smtClean="0"/>
            <a:t> IF </a:t>
          </a:r>
          <a:r>
            <a:rPr lang="en-US" sz="1200" kern="1200" dirty="0" err="1" smtClean="0"/>
            <a:t>dan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alkes</a:t>
          </a:r>
          <a:endParaRPr lang="en-US" sz="1400" kern="1200" dirty="0"/>
        </a:p>
      </dsp:txBody>
      <dsp:txXfrm>
        <a:off x="4691614" y="3138060"/>
        <a:ext cx="3626167" cy="1133177"/>
      </dsp:txXfrm>
    </dsp:sp>
    <dsp:sp modelId="{51EE2B32-D398-4D1C-B86F-BB1ADEDB04EE}">
      <dsp:nvSpPr>
        <dsp:cNvPr id="0" name=""/>
        <dsp:cNvSpPr/>
      </dsp:nvSpPr>
      <dsp:spPr>
        <a:xfrm>
          <a:off x="4540523" y="2974379"/>
          <a:ext cx="793224" cy="11898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6A9D64-B985-423D-8E83-C357C8E95C7C}">
      <dsp:nvSpPr>
        <dsp:cNvPr id="0" name=""/>
        <dsp:cNvSpPr/>
      </dsp:nvSpPr>
      <dsp:spPr>
        <a:xfrm>
          <a:off x="529658" y="4574645"/>
          <a:ext cx="3626167" cy="113317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7539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Menyederhanakan</a:t>
          </a:r>
          <a:r>
            <a:rPr lang="en-US" sz="2000" b="1" kern="1200" dirty="0" smtClean="0"/>
            <a:t> system </a:t>
          </a:r>
          <a:r>
            <a:rPr lang="en-US" sz="2000" b="1" kern="1200" dirty="0" err="1" smtClean="0"/>
            <a:t>dan</a:t>
          </a:r>
          <a:r>
            <a:rPr lang="en-US" sz="2000" b="1" kern="1200" dirty="0" smtClean="0"/>
            <a:t> proses  </a:t>
          </a:r>
          <a:r>
            <a:rPr lang="en-US" sz="2000" b="1" kern="1200" dirty="0" err="1" smtClean="0"/>
            <a:t>perizina</a:t>
          </a:r>
          <a:r>
            <a:rPr lang="en-US" sz="2000" kern="1200" dirty="0" err="1" smtClean="0"/>
            <a:t>n</a:t>
          </a:r>
          <a:endParaRPr lang="en-US" sz="2000" kern="1200" dirty="0"/>
        </a:p>
      </dsp:txBody>
      <dsp:txXfrm>
        <a:off x="529658" y="4574645"/>
        <a:ext cx="3626167" cy="1133177"/>
      </dsp:txXfrm>
    </dsp:sp>
    <dsp:sp modelId="{2C48E8FA-D5F8-4B1D-9129-7694A3DD1290}">
      <dsp:nvSpPr>
        <dsp:cNvPr id="0" name=""/>
        <dsp:cNvSpPr/>
      </dsp:nvSpPr>
      <dsp:spPr>
        <a:xfrm>
          <a:off x="395573" y="4360791"/>
          <a:ext cx="793224" cy="1189836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7000" r="-5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13E08F-2C72-4EE0-83F3-D7ABEB1808AD}">
      <dsp:nvSpPr>
        <dsp:cNvPr id="0" name=""/>
        <dsp:cNvSpPr/>
      </dsp:nvSpPr>
      <dsp:spPr>
        <a:xfrm>
          <a:off x="4583339" y="4574633"/>
          <a:ext cx="3517962" cy="113317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7539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Melakukan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koordinasi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dengan</a:t>
          </a:r>
          <a:r>
            <a:rPr lang="en-US" sz="2000" b="1" kern="1200" dirty="0" smtClean="0"/>
            <a:t> BPJSK </a:t>
          </a:r>
          <a:r>
            <a:rPr lang="en-US" sz="1600" kern="1200" dirty="0" err="1" smtClean="0"/>
            <a:t>untuk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memperluas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faskes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sesuai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kebutuhan</a:t>
          </a:r>
          <a:endParaRPr lang="en-US" sz="1500" kern="1200" dirty="0"/>
        </a:p>
      </dsp:txBody>
      <dsp:txXfrm>
        <a:off x="4583339" y="4574633"/>
        <a:ext cx="3517962" cy="1133177"/>
      </dsp:txXfrm>
    </dsp:sp>
    <dsp:sp modelId="{3E7BFEB0-ECB7-4018-BE8B-72F6CE1FE70A}">
      <dsp:nvSpPr>
        <dsp:cNvPr id="0" name=""/>
        <dsp:cNvSpPr/>
      </dsp:nvSpPr>
      <dsp:spPr>
        <a:xfrm>
          <a:off x="4368087" y="4461141"/>
          <a:ext cx="793224" cy="118983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95E04-5A64-44AA-B18C-0D4E206B54BD}">
      <dsp:nvSpPr>
        <dsp:cNvPr id="0" name=""/>
        <dsp:cNvSpPr/>
      </dsp:nvSpPr>
      <dsp:spPr>
        <a:xfrm>
          <a:off x="3703" y="1869275"/>
          <a:ext cx="1106860" cy="664116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Formulasi</a:t>
          </a:r>
          <a:endParaRPr lang="en-US" sz="12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154" y="1888726"/>
        <a:ext cx="1067958" cy="625214"/>
      </dsp:txXfrm>
    </dsp:sp>
    <dsp:sp modelId="{0C2551F7-95A4-4747-BDA0-CA740A2BBAD1}">
      <dsp:nvSpPr>
        <dsp:cNvPr id="0" name=""/>
        <dsp:cNvSpPr/>
      </dsp:nvSpPr>
      <dsp:spPr>
        <a:xfrm>
          <a:off x="1221249" y="2064082"/>
          <a:ext cx="234654" cy="2745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>
            <a:solidFill>
              <a:schemeClr val="bg1"/>
            </a:solidFill>
          </a:endParaRPr>
        </a:p>
      </dsp:txBody>
      <dsp:txXfrm>
        <a:off x="1221249" y="2118982"/>
        <a:ext cx="164258" cy="164701"/>
      </dsp:txXfrm>
    </dsp:sp>
    <dsp:sp modelId="{84FAFDA1-082F-4AFD-9BEB-0A41897F6F25}">
      <dsp:nvSpPr>
        <dsp:cNvPr id="0" name=""/>
        <dsp:cNvSpPr/>
      </dsp:nvSpPr>
      <dsp:spPr>
        <a:xfrm>
          <a:off x="1553308" y="1869275"/>
          <a:ext cx="1106860" cy="664116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Manufaktur</a:t>
          </a:r>
          <a:endParaRPr lang="en-US" sz="12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72759" y="1888726"/>
        <a:ext cx="1067958" cy="625214"/>
      </dsp:txXfrm>
    </dsp:sp>
    <dsp:sp modelId="{B7BEAA76-9FD2-455F-BD10-E5929959B280}">
      <dsp:nvSpPr>
        <dsp:cNvPr id="0" name=""/>
        <dsp:cNvSpPr/>
      </dsp:nvSpPr>
      <dsp:spPr>
        <a:xfrm>
          <a:off x="2770854" y="2064082"/>
          <a:ext cx="234654" cy="2745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>
            <a:solidFill>
              <a:schemeClr val="bg1"/>
            </a:solidFill>
          </a:endParaRPr>
        </a:p>
      </dsp:txBody>
      <dsp:txXfrm>
        <a:off x="2770854" y="2118982"/>
        <a:ext cx="164258" cy="164701"/>
      </dsp:txXfrm>
    </dsp:sp>
    <dsp:sp modelId="{FD259934-C544-4741-A39D-5D3C82A97AA9}">
      <dsp:nvSpPr>
        <dsp:cNvPr id="0" name=""/>
        <dsp:cNvSpPr/>
      </dsp:nvSpPr>
      <dsp:spPr>
        <a:xfrm>
          <a:off x="3102913" y="1869275"/>
          <a:ext cx="1106860" cy="664116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Distribusi dan Ekspor</a:t>
          </a:r>
          <a:endParaRPr lang="en-US" sz="12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22364" y="1888726"/>
        <a:ext cx="1067958" cy="6252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5DF58-6C12-4B20-8393-556409746173}">
      <dsp:nvSpPr>
        <dsp:cNvPr id="0" name=""/>
        <dsp:cNvSpPr/>
      </dsp:nvSpPr>
      <dsp:spPr>
        <a:xfrm>
          <a:off x="5514" y="699064"/>
          <a:ext cx="3544068" cy="664302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Impor</a:t>
          </a:r>
          <a:r>
            <a:rPr lang="en-US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(API</a:t>
          </a:r>
          <a:r>
            <a:rPr lang="id-ID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/ </a:t>
          </a:r>
          <a:r>
            <a:rPr lang="id-ID" sz="1600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Active pharmaceutical ingredients</a:t>
          </a:r>
          <a:r>
            <a:rPr lang="en-US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&amp; E</a:t>
          </a:r>
          <a:r>
            <a:rPr lang="id-ID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ksipien</a:t>
          </a:r>
          <a:r>
            <a:rPr lang="en-US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en-US" sz="16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971" y="718521"/>
        <a:ext cx="3505154" cy="625388"/>
      </dsp:txXfrm>
    </dsp:sp>
    <dsp:sp modelId="{76FBCA4F-2AB2-42BB-A2B4-D03D3C101972}">
      <dsp:nvSpPr>
        <dsp:cNvPr id="0" name=""/>
        <dsp:cNvSpPr/>
      </dsp:nvSpPr>
      <dsp:spPr>
        <a:xfrm>
          <a:off x="3660192" y="894060"/>
          <a:ext cx="234491" cy="274310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dirty="0">
            <a:solidFill>
              <a:schemeClr val="bg1"/>
            </a:solidFill>
          </a:endParaRPr>
        </a:p>
      </dsp:txBody>
      <dsp:txXfrm>
        <a:off x="3660192" y="948922"/>
        <a:ext cx="164144" cy="164586"/>
      </dsp:txXfrm>
    </dsp:sp>
    <dsp:sp modelId="{5C5D0132-6B41-427E-BCC8-E93FACE7B06F}">
      <dsp:nvSpPr>
        <dsp:cNvPr id="0" name=""/>
        <dsp:cNvSpPr/>
      </dsp:nvSpPr>
      <dsp:spPr>
        <a:xfrm>
          <a:off x="3992019" y="699064"/>
          <a:ext cx="1106090" cy="664302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 smtClean="0">
              <a:solidFill>
                <a:schemeClr val="bg1"/>
              </a:solidFill>
            </a:rPr>
            <a:t>Formulasi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4011476" y="718521"/>
        <a:ext cx="1067176" cy="625388"/>
      </dsp:txXfrm>
    </dsp:sp>
    <dsp:sp modelId="{4B1F9EC9-EE37-4524-8A24-3BCF764778D4}">
      <dsp:nvSpPr>
        <dsp:cNvPr id="0" name=""/>
        <dsp:cNvSpPr/>
      </dsp:nvSpPr>
      <dsp:spPr>
        <a:xfrm>
          <a:off x="5208718" y="894060"/>
          <a:ext cx="234491" cy="2743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dirty="0">
            <a:solidFill>
              <a:schemeClr val="bg1"/>
            </a:solidFill>
          </a:endParaRPr>
        </a:p>
      </dsp:txBody>
      <dsp:txXfrm>
        <a:off x="5208718" y="948922"/>
        <a:ext cx="164144" cy="164586"/>
      </dsp:txXfrm>
    </dsp:sp>
    <dsp:sp modelId="{99F34E38-441E-41C1-AEDE-170216C6DF9A}">
      <dsp:nvSpPr>
        <dsp:cNvPr id="0" name=""/>
        <dsp:cNvSpPr/>
      </dsp:nvSpPr>
      <dsp:spPr>
        <a:xfrm>
          <a:off x="5540545" y="699064"/>
          <a:ext cx="1106090" cy="664302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chemeClr val="bg1"/>
              </a:solidFill>
            </a:rPr>
            <a:t>Manuf</a:t>
          </a:r>
          <a:r>
            <a:rPr lang="id-ID" sz="1400" b="1" kern="1200" dirty="0" smtClean="0">
              <a:solidFill>
                <a:schemeClr val="bg1"/>
              </a:solidFill>
            </a:rPr>
            <a:t>aktur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5560002" y="718521"/>
        <a:ext cx="1067176" cy="625388"/>
      </dsp:txXfrm>
    </dsp:sp>
    <dsp:sp modelId="{143C0AE4-BF3A-44F2-B291-811D2065FEA9}">
      <dsp:nvSpPr>
        <dsp:cNvPr id="0" name=""/>
        <dsp:cNvSpPr/>
      </dsp:nvSpPr>
      <dsp:spPr>
        <a:xfrm>
          <a:off x="6757244" y="894060"/>
          <a:ext cx="234491" cy="2743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dirty="0">
            <a:solidFill>
              <a:schemeClr val="bg1"/>
            </a:solidFill>
          </a:endParaRPr>
        </a:p>
      </dsp:txBody>
      <dsp:txXfrm>
        <a:off x="6757244" y="948922"/>
        <a:ext cx="164144" cy="164586"/>
      </dsp:txXfrm>
    </dsp:sp>
    <dsp:sp modelId="{A8F8EB7B-DBCD-4938-B9C8-25E4FE55BB8E}">
      <dsp:nvSpPr>
        <dsp:cNvPr id="0" name=""/>
        <dsp:cNvSpPr/>
      </dsp:nvSpPr>
      <dsp:spPr>
        <a:xfrm>
          <a:off x="7089071" y="699064"/>
          <a:ext cx="1106090" cy="664302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>
              <a:solidFill>
                <a:schemeClr val="bg1"/>
              </a:solidFill>
            </a:rPr>
            <a:t>Distribusi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7108528" y="718521"/>
        <a:ext cx="1067176" cy="6253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2FD3F0-DA40-45DD-B77C-6ED9559B7FA1}">
      <dsp:nvSpPr>
        <dsp:cNvPr id="0" name=""/>
        <dsp:cNvSpPr/>
      </dsp:nvSpPr>
      <dsp:spPr>
        <a:xfrm>
          <a:off x="1493094" y="1077745"/>
          <a:ext cx="2498303" cy="249830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PENTA HELIX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smtClean="0"/>
            <a:t>Role Model</a:t>
          </a:r>
          <a:endParaRPr lang="en-US" sz="1800" i="1" kern="1200" dirty="0"/>
        </a:p>
      </dsp:txBody>
      <dsp:txXfrm>
        <a:off x="1858962" y="1443613"/>
        <a:ext cx="1766567" cy="1766567"/>
      </dsp:txXfrm>
    </dsp:sp>
    <dsp:sp modelId="{DA7D722B-B906-40C6-A779-06693DCE0251}">
      <dsp:nvSpPr>
        <dsp:cNvPr id="0" name=""/>
        <dsp:cNvSpPr/>
      </dsp:nvSpPr>
      <dsp:spPr>
        <a:xfrm>
          <a:off x="1902510" y="94422"/>
          <a:ext cx="1791658" cy="1249151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/>
            <a:t>Academic</a:t>
          </a:r>
          <a:r>
            <a:rPr lang="en-US" sz="1600" b="1" kern="1200" dirty="0" smtClean="0"/>
            <a:t> </a:t>
          </a:r>
          <a:r>
            <a:rPr lang="en-US" sz="1600" kern="1200" dirty="0" smtClean="0"/>
            <a:t>(</a:t>
          </a:r>
          <a:r>
            <a:rPr lang="en-US" sz="1600" kern="1200" dirty="0" err="1" smtClean="0"/>
            <a:t>konseptor</a:t>
          </a:r>
          <a:r>
            <a:rPr lang="en-US" sz="1600" kern="1200" dirty="0" smtClean="0"/>
            <a:t>)</a:t>
          </a:r>
          <a:endParaRPr lang="en-US" sz="1600" kern="1200" dirty="0"/>
        </a:p>
      </dsp:txBody>
      <dsp:txXfrm>
        <a:off x="2164892" y="277356"/>
        <a:ext cx="1266894" cy="883283"/>
      </dsp:txXfrm>
    </dsp:sp>
    <dsp:sp modelId="{79799E51-0DE1-4EE1-92AB-22A300F86B2F}">
      <dsp:nvSpPr>
        <dsp:cNvPr id="0" name=""/>
        <dsp:cNvSpPr/>
      </dsp:nvSpPr>
      <dsp:spPr>
        <a:xfrm>
          <a:off x="3600921" y="1113001"/>
          <a:ext cx="1632054" cy="1249151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1" kern="1200" dirty="0" smtClean="0"/>
            <a:t>Government  </a:t>
          </a:r>
          <a:r>
            <a:rPr lang="en-US" sz="1200" kern="1200" dirty="0" smtClean="0"/>
            <a:t>(Regulator)</a:t>
          </a:r>
          <a:endParaRPr lang="en-US" sz="1200" kern="1200" dirty="0"/>
        </a:p>
      </dsp:txBody>
      <dsp:txXfrm>
        <a:off x="3839930" y="1295935"/>
        <a:ext cx="1154036" cy="883283"/>
      </dsp:txXfrm>
    </dsp:sp>
    <dsp:sp modelId="{067F019A-0D3C-4092-8AD3-5E4003F6124A}">
      <dsp:nvSpPr>
        <dsp:cNvPr id="0" name=""/>
        <dsp:cNvSpPr/>
      </dsp:nvSpPr>
      <dsp:spPr>
        <a:xfrm>
          <a:off x="2949414" y="2986083"/>
          <a:ext cx="1701294" cy="1249151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/>
            <a:t>Civil Society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</a:t>
          </a:r>
          <a:r>
            <a:rPr lang="en-US" sz="1400" kern="1200" dirty="0" err="1" smtClean="0"/>
            <a:t>akselerator</a:t>
          </a:r>
          <a:r>
            <a:rPr lang="en-US" sz="1400" kern="1200" dirty="0" smtClean="0"/>
            <a:t>)</a:t>
          </a:r>
          <a:endParaRPr lang="en-US" sz="1400" kern="1200" dirty="0"/>
        </a:p>
      </dsp:txBody>
      <dsp:txXfrm>
        <a:off x="3198563" y="3169017"/>
        <a:ext cx="1202996" cy="883283"/>
      </dsp:txXfrm>
    </dsp:sp>
    <dsp:sp modelId="{944DA1EA-618B-4C5B-AD20-250CA5122BFB}">
      <dsp:nvSpPr>
        <dsp:cNvPr id="0" name=""/>
        <dsp:cNvSpPr/>
      </dsp:nvSpPr>
      <dsp:spPr>
        <a:xfrm>
          <a:off x="750575" y="2986096"/>
          <a:ext cx="1807022" cy="1249151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smtClean="0"/>
            <a:t>Business </a:t>
          </a:r>
          <a:r>
            <a:rPr lang="en-US" sz="1800" kern="1200" dirty="0" smtClean="0"/>
            <a:t>(enabler)</a:t>
          </a:r>
          <a:endParaRPr lang="en-US" sz="1800" kern="1200" dirty="0"/>
        </a:p>
      </dsp:txBody>
      <dsp:txXfrm>
        <a:off x="1015207" y="3169030"/>
        <a:ext cx="1277758" cy="883283"/>
      </dsp:txXfrm>
    </dsp:sp>
    <dsp:sp modelId="{2ADBFA20-5D62-4F66-BD4C-12DC918497C9}">
      <dsp:nvSpPr>
        <dsp:cNvPr id="0" name=""/>
        <dsp:cNvSpPr/>
      </dsp:nvSpPr>
      <dsp:spPr>
        <a:xfrm>
          <a:off x="99062" y="1112989"/>
          <a:ext cx="1780640" cy="124915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/>
            <a:t>3</a:t>
          </a:r>
          <a:r>
            <a:rPr lang="en-US" sz="1400" b="1" i="1" kern="1200" baseline="30000" dirty="0" smtClean="0"/>
            <a:t>rd</a:t>
          </a:r>
          <a:r>
            <a:rPr lang="en-US" sz="1400" b="1" i="1" kern="1200" dirty="0" smtClean="0"/>
            <a:t> Sector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</a:t>
          </a:r>
          <a:r>
            <a:rPr lang="en-US" sz="1400" kern="1200" dirty="0" err="1" smtClean="0"/>
            <a:t>katalisator</a:t>
          </a:r>
          <a:r>
            <a:rPr lang="en-US" sz="1400" kern="1200" dirty="0" smtClean="0"/>
            <a:t>)</a:t>
          </a:r>
          <a:endParaRPr lang="en-US" sz="1400" kern="1200" dirty="0"/>
        </a:p>
      </dsp:txBody>
      <dsp:txXfrm>
        <a:off x="359831" y="1295923"/>
        <a:ext cx="1259102" cy="8832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8F5D5-599D-47E6-B1D6-99C405896CDB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A6023-E1AA-4615-A032-FCF4105E64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3672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0EF50-3FBF-4FFA-9AED-99957DD0E889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71016-EEBC-4AC0-B6A6-2E38AA7A5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2092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71016-EEBC-4AC0-B6A6-2E38AA7A52A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7348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Upaya</a:t>
            </a:r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Kemandirian</a:t>
            </a:r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Bahan</a:t>
            </a:r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Baku </a:t>
            </a:r>
            <a:r>
              <a:rPr lang="en-US" sz="12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Sediaan</a:t>
            </a:r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Farmasi</a:t>
            </a:r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Kemandirian</a:t>
            </a:r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Bahan</a:t>
            </a:r>
            <a:r>
              <a:rPr lang="en-US" sz="12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Baku </a:t>
            </a:r>
            <a:r>
              <a:rPr lang="en-US" sz="1200" b="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Obat</a:t>
            </a:r>
            <a:r>
              <a:rPr lang="en-US" sz="12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Bahan</a:t>
            </a:r>
            <a:r>
              <a:rPr lang="en-US" sz="12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Baku </a:t>
            </a:r>
            <a:r>
              <a:rPr lang="en-US" sz="1200" b="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Obat</a:t>
            </a:r>
            <a:r>
              <a:rPr lang="en-US" sz="12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Tradisional</a:t>
            </a:r>
            <a:r>
              <a:rPr lang="en-US" sz="12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2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Bahan</a:t>
            </a:r>
            <a:r>
              <a:rPr lang="en-US" sz="12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Baku </a:t>
            </a:r>
            <a:r>
              <a:rPr lang="en-US" sz="1200" b="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Kosmetika</a:t>
            </a:r>
            <a:r>
              <a:rPr lang="en-US" sz="12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2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diwujudkan</a:t>
            </a:r>
            <a:r>
              <a:rPr lang="en-US" sz="12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kerjasama</a:t>
            </a:r>
            <a:r>
              <a:rPr lang="en-US" sz="12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pemerintah</a:t>
            </a:r>
            <a:r>
              <a:rPr lang="en-US" sz="12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kementerian</a:t>
            </a:r>
            <a:r>
              <a:rPr lang="en-US" sz="12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b="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lembaga</a:t>
            </a:r>
            <a:r>
              <a:rPr lang="en-US" sz="12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terkait</a:t>
            </a:r>
            <a:r>
              <a:rPr lang="en-US" sz="12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US" sz="12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stakeholder </a:t>
            </a:r>
            <a:r>
              <a:rPr lang="en-US" sz="1200" b="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lainnya</a:t>
            </a:r>
            <a:endParaRPr lang="en-US" sz="1200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71016-EEBC-4AC0-B6A6-2E38AA7A52A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8139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err="1" smtClean="0">
                <a:solidFill>
                  <a:schemeClr val="accent6">
                    <a:lumMod val="75000"/>
                  </a:schemeClr>
                </a:solidFill>
              </a:rPr>
              <a:t>Tantangan</a:t>
            </a: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b="0" dirty="0" err="1" smtClean="0">
                <a:solidFill>
                  <a:schemeClr val="accent6">
                    <a:lumMod val="75000"/>
                  </a:schemeClr>
                </a:solidFill>
              </a:rPr>
              <a:t>Industri</a:t>
            </a: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b="0" dirty="0" err="1" smtClean="0">
                <a:solidFill>
                  <a:schemeClr val="accent6">
                    <a:lumMod val="75000"/>
                  </a:schemeClr>
                </a:solidFill>
              </a:rPr>
              <a:t>Bahan</a:t>
            </a: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</a:rPr>
              <a:t> Baku </a:t>
            </a:r>
            <a:r>
              <a:rPr lang="en-US" sz="1200" b="0" dirty="0" err="1" smtClean="0">
                <a:solidFill>
                  <a:schemeClr val="accent6">
                    <a:lumMod val="75000"/>
                  </a:schemeClr>
                </a:solidFill>
              </a:rPr>
              <a:t>Sediaan</a:t>
            </a: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b="0" dirty="0" err="1" smtClean="0">
                <a:solidFill>
                  <a:schemeClr val="accent6">
                    <a:lumMod val="75000"/>
                  </a:schemeClr>
                </a:solidFill>
              </a:rPr>
              <a:t>Farmasi</a:t>
            </a:r>
            <a:r>
              <a:rPr lang="en-US" sz="12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d-ID" sz="1200" b="0" dirty="0" smtClean="0">
                <a:solidFill>
                  <a:schemeClr val="accent6">
                    <a:lumMod val="75000"/>
                  </a:schemeClr>
                </a:solidFill>
              </a:rPr>
              <a:t> Di Indonesia</a:t>
            </a:r>
            <a:endParaRPr lang="en-US" sz="1200" b="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Pasar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dalam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negeri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relatif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Kecil (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Economic of Scale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)- Profit margin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kecil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Investasi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awal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besar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Ketersediaan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sumber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daya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lokal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Ketersediaan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lokal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Teknologi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pembuatan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BBO</a:t>
            </a:r>
          </a:p>
          <a:p>
            <a:r>
              <a:rPr lang="en-GB" dirty="0" smtClean="0"/>
              <a:t>Yang </a:t>
            </a:r>
            <a:r>
              <a:rPr lang="en-GB" dirty="0" err="1" smtClean="0"/>
              <a:t>mengakibatkan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tidak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bisanya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bersaing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dalam</a:t>
            </a:r>
            <a:r>
              <a:rPr lang="en-GB" baseline="0" dirty="0" smtClean="0"/>
              <a:t> “global price”</a:t>
            </a:r>
          </a:p>
          <a:p>
            <a:endParaRPr lang="en-GB" baseline="0" dirty="0" smtClean="0"/>
          </a:p>
          <a:p>
            <a:r>
              <a:rPr lang="en-US" b="1" dirty="0" smtClean="0"/>
              <a:t>BAHAN BAKU YANG POTENSIAL UNTUK DIKEMBANGKAN :</a:t>
            </a:r>
          </a:p>
          <a:p>
            <a:pPr>
              <a:buFont typeface="Arial" pitchFamily="34" charset="0"/>
              <a:buChar char="•"/>
            </a:pPr>
            <a:r>
              <a:rPr lang="id-ID" sz="1200" dirty="0" smtClean="0"/>
              <a:t>Bahan baku obat konvensional yang banyak digunakan di Indonesia</a:t>
            </a:r>
          </a:p>
          <a:p>
            <a:pPr>
              <a:buFont typeface="Arial" pitchFamily="34" charset="0"/>
              <a:buChar char="•"/>
            </a:pPr>
            <a:r>
              <a:rPr lang="id-ID" sz="1200" dirty="0" smtClean="0"/>
              <a:t>Harga terjangkau dengan kualitas yang baik</a:t>
            </a: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err="1" smtClean="0"/>
              <a:t>Berbasiskan</a:t>
            </a:r>
            <a:r>
              <a:rPr lang="en-US" sz="1200" dirty="0" smtClean="0"/>
              <a:t> </a:t>
            </a:r>
            <a:r>
              <a:rPr lang="en-US" sz="1200" dirty="0" err="1" smtClean="0"/>
              <a:t>Sumber</a:t>
            </a:r>
            <a:r>
              <a:rPr lang="en-US" sz="1200" dirty="0" smtClean="0"/>
              <a:t> </a:t>
            </a:r>
            <a:r>
              <a:rPr lang="en-US" sz="1200" dirty="0" err="1" smtClean="0"/>
              <a:t>Daya</a:t>
            </a:r>
            <a:r>
              <a:rPr lang="en-US" sz="1200" dirty="0" smtClean="0"/>
              <a:t> </a:t>
            </a:r>
            <a:r>
              <a:rPr lang="en-US" sz="1200" dirty="0" err="1" smtClean="0"/>
              <a:t>Alam</a:t>
            </a:r>
            <a:r>
              <a:rPr lang="en-US" sz="1200" dirty="0" smtClean="0"/>
              <a:t> di Indonesia</a:t>
            </a:r>
            <a:endParaRPr lang="id-ID" sz="1200" dirty="0" smtClean="0"/>
          </a:p>
          <a:p>
            <a:pPr>
              <a:buFont typeface="Arial" pitchFamily="34" charset="0"/>
              <a:buChar char="•"/>
            </a:pPr>
            <a:r>
              <a:rPr lang="id-ID" sz="1200" dirty="0" smtClean="0"/>
              <a:t>Memiliki </a:t>
            </a:r>
            <a:r>
              <a:rPr lang="id-ID" sz="1200" i="1" dirty="0" smtClean="0"/>
              <a:t>Added Value </a:t>
            </a:r>
            <a:r>
              <a:rPr lang="id-ID" sz="1200" dirty="0" smtClean="0"/>
              <a:t>besar</a:t>
            </a:r>
          </a:p>
          <a:p>
            <a:pPr>
              <a:buFont typeface="Arial" pitchFamily="34" charset="0"/>
              <a:buChar char="•"/>
            </a:pPr>
            <a:r>
              <a:rPr lang="id-ID" sz="1200" dirty="0" smtClean="0"/>
              <a:t>Produk bioteknologi</a:t>
            </a:r>
          </a:p>
          <a:p>
            <a:pPr>
              <a:buFont typeface="Arial" pitchFamily="34" charset="0"/>
              <a:buChar char="•"/>
            </a:pPr>
            <a:r>
              <a:rPr lang="id-ID" sz="1200" i="1" dirty="0" smtClean="0"/>
              <a:t>Excipient</a:t>
            </a:r>
            <a:r>
              <a:rPr lang="id-ID" sz="1200" dirty="0" smtClean="0"/>
              <a:t> (bahan tambahan)</a:t>
            </a:r>
            <a:endParaRPr lang="id-ID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71016-EEBC-4AC0-B6A6-2E38AA7A52A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4215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71016-EEBC-4AC0-B6A6-2E38AA7A52A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9866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Inpres</a:t>
            </a:r>
            <a:r>
              <a:rPr lang="en-GB" dirty="0" smtClean="0"/>
              <a:t> </a:t>
            </a:r>
            <a:r>
              <a:rPr lang="en-GB" dirty="0" err="1" smtClean="0"/>
              <a:t>Nomer</a:t>
            </a:r>
            <a:r>
              <a:rPr lang="en-GB" dirty="0" smtClean="0"/>
              <a:t> 6 </a:t>
            </a:r>
            <a:r>
              <a:rPr lang="en-GB" dirty="0" err="1" smtClean="0"/>
              <a:t>Tahun</a:t>
            </a:r>
            <a:r>
              <a:rPr lang="en-GB" dirty="0" smtClean="0"/>
              <a:t> 2016 </a:t>
            </a:r>
            <a:r>
              <a:rPr lang="en-GB" dirty="0" err="1" smtClean="0"/>
              <a:t>tentang</a:t>
            </a:r>
            <a:r>
              <a:rPr lang="en-GB" dirty="0" smtClean="0"/>
              <a:t> </a:t>
            </a:r>
            <a:r>
              <a:rPr lang="en-GB" dirty="0" err="1" smtClean="0"/>
              <a:t>Percepatan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Pengembangan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Industri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farmasi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alkes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menginstruksikan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kepada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Menteri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Kesehatan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untuk</a:t>
            </a:r>
            <a:endParaRPr lang="en-GB" baseline="0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sz="1200" b="1" dirty="0" err="1" smtClean="0"/>
              <a:t>menyusun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dan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menetapkan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rencana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aksi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untuk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Pengembangan</a:t>
            </a:r>
            <a:r>
              <a:rPr lang="en-US" sz="1200" b="1" dirty="0" smtClean="0"/>
              <a:t> IF </a:t>
            </a:r>
            <a:r>
              <a:rPr lang="en-US" sz="1200" b="1" dirty="0" err="1" smtClean="0"/>
              <a:t>dan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alkes</a:t>
            </a:r>
            <a:endParaRPr lang="en-US" sz="1200" b="1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sz="1100" b="1" dirty="0" err="1" smtClean="0"/>
              <a:t>Memfasilitasi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pengembanga</a:t>
            </a:r>
            <a:r>
              <a:rPr lang="en-US" sz="1050" b="1" dirty="0" err="1" smtClean="0"/>
              <a:t>n</a:t>
            </a:r>
            <a:r>
              <a:rPr lang="en-US" sz="1050" b="1" dirty="0" smtClean="0"/>
              <a:t> </a:t>
            </a:r>
            <a:r>
              <a:rPr lang="en-US" sz="1050" dirty="0" err="1" smtClean="0"/>
              <a:t>ke</a:t>
            </a:r>
            <a:r>
              <a:rPr lang="en-US" sz="1050" dirty="0" smtClean="0"/>
              <a:t> </a:t>
            </a:r>
            <a:r>
              <a:rPr lang="en-US" sz="1050" dirty="0" err="1" smtClean="0"/>
              <a:t>arah</a:t>
            </a:r>
            <a:r>
              <a:rPr lang="en-US" sz="1050" i="1" dirty="0" smtClean="0"/>
              <a:t> biopharmaceuticals, </a:t>
            </a:r>
            <a:r>
              <a:rPr lang="en-US" sz="1050" dirty="0" err="1" smtClean="0"/>
              <a:t>vaksin</a:t>
            </a:r>
            <a:r>
              <a:rPr lang="en-US" sz="1050" dirty="0" smtClean="0"/>
              <a:t>, natural </a:t>
            </a:r>
            <a:r>
              <a:rPr lang="en-US" sz="1050" dirty="0" err="1" smtClean="0"/>
              <a:t>dan</a:t>
            </a:r>
            <a:r>
              <a:rPr lang="en-US" sz="1050" dirty="0" smtClean="0"/>
              <a:t> API </a:t>
            </a:r>
            <a:r>
              <a:rPr lang="en-US" sz="1050" dirty="0" err="1" smtClean="0"/>
              <a:t>kimia</a:t>
            </a:r>
            <a:endParaRPr lang="en-US" sz="1050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sz="1100" b="1" dirty="0" err="1" smtClean="0"/>
              <a:t>Mendorong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dan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mengembangkan</a:t>
            </a:r>
            <a:r>
              <a:rPr lang="en-US" sz="1100" b="1" dirty="0" smtClean="0"/>
              <a:t> R&amp;D </a:t>
            </a:r>
            <a:r>
              <a:rPr lang="en-US" sz="1000" dirty="0" err="1" smtClean="0"/>
              <a:t>sediaan</a:t>
            </a:r>
            <a:r>
              <a:rPr lang="en-US" sz="1000" dirty="0" smtClean="0"/>
              <a:t> </a:t>
            </a:r>
            <a:r>
              <a:rPr lang="en-US" sz="1000" dirty="0" err="1" smtClean="0"/>
              <a:t>farmasi</a:t>
            </a:r>
            <a:r>
              <a:rPr lang="en-US" sz="1000" dirty="0" smtClean="0"/>
              <a:t> </a:t>
            </a:r>
            <a:r>
              <a:rPr lang="en-US" sz="1000" dirty="0" err="1" smtClean="0"/>
              <a:t>dan</a:t>
            </a:r>
            <a:r>
              <a:rPr lang="en-US" sz="1000" dirty="0" smtClean="0"/>
              <a:t> </a:t>
            </a:r>
            <a:r>
              <a:rPr lang="en-US" sz="1000" dirty="0" err="1" smtClean="0"/>
              <a:t>alkes</a:t>
            </a:r>
            <a:r>
              <a:rPr lang="en-US" sz="1000" dirty="0" smtClean="0"/>
              <a:t> </a:t>
            </a:r>
            <a:r>
              <a:rPr lang="en-US" sz="1000" dirty="0" err="1" smtClean="0"/>
              <a:t>menuju</a:t>
            </a:r>
            <a:r>
              <a:rPr lang="en-US" sz="1000" dirty="0" smtClean="0"/>
              <a:t> </a:t>
            </a:r>
            <a:r>
              <a:rPr lang="en-US" sz="1000" dirty="0" err="1" smtClean="0"/>
              <a:t>kemandirian</a:t>
            </a:r>
            <a:r>
              <a:rPr lang="en-US" sz="1000" dirty="0" smtClean="0"/>
              <a:t> IF </a:t>
            </a:r>
            <a:r>
              <a:rPr lang="en-US" sz="1000" dirty="0" err="1" smtClean="0"/>
              <a:t>dan</a:t>
            </a:r>
            <a:r>
              <a:rPr lang="en-US" sz="1000" dirty="0" smtClean="0"/>
              <a:t> </a:t>
            </a:r>
            <a:r>
              <a:rPr lang="en-US" sz="1000" dirty="0" err="1" smtClean="0"/>
              <a:t>alkes</a:t>
            </a:r>
            <a:endParaRPr lang="en-US" sz="1000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sz="1100" b="1" dirty="0" err="1" smtClean="0"/>
              <a:t>Memprioritaskan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penggunaan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produk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dalam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negeri</a:t>
            </a:r>
            <a:r>
              <a:rPr lang="en-US" sz="1100" b="1" dirty="0" smtClean="0"/>
              <a:t> </a:t>
            </a:r>
            <a:r>
              <a:rPr lang="en-US" sz="1100" dirty="0" err="1" smtClean="0"/>
              <a:t>melalui</a:t>
            </a:r>
            <a:r>
              <a:rPr lang="en-US" sz="1100" dirty="0" smtClean="0"/>
              <a:t> </a:t>
            </a:r>
            <a:r>
              <a:rPr lang="en-US" sz="1100" i="1" dirty="0" smtClean="0"/>
              <a:t>e-catalogue</a:t>
            </a:r>
            <a:endParaRPr lang="en-US" sz="1000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sz="1000" b="1" dirty="0" err="1" smtClean="0"/>
              <a:t>Mengembangkan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sistem</a:t>
            </a:r>
            <a:r>
              <a:rPr lang="en-US" sz="1000" b="1" dirty="0" smtClean="0"/>
              <a:t> data </a:t>
            </a:r>
            <a:r>
              <a:rPr lang="en-US" sz="1000" b="1" dirty="0" err="1" smtClean="0"/>
              <a:t>dan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informasi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terintegrasi</a:t>
            </a:r>
            <a:r>
              <a:rPr lang="en-US" sz="1000" b="1" dirty="0" smtClean="0"/>
              <a:t> </a:t>
            </a:r>
            <a:r>
              <a:rPr lang="en-US" sz="800" dirty="0" err="1" smtClean="0"/>
              <a:t>dari</a:t>
            </a:r>
            <a:r>
              <a:rPr lang="en-US" sz="800" dirty="0" smtClean="0"/>
              <a:t> </a:t>
            </a:r>
            <a:r>
              <a:rPr lang="en-US" sz="800" dirty="0" err="1" smtClean="0"/>
              <a:t>kebutuhan</a:t>
            </a:r>
            <a:r>
              <a:rPr lang="en-US" sz="800" dirty="0" smtClean="0"/>
              <a:t> </a:t>
            </a:r>
            <a:r>
              <a:rPr lang="en-US" sz="800" dirty="0" err="1" smtClean="0"/>
              <a:t>masyarakat</a:t>
            </a:r>
            <a:r>
              <a:rPr lang="en-US" sz="800" dirty="0" smtClean="0"/>
              <a:t>, </a:t>
            </a:r>
            <a:r>
              <a:rPr lang="en-US" sz="800" dirty="0" err="1" smtClean="0"/>
              <a:t>produksi</a:t>
            </a:r>
            <a:r>
              <a:rPr lang="en-US" sz="800" dirty="0" smtClean="0"/>
              <a:t>, </a:t>
            </a:r>
            <a:r>
              <a:rPr lang="en-US" sz="800" dirty="0" err="1" smtClean="0"/>
              <a:t>distribusi</a:t>
            </a:r>
            <a:r>
              <a:rPr lang="en-US" sz="800" dirty="0" smtClean="0"/>
              <a:t> </a:t>
            </a:r>
            <a:r>
              <a:rPr lang="en-US" sz="800" dirty="0" err="1" smtClean="0"/>
              <a:t>sampai</a:t>
            </a:r>
            <a:r>
              <a:rPr lang="en-US" sz="800" dirty="0" smtClean="0"/>
              <a:t>  </a:t>
            </a:r>
            <a:r>
              <a:rPr lang="en-US" sz="800" dirty="0" err="1" smtClean="0"/>
              <a:t>pelayanan</a:t>
            </a:r>
            <a:r>
              <a:rPr lang="en-US" sz="800" dirty="0" smtClean="0"/>
              <a:t> </a:t>
            </a:r>
            <a:r>
              <a:rPr lang="en-US" sz="800" dirty="0" err="1" smtClean="0"/>
              <a:t>kesehatan</a:t>
            </a:r>
            <a:r>
              <a:rPr lang="en-US" sz="800" dirty="0" smtClean="0"/>
              <a:t> </a:t>
            </a:r>
            <a:r>
              <a:rPr lang="en-US" sz="800" dirty="0" err="1" smtClean="0"/>
              <a:t>serta</a:t>
            </a:r>
            <a:r>
              <a:rPr lang="en-US" sz="800" dirty="0" smtClean="0"/>
              <a:t> IF </a:t>
            </a:r>
            <a:r>
              <a:rPr lang="en-US" sz="800" dirty="0" err="1" smtClean="0"/>
              <a:t>dan</a:t>
            </a:r>
            <a:r>
              <a:rPr lang="en-US" sz="800" dirty="0" smtClean="0"/>
              <a:t> </a:t>
            </a:r>
            <a:r>
              <a:rPr lang="en-US" sz="800" dirty="0" err="1" smtClean="0"/>
              <a:t>alkes</a:t>
            </a:r>
            <a:endParaRPr lang="en-US" sz="900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sz="1100" b="1" dirty="0" err="1" smtClean="0"/>
              <a:t>Menyederhanakan</a:t>
            </a:r>
            <a:r>
              <a:rPr lang="en-US" sz="1100" b="1" dirty="0" smtClean="0"/>
              <a:t> system </a:t>
            </a:r>
            <a:r>
              <a:rPr lang="en-US" sz="1100" b="1" dirty="0" err="1" smtClean="0"/>
              <a:t>dan</a:t>
            </a:r>
            <a:r>
              <a:rPr lang="en-US" sz="1100" b="1" dirty="0" smtClean="0"/>
              <a:t> proses  </a:t>
            </a:r>
            <a:r>
              <a:rPr lang="en-US" sz="1100" b="1" dirty="0" err="1" smtClean="0"/>
              <a:t>perizina</a:t>
            </a:r>
            <a:r>
              <a:rPr lang="en-US" sz="1100" dirty="0" err="1" smtClean="0"/>
              <a:t>n</a:t>
            </a:r>
            <a:endParaRPr lang="en-US" sz="1100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sz="1100" b="1" dirty="0" err="1" smtClean="0"/>
              <a:t>Melakukan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koordinasi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dengan</a:t>
            </a:r>
            <a:r>
              <a:rPr lang="en-US" sz="1100" b="1" dirty="0" smtClean="0"/>
              <a:t> BPJSK </a:t>
            </a:r>
            <a:r>
              <a:rPr lang="en-US" sz="1000" dirty="0" err="1" smtClean="0"/>
              <a:t>untuk</a:t>
            </a:r>
            <a:r>
              <a:rPr lang="en-US" sz="1000" dirty="0" smtClean="0"/>
              <a:t> </a:t>
            </a:r>
            <a:r>
              <a:rPr lang="en-US" sz="1000" dirty="0" err="1" smtClean="0"/>
              <a:t>memperluas</a:t>
            </a:r>
            <a:r>
              <a:rPr lang="en-US" sz="1000" dirty="0" smtClean="0"/>
              <a:t> </a:t>
            </a:r>
            <a:r>
              <a:rPr lang="en-US" sz="1000" dirty="0" err="1" smtClean="0"/>
              <a:t>faskes</a:t>
            </a:r>
            <a:r>
              <a:rPr lang="en-US" sz="1000" dirty="0" smtClean="0"/>
              <a:t> </a:t>
            </a:r>
            <a:r>
              <a:rPr lang="en-US" sz="1000" dirty="0" err="1" smtClean="0"/>
              <a:t>sesuai</a:t>
            </a:r>
            <a:r>
              <a:rPr lang="en-US" sz="1000" dirty="0" smtClean="0"/>
              <a:t> </a:t>
            </a:r>
            <a:r>
              <a:rPr lang="en-US" sz="1000" dirty="0" err="1" smtClean="0"/>
              <a:t>kebutuhan</a:t>
            </a:r>
            <a:endParaRPr lang="en-US" sz="1000" dirty="0" smtClean="0"/>
          </a:p>
          <a:p>
            <a:pPr marL="228600" indent="-22860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71016-EEBC-4AC0-B6A6-2E38AA7A52A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2712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3392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903293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Kerjasama</a:t>
            </a:r>
            <a:r>
              <a:rPr lang="en-US" dirty="0" smtClean="0"/>
              <a:t> </a:t>
            </a:r>
            <a:r>
              <a:rPr lang="en-US" dirty="0" err="1" smtClean="0"/>
              <a:t>Penta</a:t>
            </a:r>
            <a:r>
              <a:rPr lang="en-US" dirty="0" smtClean="0"/>
              <a:t> Helix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Baku </a:t>
            </a:r>
            <a:r>
              <a:rPr lang="en-US" dirty="0" err="1" smtClean="0"/>
              <a:t>Sediaan</a:t>
            </a:r>
            <a:r>
              <a:rPr lang="en-US" dirty="0" smtClean="0"/>
              <a:t> </a:t>
            </a:r>
            <a:r>
              <a:rPr lang="en-US" dirty="0" err="1" smtClean="0"/>
              <a:t>Farmasi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memiliki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fungsi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masing-masing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mencakup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kemandirian</a:t>
            </a:r>
            <a:r>
              <a:rPr lang="en-US" baseline="0" dirty="0" smtClean="0"/>
              <a:t> BBSF, </a:t>
            </a:r>
            <a:r>
              <a:rPr lang="en-US" baseline="0" dirty="0" err="1" smtClean="0"/>
              <a:t>yaitu</a:t>
            </a:r>
            <a:r>
              <a:rPr lang="en-US" baseline="0" dirty="0" smtClean="0"/>
              <a:t>: 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Akademik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sebagai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konseptor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Government </a:t>
            </a:r>
            <a:r>
              <a:rPr lang="en-US" baseline="0" dirty="0" err="1" smtClean="0"/>
              <a:t>sebagai</a:t>
            </a:r>
            <a:r>
              <a:rPr lang="en-US" baseline="0" dirty="0" smtClean="0"/>
              <a:t> regulator,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Civil Society </a:t>
            </a:r>
            <a:r>
              <a:rPr lang="en-US" baseline="0" dirty="0" err="1" smtClean="0"/>
              <a:t>sebagai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akselerator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Business </a:t>
            </a:r>
            <a:r>
              <a:rPr lang="en-US" baseline="0" dirty="0" err="1" smtClean="0"/>
              <a:t>sebagai</a:t>
            </a:r>
            <a:r>
              <a:rPr lang="en-US" baseline="0" dirty="0" smtClean="0"/>
              <a:t> enabler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3</a:t>
            </a:r>
            <a:r>
              <a:rPr lang="en-US" baseline="30000" dirty="0" smtClean="0"/>
              <a:t>rd</a:t>
            </a:r>
            <a:r>
              <a:rPr lang="en-US" baseline="0" dirty="0" smtClean="0"/>
              <a:t> Sector  </a:t>
            </a:r>
            <a:r>
              <a:rPr lang="en-US" baseline="0" dirty="0" err="1" smtClean="0"/>
              <a:t>sebagai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katalisator</a:t>
            </a:r>
            <a:endParaRPr lang="en-US" baseline="0" dirty="0" smtClean="0"/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err="1" smtClean="0"/>
              <a:t>Kerjasama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Penta</a:t>
            </a:r>
            <a:r>
              <a:rPr lang="en-US" baseline="0" dirty="0" smtClean="0"/>
              <a:t> Helix </a:t>
            </a:r>
            <a:r>
              <a:rPr lang="en-US" baseline="0" dirty="0" err="1" smtClean="0"/>
              <a:t>memiliki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prinsip</a:t>
            </a:r>
            <a:r>
              <a:rPr lang="en-US" baseline="0" dirty="0" smtClean="0"/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aseline="0" dirty="0" smtClean="0"/>
              <a:t> </a:t>
            </a:r>
            <a:r>
              <a:rPr lang="en-US" sz="1200" i="1" dirty="0" smtClean="0"/>
              <a:t>Trust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200" i="1" dirty="0" smtClean="0"/>
              <a:t>Mutual understanding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200" i="1" dirty="0" smtClean="0"/>
              <a:t>Agile and driven by competencies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200" i="1" dirty="0" smtClean="0"/>
              <a:t>Knowledge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200" i="1" dirty="0" smtClean="0"/>
              <a:t>Finance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200" i="1" dirty="0" smtClean="0"/>
              <a:t>Support and legitimations</a:t>
            </a:r>
          </a:p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71016-EEBC-4AC0-B6A6-2E38AA7A52A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4266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71016-EEBC-4AC0-B6A6-2E38AA7A52A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3710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71016-EEBC-4AC0-B6A6-2E38AA7A52A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85030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Setiap</a:t>
            </a:r>
            <a:r>
              <a:rPr lang="en-US" dirty="0" smtClean="0"/>
              <a:t> stakeholder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harus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melakukan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tugasnya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masing-masing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mencapai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keunggulan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kompetitif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diantaranya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pPr algn="l"/>
            <a:r>
              <a:rPr lang="id-ID" b="1" dirty="0"/>
              <a:t>INDUSTRI FARMASI</a:t>
            </a:r>
          </a:p>
          <a:p>
            <a:pPr algn="l"/>
            <a:r>
              <a:rPr lang="id-ID" b="1" dirty="0"/>
              <a:t>KEUNGGULAN KOMPETITIF</a:t>
            </a:r>
          </a:p>
          <a:p>
            <a:pPr algn="l"/>
            <a:r>
              <a:rPr lang="id-ID" i="1" dirty="0"/>
              <a:t>Intangible Asset : Human capital, Structure capital, Customer capital, Partner capital</a:t>
            </a:r>
          </a:p>
          <a:p>
            <a:pPr algn="l"/>
            <a:r>
              <a:rPr lang="id-ID" i="1" dirty="0"/>
              <a:t>Inovativeness : Reseach and Developement, </a:t>
            </a:r>
            <a:r>
              <a:rPr lang="id-ID" dirty="0"/>
              <a:t>Pengembangan produk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id-ID" b="1" dirty="0"/>
              <a:t>FARMASI KOMUNITAS</a:t>
            </a:r>
          </a:p>
          <a:p>
            <a:pPr algn="l"/>
            <a:r>
              <a:rPr lang="id-ID" dirty="0"/>
              <a:t>Revitalisasi fungsi apoteker, apotik profesi, orientasi pada konsumen, profesional training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Dan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: </a:t>
            </a:r>
            <a:endParaRPr lang="id-ID" dirty="0"/>
          </a:p>
          <a:p>
            <a:pPr algn="l"/>
            <a:r>
              <a:rPr lang="id-ID" dirty="0"/>
              <a:t>Regulasi, pembinaan dan pengawasan bidang farmasi</a:t>
            </a:r>
          </a:p>
          <a:p>
            <a:pPr algn="l"/>
            <a:r>
              <a:rPr lang="id-ID" dirty="0"/>
              <a:t>Perlindungan kepada konsumen,</a:t>
            </a:r>
          </a:p>
          <a:p>
            <a:pPr algn="l"/>
            <a:r>
              <a:rPr lang="id-ID" i="1" dirty="0"/>
              <a:t>Comunity empowerement, </a:t>
            </a:r>
          </a:p>
          <a:p>
            <a:pPr algn="l"/>
            <a:r>
              <a:rPr lang="id-ID" i="1" dirty="0"/>
              <a:t>Public awareness</a:t>
            </a:r>
          </a:p>
          <a:p>
            <a:pPr algn="l"/>
            <a:endParaRPr lang="en-US" dirty="0"/>
          </a:p>
          <a:p>
            <a:pPr algn="l"/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berupaya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</a:p>
          <a:p>
            <a:pPr defTabSz="899587">
              <a:defRPr/>
            </a:pPr>
            <a:r>
              <a:rPr lang="id-ID" b="1" i="1" dirty="0"/>
              <a:t>REGULATOR YANG VISIONER DAN MEMAHAMI SUBSTANSI STRATEGIK SERTA BERKOMITMEN</a:t>
            </a:r>
          </a:p>
          <a:p>
            <a:pPr algn="l"/>
            <a:endParaRPr lang="en-US" dirty="0"/>
          </a:p>
          <a:p>
            <a:pPr algn="l"/>
            <a:endParaRPr lang="id-ID" dirty="0"/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167A3-2BD2-467E-A765-6C8F8BC05CED}" type="slidenum">
              <a:rPr lang="id-ID" smtClean="0"/>
              <a:pPr/>
              <a:t>19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251713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71016-EEBC-4AC0-B6A6-2E38AA7A52A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74069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71016-EEBC-4AC0-B6A6-2E38AA7A52A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29255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71016-EEBC-4AC0-B6A6-2E38AA7A52A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5441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  <p:extLst>
      <p:ext uri="{BB962C8B-B14F-4D97-AF65-F5344CB8AC3E}">
        <p14:creationId xmlns="" xmlns:p14="http://schemas.microsoft.com/office/powerpoint/2010/main" val="1846685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algn="just">
              <a:lnSpc>
                <a:spcPct val="125000"/>
              </a:lnSpc>
              <a:spcAft>
                <a:spcPts val="300"/>
              </a:spcAft>
            </a:pPr>
            <a:r>
              <a:rPr lang="id-ID" sz="1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Indonesia memiliki 206 industri farmasi, dimana 4 merupakan perusahaan BUMN, 178 perusahaan</a:t>
            </a:r>
            <a:r>
              <a:rPr lang="id-ID" sz="1200" baseline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lokal, dan 24 perusahan MNC.</a:t>
            </a:r>
          </a:p>
          <a:p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None/>
            </a:pPr>
            <a:r>
              <a:rPr lang="en-US" sz="1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Kondisi</a:t>
            </a:r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Pasar farmasi Indonesia</a:t>
            </a:r>
            <a:r>
              <a:rPr lang="en-US" sz="1200" baseline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1200" baseline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id-ID" sz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d-ID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Pasar farmasi nasional tumbuh rata-rata 11,23</a:t>
            </a:r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id-ID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 tahun (CAGR) selama </a:t>
            </a:r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2010-2014</a:t>
            </a:r>
            <a:r>
              <a:rPr lang="id-ID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Pertumbuhan perusahaan domestik (11,30%) masih lebih cepat dibandingkan MNC (11,03%).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Pertumbuhan pasar farmasi pada tahun 2014 secara absolut turun dari tahun-tahun sebelumnya, walaupun secara nilai naik sebesar Rp58 triliun dari tahun sebelumnya sebesar Rp55 triliun.</a:t>
            </a:r>
            <a:endParaRPr lang="en-US" sz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d-ID" sz="1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Pasar farmasi Indonesia </a:t>
            </a:r>
            <a:r>
              <a:rPr lang="en-US" sz="12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berkontribusi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 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27% </a:t>
            </a:r>
            <a:r>
              <a:rPr lang="id-ID" sz="1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dari total pasar ASEAN. </a:t>
            </a:r>
            <a:r>
              <a:rPr lang="id-ID" sz="1200" baseline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1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Dari jumlah tersebut, sekitar 70 % didominasi oleh pemain nasional.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Nilai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ekspor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industri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farmasi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Indonesia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lebih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kurang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Rp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trilliun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(2013),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nilai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impor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lebih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kurang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Rp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21 </a:t>
            </a:r>
            <a:r>
              <a:rPr lang="en-US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trilliun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yang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didominasi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impor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bahan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baku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obat</a:t>
            </a:r>
            <a:endParaRPr lang="en-US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71016-EEBC-4AC0-B6A6-2E38AA7A52A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9284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0088" y="809625"/>
            <a:ext cx="5399087" cy="4051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indent="0" algn="l" defTabSz="914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indent="0" algn="l" defTabSz="914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dirty="0" smtClean="0"/>
              <a:t>Industri Farmasi Indonesia berada pada posisi ke 20 besar </a:t>
            </a:r>
            <a:r>
              <a:rPr lang="id-ID" baseline="0" dirty="0" smtClean="0"/>
              <a:t>di Dunia pada tahun 2017 serta diperkirakan meningkat pada posisi ke 19 pada tahun 2020</a:t>
            </a:r>
            <a:endParaRPr lang="en-US" dirty="0" smtClean="0"/>
          </a:p>
          <a:p>
            <a:pPr defTabSz="914242">
              <a:defRPr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1921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Target </a:t>
            </a:r>
            <a:r>
              <a:rPr lang="en-US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pasar</a:t>
            </a:r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farmasi</a:t>
            </a:r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Indonesia </a:t>
            </a:r>
            <a:r>
              <a:rPr lang="id-ID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pada </a:t>
            </a:r>
            <a:r>
              <a:rPr lang="en-US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tahun</a:t>
            </a:r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2025 </a:t>
            </a:r>
            <a:r>
              <a:rPr lang="en-US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dengan nilai pasar </a:t>
            </a:r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id-ID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p. 700 </a:t>
            </a:r>
            <a:r>
              <a:rPr lang="en-US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</a:p>
          <a:p>
            <a:pPr>
              <a:spcBef>
                <a:spcPct val="0"/>
              </a:spcBef>
            </a:pPr>
            <a:endParaRPr lang="en-US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/>
              <a:t>Target </a:t>
            </a:r>
            <a:r>
              <a:rPr lang="en-US" sz="1200" b="0" dirty="0" err="1" smtClean="0"/>
              <a:t>Pasar</a:t>
            </a:r>
            <a:r>
              <a:rPr lang="en-US" sz="1200" b="0" dirty="0" smtClean="0"/>
              <a:t> </a:t>
            </a:r>
            <a:r>
              <a:rPr lang="en-US" sz="1200" b="0" dirty="0" err="1" smtClean="0"/>
              <a:t>Farmasi</a:t>
            </a:r>
            <a:r>
              <a:rPr lang="en-US" sz="1200" b="0" dirty="0" smtClean="0"/>
              <a:t> Indonesia </a:t>
            </a:r>
            <a:r>
              <a:rPr lang="en-US" sz="1200" b="0" dirty="0" err="1" smtClean="0"/>
              <a:t>dalam</a:t>
            </a:r>
            <a:r>
              <a:rPr lang="en-US" sz="1200" b="0" dirty="0" smtClean="0"/>
              <a:t> </a:t>
            </a:r>
            <a:r>
              <a:rPr lang="en-US" sz="1200" b="0" dirty="0" err="1" smtClean="0"/>
              <a:t>memenuhi</a:t>
            </a:r>
            <a:r>
              <a:rPr lang="en-US" sz="1200" b="0" dirty="0" smtClean="0"/>
              <a:t> </a:t>
            </a:r>
            <a:r>
              <a:rPr lang="en-US" sz="1200" b="0" baseline="0" dirty="0" err="1" smtClean="0"/>
              <a:t>kebutuhan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obat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nasional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dan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formulasi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nasional</a:t>
            </a:r>
            <a:r>
              <a:rPr lang="en-US" sz="1200" b="0" baseline="0" dirty="0" smtClean="0"/>
              <a:t> </a:t>
            </a:r>
            <a:r>
              <a:rPr lang="id-ID" baseline="0" dirty="0" smtClean="0"/>
              <a:t>memiliki target sasaran untuk: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0" baseline="0" dirty="0" err="1" smtClean="0"/>
              <a:t>Pemenuhan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kebutuhan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domestik</a:t>
            </a:r>
            <a:r>
              <a:rPr lang="en-US" sz="1200" b="0" baseline="0" dirty="0" smtClean="0"/>
              <a:t> </a:t>
            </a:r>
            <a:endParaRPr lang="en-GB" sz="1200" b="0" baseline="0" noProof="1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b="0" baseline="0" noProof="1" smtClean="0"/>
              <a:t>Optimalisasi kepastian penggunaan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b="0" baseline="0" noProof="1" smtClean="0"/>
              <a:t>Peningkatan ekspor dan subtitusi impor</a:t>
            </a:r>
            <a:endParaRPr lang="en-US" sz="1200" b="0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846955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67140">
              <a:defRPr/>
            </a:pPr>
            <a:r>
              <a:rPr lang="en-US" sz="1200" b="0" dirty="0" smtClean="0">
                <a:solidFill>
                  <a:schemeClr val="tx2"/>
                </a:solidFill>
              </a:rPr>
              <a:t>90% </a:t>
            </a:r>
            <a:r>
              <a:rPr lang="en-US" sz="1200" b="0" dirty="0" err="1" smtClean="0"/>
              <a:t>bahan</a:t>
            </a:r>
            <a:r>
              <a:rPr lang="en-US" sz="1200" b="0" dirty="0" smtClean="0"/>
              <a:t> </a:t>
            </a:r>
            <a:r>
              <a:rPr lang="en-US" sz="1200" b="0" dirty="0" err="1" smtClean="0"/>
              <a:t>baku</a:t>
            </a:r>
            <a:r>
              <a:rPr lang="en-US" sz="1200" b="0" dirty="0" smtClean="0"/>
              <a:t> </a:t>
            </a:r>
            <a:r>
              <a:rPr lang="en-US" sz="1200" b="0" dirty="0" err="1" smtClean="0"/>
              <a:t>farmasi</a:t>
            </a:r>
            <a:r>
              <a:rPr lang="en-US" sz="1200" b="0" dirty="0" smtClean="0"/>
              <a:t> </a:t>
            </a:r>
            <a:r>
              <a:rPr lang="en-US" sz="1200" b="0" dirty="0" smtClean="0">
                <a:solidFill>
                  <a:schemeClr val="tx2"/>
                </a:solidFill>
              </a:rPr>
              <a:t>di Indonesia </a:t>
            </a:r>
            <a:r>
              <a:rPr lang="en-US" sz="1200" b="0" dirty="0" err="1" smtClean="0">
                <a:solidFill>
                  <a:schemeClr val="tx2"/>
                </a:solidFill>
              </a:rPr>
              <a:t>diimpor</a:t>
            </a:r>
            <a:r>
              <a:rPr lang="en-US" sz="1200" b="0" dirty="0" smtClean="0">
                <a:solidFill>
                  <a:schemeClr val="tx2"/>
                </a:solidFill>
              </a:rPr>
              <a:t>, </a:t>
            </a:r>
            <a:r>
              <a:rPr lang="en-US" sz="1200" b="0" dirty="0" err="1" smtClean="0">
                <a:solidFill>
                  <a:schemeClr val="tx2"/>
                </a:solidFill>
              </a:rPr>
              <a:t>hal</a:t>
            </a:r>
            <a:r>
              <a:rPr lang="en-US" sz="1200" b="0" dirty="0" smtClean="0">
                <a:solidFill>
                  <a:schemeClr val="tx2"/>
                </a:solidFill>
              </a:rPr>
              <a:t> </a:t>
            </a:r>
            <a:r>
              <a:rPr lang="en-US" sz="1200" b="0" dirty="0" err="1" smtClean="0">
                <a:solidFill>
                  <a:schemeClr val="tx2"/>
                </a:solidFill>
              </a:rPr>
              <a:t>ini</a:t>
            </a:r>
            <a:r>
              <a:rPr lang="en-US" sz="1200" b="0" dirty="0" smtClean="0">
                <a:solidFill>
                  <a:schemeClr val="tx2"/>
                </a:solidFill>
              </a:rPr>
              <a:t> </a:t>
            </a:r>
            <a:r>
              <a:rPr lang="en-US" sz="1200" b="0" dirty="0" err="1" smtClean="0">
                <a:solidFill>
                  <a:schemeClr val="tx2"/>
                </a:solidFill>
              </a:rPr>
              <a:t>menunjukkan</a:t>
            </a:r>
            <a:r>
              <a:rPr lang="en-US" sz="1200" b="0" dirty="0" smtClean="0">
                <a:solidFill>
                  <a:schemeClr val="tx2"/>
                </a:solidFill>
              </a:rPr>
              <a:t> </a:t>
            </a:r>
            <a:r>
              <a:rPr lang="en-US" sz="1200" b="0" dirty="0" err="1" smtClean="0"/>
              <a:t>struktur</a:t>
            </a:r>
            <a:r>
              <a:rPr lang="en-US" sz="1200" b="0" dirty="0" smtClean="0"/>
              <a:t> </a:t>
            </a:r>
            <a:r>
              <a:rPr lang="en-US" sz="1200" b="0" dirty="0" err="1" smtClean="0"/>
              <a:t>industri</a:t>
            </a:r>
            <a:r>
              <a:rPr lang="en-US" sz="1200" b="0" dirty="0" smtClean="0"/>
              <a:t> </a:t>
            </a:r>
            <a:r>
              <a:rPr lang="en-US" sz="1200" b="0" dirty="0" err="1" smtClean="0"/>
              <a:t>farmasi</a:t>
            </a:r>
            <a:r>
              <a:rPr lang="en-US" sz="1200" b="0" dirty="0" smtClean="0"/>
              <a:t> </a:t>
            </a:r>
            <a:r>
              <a:rPr lang="en-US" sz="1200" b="0" dirty="0" smtClean="0">
                <a:solidFill>
                  <a:schemeClr val="tx2"/>
                </a:solidFill>
              </a:rPr>
              <a:t>yang </a:t>
            </a:r>
            <a:r>
              <a:rPr lang="en-US" sz="1200" b="0" dirty="0" err="1" smtClean="0">
                <a:solidFill>
                  <a:schemeClr val="tx2"/>
                </a:solidFill>
              </a:rPr>
              <a:t>belum</a:t>
            </a:r>
            <a:r>
              <a:rPr lang="en-US" sz="1200" b="0" dirty="0" smtClean="0">
                <a:solidFill>
                  <a:schemeClr val="tx2"/>
                </a:solidFill>
              </a:rPr>
              <a:t> optimal (</a:t>
            </a:r>
            <a:r>
              <a:rPr lang="en-US" sz="1200" b="0" dirty="0" err="1" smtClean="0">
                <a:solidFill>
                  <a:schemeClr val="tx2"/>
                </a:solidFill>
              </a:rPr>
              <a:t>terbatas</a:t>
            </a:r>
            <a:r>
              <a:rPr lang="en-US" sz="1200" b="0" dirty="0" smtClean="0">
                <a:solidFill>
                  <a:schemeClr val="tx2"/>
                </a:solidFill>
              </a:rPr>
              <a:t> </a:t>
            </a:r>
            <a:r>
              <a:rPr lang="en-US" sz="1200" b="0" dirty="0" err="1" smtClean="0">
                <a:solidFill>
                  <a:schemeClr val="tx2"/>
                </a:solidFill>
              </a:rPr>
              <a:t>formulasi</a:t>
            </a:r>
            <a:r>
              <a:rPr lang="en-US" sz="1200" b="0" dirty="0" smtClean="0">
                <a:solidFill>
                  <a:schemeClr val="tx2"/>
                </a:solidFill>
              </a:rPr>
              <a:t>).</a:t>
            </a:r>
          </a:p>
          <a:p>
            <a:pPr defTabSz="1267140">
              <a:defRPr/>
            </a:pPr>
            <a:endParaRPr lang="en-US" sz="1200" b="0" dirty="0" smtClean="0">
              <a:solidFill>
                <a:schemeClr val="tx2"/>
              </a:solidFill>
            </a:endParaRPr>
          </a:p>
          <a:p>
            <a:pPr marL="0" marR="0" indent="0" algn="l" defTabSz="1267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/>
              <a:t>Dapat</a:t>
            </a:r>
            <a:r>
              <a:rPr lang="en-US" b="0" dirty="0" smtClean="0"/>
              <a:t> </a:t>
            </a:r>
            <a:r>
              <a:rPr lang="en-US" b="0" dirty="0" err="1" smtClean="0"/>
              <a:t>dilihat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pada</a:t>
            </a:r>
            <a:r>
              <a:rPr lang="en-US" b="0" baseline="0" dirty="0" smtClean="0"/>
              <a:t> table </a:t>
            </a:r>
            <a:r>
              <a:rPr lang="en-US" b="0" baseline="0" dirty="0" err="1" smtClean="0"/>
              <a:t>tersebut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bahwa</a:t>
            </a:r>
            <a:r>
              <a:rPr lang="en-US" b="0" baseline="0" dirty="0" smtClean="0"/>
              <a:t> </a:t>
            </a:r>
            <a:r>
              <a:rPr lang="en-US" b="0" dirty="0" smtClean="0"/>
              <a:t>partner </a:t>
            </a:r>
            <a:r>
              <a:rPr lang="en-US" b="0" dirty="0" err="1" smtClean="0"/>
              <a:t>utama</a:t>
            </a:r>
            <a:r>
              <a:rPr lang="en-US" b="0" dirty="0" smtClean="0"/>
              <a:t> </a:t>
            </a:r>
            <a:r>
              <a:rPr lang="en-US" b="0" dirty="0" err="1" smtClean="0"/>
              <a:t>bahan</a:t>
            </a:r>
            <a:r>
              <a:rPr lang="en-US" b="0" dirty="0" smtClean="0"/>
              <a:t> </a:t>
            </a:r>
            <a:r>
              <a:rPr lang="en-US" b="0" dirty="0" err="1" smtClean="0"/>
              <a:t>baku</a:t>
            </a:r>
            <a:r>
              <a:rPr lang="en-US" b="0" dirty="0" smtClean="0"/>
              <a:t> </a:t>
            </a:r>
            <a:r>
              <a:rPr lang="en-US" b="0" dirty="0" err="1" smtClean="0"/>
              <a:t>farmasi</a:t>
            </a:r>
            <a:r>
              <a:rPr lang="en-US" b="0" dirty="0" smtClean="0"/>
              <a:t> Indonesia </a:t>
            </a:r>
            <a:r>
              <a:rPr lang="en-US" b="0" dirty="0" err="1" smtClean="0"/>
              <a:t>adalah</a:t>
            </a:r>
            <a:r>
              <a:rPr lang="en-US" b="0" dirty="0" smtClean="0"/>
              <a:t> </a:t>
            </a:r>
            <a:r>
              <a:rPr lang="en-US" b="0" dirty="0" err="1" smtClean="0"/>
              <a:t>Cina</a:t>
            </a:r>
            <a:r>
              <a:rPr lang="en-US" b="0" dirty="0" smtClean="0"/>
              <a:t> (60%) </a:t>
            </a:r>
            <a:r>
              <a:rPr lang="en-US" b="0" dirty="0" err="1" smtClean="0"/>
              <a:t>dan</a:t>
            </a:r>
            <a:r>
              <a:rPr lang="en-US" b="0" dirty="0" smtClean="0"/>
              <a:t> India (30%) </a:t>
            </a:r>
            <a:r>
              <a:rPr lang="en-US" b="0" dirty="0" err="1" smtClean="0"/>
              <a:t>dengan</a:t>
            </a:r>
            <a:r>
              <a:rPr lang="en-US" b="0" dirty="0" smtClean="0"/>
              <a:t> </a:t>
            </a:r>
            <a:r>
              <a:rPr lang="en-US" b="0" dirty="0" err="1" smtClean="0"/>
              <a:t>nilai</a:t>
            </a:r>
            <a:r>
              <a:rPr lang="en-US" b="0" dirty="0" smtClean="0"/>
              <a:t> +1.3 </a:t>
            </a:r>
            <a:r>
              <a:rPr lang="en-US" b="0" dirty="0" err="1" smtClean="0"/>
              <a:t>milyar</a:t>
            </a:r>
            <a:r>
              <a:rPr lang="en-US" b="0" dirty="0" smtClean="0"/>
              <a:t> USD</a:t>
            </a:r>
            <a:endParaRPr lang="id-ID" b="0" dirty="0" smtClean="0"/>
          </a:p>
          <a:p>
            <a:pPr defTabSz="1267140">
              <a:defRPr/>
            </a:pPr>
            <a:endParaRPr lang="id-ID" b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3637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Arial" charset="0"/>
              <a:buNone/>
            </a:pPr>
            <a:r>
              <a:rPr lang="en-US" sz="1400" b="0" dirty="0" smtClean="0"/>
              <a:t>RENSTRA KEMENTERIAN KESEHATAN 2015-2019</a:t>
            </a:r>
            <a:endParaRPr lang="en-US" b="0" dirty="0" smtClean="0"/>
          </a:p>
          <a:p>
            <a:pPr algn="just">
              <a:buFont typeface="Arial" charset="0"/>
              <a:buNone/>
            </a:pPr>
            <a:r>
              <a:rPr lang="en-US" sz="1200" b="0" u="sng" dirty="0" err="1" smtClean="0"/>
              <a:t>Sasaran</a:t>
            </a:r>
            <a:r>
              <a:rPr lang="en-US" sz="1200" b="0" u="sng" dirty="0" smtClean="0"/>
              <a:t> </a:t>
            </a:r>
            <a:r>
              <a:rPr lang="en-US" sz="1200" b="0" u="sng" dirty="0" err="1" smtClean="0"/>
              <a:t>Strategis</a:t>
            </a:r>
            <a:r>
              <a:rPr lang="en-US" sz="1200" b="0" u="sng" dirty="0" smtClean="0"/>
              <a:t> No 12: </a:t>
            </a:r>
          </a:p>
          <a:p>
            <a:pPr algn="just">
              <a:buFont typeface="Arial" charset="0"/>
              <a:buNone/>
            </a:pPr>
            <a:r>
              <a:rPr lang="en-US" sz="1200" b="0" dirty="0" err="1" smtClean="0"/>
              <a:t>Meningkatkan</a:t>
            </a:r>
            <a:r>
              <a:rPr lang="en-US" sz="1200" b="0" dirty="0" smtClean="0"/>
              <a:t> </a:t>
            </a:r>
            <a:r>
              <a:rPr lang="en-US" sz="1200" b="0" dirty="0" err="1" smtClean="0"/>
              <a:t>akses</a:t>
            </a:r>
            <a:r>
              <a:rPr lang="en-US" sz="1200" b="0" dirty="0" smtClean="0"/>
              <a:t>, </a:t>
            </a:r>
            <a:r>
              <a:rPr lang="en-US" sz="1200" b="0" dirty="0" err="1" smtClean="0"/>
              <a:t>kemandirian</a:t>
            </a:r>
            <a:r>
              <a:rPr lang="en-US" sz="1200" b="0" dirty="0" smtClean="0"/>
              <a:t>, </a:t>
            </a:r>
            <a:r>
              <a:rPr lang="en-US" sz="1200" b="0" dirty="0" err="1" smtClean="0"/>
              <a:t>dan</a:t>
            </a:r>
            <a:r>
              <a:rPr lang="en-US" sz="1200" b="0" dirty="0" smtClean="0"/>
              <a:t> </a:t>
            </a:r>
            <a:r>
              <a:rPr lang="en-US" sz="1200" b="0" dirty="0" err="1" smtClean="0"/>
              <a:t>mutu</a:t>
            </a:r>
            <a:r>
              <a:rPr lang="en-US" sz="1200" b="0" dirty="0" smtClean="0"/>
              <a:t> </a:t>
            </a:r>
            <a:r>
              <a:rPr lang="en-US" sz="1200" b="0" dirty="0" err="1" smtClean="0"/>
              <a:t>sediaan</a:t>
            </a:r>
            <a:r>
              <a:rPr lang="en-US" sz="1200" b="0" dirty="0" smtClean="0"/>
              <a:t> </a:t>
            </a:r>
            <a:r>
              <a:rPr lang="en-US" sz="1200" b="0" dirty="0" err="1" smtClean="0"/>
              <a:t>farmasi</a:t>
            </a:r>
            <a:r>
              <a:rPr lang="en-US" sz="1200" b="0" dirty="0" smtClean="0"/>
              <a:t> </a:t>
            </a:r>
            <a:r>
              <a:rPr lang="en-US" sz="1200" b="0" dirty="0" err="1" smtClean="0"/>
              <a:t>dan</a:t>
            </a:r>
            <a:r>
              <a:rPr lang="en-US" sz="1200" b="0" dirty="0" smtClean="0"/>
              <a:t> </a:t>
            </a:r>
            <a:r>
              <a:rPr lang="en-US" sz="1200" b="0" dirty="0" err="1" smtClean="0"/>
              <a:t>alat</a:t>
            </a:r>
            <a:r>
              <a:rPr lang="en-US" sz="1200" b="0" dirty="0" smtClean="0"/>
              <a:t> </a:t>
            </a:r>
            <a:r>
              <a:rPr lang="en-US" sz="1200" b="0" dirty="0" err="1" smtClean="0"/>
              <a:t>kesehatan</a:t>
            </a:r>
            <a:endParaRPr lang="en-US" sz="1200" b="0" dirty="0" smtClean="0"/>
          </a:p>
          <a:p>
            <a:endParaRPr lang="en-GB" dirty="0" smtClean="0"/>
          </a:p>
          <a:p>
            <a:pPr marL="177800" indent="-177800">
              <a:tabLst>
                <a:tab pos="228600" algn="l"/>
              </a:tabLst>
            </a:pPr>
            <a:r>
              <a:rPr lang="en-AU" sz="1200" b="1" dirty="0" smtClean="0">
                <a:solidFill>
                  <a:schemeClr val="tx1"/>
                </a:solidFill>
              </a:rPr>
              <a:t>STRATEGI </a:t>
            </a:r>
            <a:r>
              <a:rPr lang="en-AU" sz="1200" b="1" dirty="0" err="1" smtClean="0">
                <a:solidFill>
                  <a:schemeClr val="tx1"/>
                </a:solidFill>
              </a:rPr>
              <a:t>dan</a:t>
            </a:r>
            <a:r>
              <a:rPr lang="en-AU" sz="1200" b="1" dirty="0" smtClean="0">
                <a:solidFill>
                  <a:schemeClr val="tx1"/>
                </a:solidFill>
              </a:rPr>
              <a:t> UPAYA yang </a:t>
            </a:r>
            <a:r>
              <a:rPr lang="en-AU" sz="1200" b="1" dirty="0" err="1" smtClean="0">
                <a:solidFill>
                  <a:schemeClr val="tx1"/>
                </a:solidFill>
              </a:rPr>
              <a:t>dilaksanakan</a:t>
            </a:r>
            <a:r>
              <a:rPr lang="en-AU" sz="1200" b="1" dirty="0" smtClean="0">
                <a:solidFill>
                  <a:schemeClr val="tx1"/>
                </a:solidFill>
              </a:rPr>
              <a:t>: </a:t>
            </a:r>
          </a:p>
          <a:p>
            <a:pPr marL="177800" indent="-177800" algn="just">
              <a:buFont typeface="Wingdings" pitchFamily="2" charset="2"/>
              <a:buChar char="§"/>
              <a:tabLst>
                <a:tab pos="228600" algn="l"/>
              </a:tabLst>
            </a:pPr>
            <a:r>
              <a:rPr lang="en-AU" sz="1200" dirty="0" err="1" smtClean="0">
                <a:solidFill>
                  <a:schemeClr val="tx1"/>
                </a:solidFill>
              </a:rPr>
              <a:t>Mendorong</a:t>
            </a:r>
            <a:r>
              <a:rPr lang="en-AU" sz="1200" dirty="0" smtClean="0">
                <a:solidFill>
                  <a:schemeClr val="tx1"/>
                </a:solidFill>
              </a:rPr>
              <a:t> </a:t>
            </a:r>
            <a:r>
              <a:rPr lang="en-AU" sz="1200" dirty="0" err="1" smtClean="0">
                <a:solidFill>
                  <a:schemeClr val="tx1"/>
                </a:solidFill>
              </a:rPr>
              <a:t>perusahaan</a:t>
            </a:r>
            <a:r>
              <a:rPr lang="en-AU" sz="1200" dirty="0" smtClean="0">
                <a:solidFill>
                  <a:schemeClr val="tx1"/>
                </a:solidFill>
              </a:rPr>
              <a:t> </a:t>
            </a:r>
            <a:r>
              <a:rPr lang="en-AU" sz="1200" dirty="0" err="1" smtClean="0">
                <a:solidFill>
                  <a:schemeClr val="tx1"/>
                </a:solidFill>
              </a:rPr>
              <a:t>farmasi</a:t>
            </a:r>
            <a:r>
              <a:rPr lang="en-AU" sz="1200" dirty="0" smtClean="0">
                <a:solidFill>
                  <a:schemeClr val="tx1"/>
                </a:solidFill>
              </a:rPr>
              <a:t>  </a:t>
            </a:r>
            <a:r>
              <a:rPr lang="en-AU" sz="1200" dirty="0" err="1" smtClean="0">
                <a:solidFill>
                  <a:schemeClr val="tx1"/>
                </a:solidFill>
              </a:rPr>
              <a:t>untuk</a:t>
            </a:r>
            <a:r>
              <a:rPr lang="en-AU" sz="1200" dirty="0" smtClean="0">
                <a:solidFill>
                  <a:schemeClr val="tx1"/>
                </a:solidFill>
              </a:rPr>
              <a:t> </a:t>
            </a:r>
            <a:r>
              <a:rPr lang="en-AU" sz="1200" dirty="0" err="1" smtClean="0">
                <a:solidFill>
                  <a:schemeClr val="tx1"/>
                </a:solidFill>
              </a:rPr>
              <a:t>memproduksi</a:t>
            </a:r>
            <a:r>
              <a:rPr lang="en-AU" sz="1200" dirty="0" smtClean="0">
                <a:solidFill>
                  <a:schemeClr val="tx1"/>
                </a:solidFill>
              </a:rPr>
              <a:t> </a:t>
            </a:r>
            <a:r>
              <a:rPr lang="en-AU" sz="1200" dirty="0" err="1" smtClean="0">
                <a:solidFill>
                  <a:schemeClr val="tx1"/>
                </a:solidFill>
              </a:rPr>
              <a:t>bahan</a:t>
            </a:r>
            <a:r>
              <a:rPr lang="en-AU" sz="1200" dirty="0" smtClean="0">
                <a:solidFill>
                  <a:schemeClr val="tx1"/>
                </a:solidFill>
              </a:rPr>
              <a:t> </a:t>
            </a:r>
            <a:r>
              <a:rPr lang="en-AU" sz="1200" dirty="0" err="1" smtClean="0">
                <a:solidFill>
                  <a:schemeClr val="tx1"/>
                </a:solidFill>
              </a:rPr>
              <a:t>baku</a:t>
            </a:r>
            <a:r>
              <a:rPr lang="en-AU" sz="1200" dirty="0" smtClean="0">
                <a:solidFill>
                  <a:schemeClr val="tx1"/>
                </a:solidFill>
              </a:rPr>
              <a:t> </a:t>
            </a:r>
            <a:r>
              <a:rPr lang="en-AU" sz="1200" dirty="0" err="1" smtClean="0">
                <a:solidFill>
                  <a:schemeClr val="tx1"/>
                </a:solidFill>
              </a:rPr>
              <a:t>dan</a:t>
            </a:r>
            <a:r>
              <a:rPr lang="en-AU" sz="1200" dirty="0" smtClean="0">
                <a:solidFill>
                  <a:schemeClr val="tx1"/>
                </a:solidFill>
              </a:rPr>
              <a:t> </a:t>
            </a:r>
            <a:r>
              <a:rPr lang="en-AU" sz="1200" dirty="0" err="1" smtClean="0">
                <a:solidFill>
                  <a:schemeClr val="tx1"/>
                </a:solidFill>
              </a:rPr>
              <a:t>obat</a:t>
            </a:r>
            <a:r>
              <a:rPr lang="en-AU" sz="1200" dirty="0" smtClean="0">
                <a:solidFill>
                  <a:schemeClr val="tx1"/>
                </a:solidFill>
              </a:rPr>
              <a:t> </a:t>
            </a:r>
            <a:r>
              <a:rPr lang="en-AU" sz="1200" dirty="0" err="1" smtClean="0">
                <a:solidFill>
                  <a:schemeClr val="tx1"/>
                </a:solidFill>
              </a:rPr>
              <a:t>tradisional</a:t>
            </a:r>
            <a:r>
              <a:rPr lang="en-AU" sz="1200" dirty="0" smtClean="0">
                <a:solidFill>
                  <a:schemeClr val="tx1"/>
                </a:solidFill>
              </a:rPr>
              <a:t> </a:t>
            </a:r>
            <a:r>
              <a:rPr lang="en-AU" sz="1200" dirty="0" err="1" smtClean="0">
                <a:solidFill>
                  <a:schemeClr val="tx1"/>
                </a:solidFill>
              </a:rPr>
              <a:t>dan</a:t>
            </a:r>
            <a:r>
              <a:rPr lang="en-AU" sz="1200" dirty="0" smtClean="0">
                <a:solidFill>
                  <a:schemeClr val="tx1"/>
                </a:solidFill>
              </a:rPr>
              <a:t> </a:t>
            </a:r>
            <a:r>
              <a:rPr lang="en-AU" sz="1200" dirty="0" err="1" smtClean="0">
                <a:solidFill>
                  <a:schemeClr val="tx1"/>
                </a:solidFill>
              </a:rPr>
              <a:t>menggunakannya</a:t>
            </a:r>
            <a:r>
              <a:rPr lang="en-AU" sz="1200" dirty="0" smtClean="0">
                <a:solidFill>
                  <a:schemeClr val="tx1"/>
                </a:solidFill>
              </a:rPr>
              <a:t> </a:t>
            </a:r>
            <a:r>
              <a:rPr lang="en-AU" sz="1200" dirty="0" err="1" smtClean="0">
                <a:solidFill>
                  <a:schemeClr val="tx1"/>
                </a:solidFill>
              </a:rPr>
              <a:t>dalam</a:t>
            </a:r>
            <a:r>
              <a:rPr lang="en-AU" sz="1200" dirty="0" smtClean="0">
                <a:solidFill>
                  <a:schemeClr val="tx1"/>
                </a:solidFill>
              </a:rPr>
              <a:t> </a:t>
            </a:r>
            <a:r>
              <a:rPr lang="en-AU" sz="1200" dirty="0" err="1" smtClean="0">
                <a:solidFill>
                  <a:schemeClr val="tx1"/>
                </a:solidFill>
              </a:rPr>
              <a:t>produksi</a:t>
            </a:r>
            <a:r>
              <a:rPr lang="en-AU" sz="1200" dirty="0" smtClean="0">
                <a:solidFill>
                  <a:schemeClr val="tx1"/>
                </a:solidFill>
              </a:rPr>
              <a:t> </a:t>
            </a:r>
            <a:r>
              <a:rPr lang="en-AU" sz="1200" dirty="0" err="1" smtClean="0">
                <a:solidFill>
                  <a:schemeClr val="tx1"/>
                </a:solidFill>
              </a:rPr>
              <a:t>obat</a:t>
            </a:r>
            <a:r>
              <a:rPr lang="en-AU" sz="1200" dirty="0" smtClean="0">
                <a:solidFill>
                  <a:schemeClr val="tx1"/>
                </a:solidFill>
              </a:rPr>
              <a:t> </a:t>
            </a:r>
            <a:r>
              <a:rPr lang="en-AU" sz="1200" dirty="0" err="1" smtClean="0">
                <a:solidFill>
                  <a:schemeClr val="tx1"/>
                </a:solidFill>
              </a:rPr>
              <a:t>dan</a:t>
            </a:r>
            <a:r>
              <a:rPr lang="en-AU" sz="1200" dirty="0" smtClean="0">
                <a:solidFill>
                  <a:schemeClr val="tx1"/>
                </a:solidFill>
              </a:rPr>
              <a:t> </a:t>
            </a:r>
            <a:r>
              <a:rPr lang="en-AU" sz="1200" dirty="0" err="1" smtClean="0">
                <a:solidFill>
                  <a:schemeClr val="tx1"/>
                </a:solidFill>
              </a:rPr>
              <a:t>obat</a:t>
            </a:r>
            <a:r>
              <a:rPr lang="en-AU" sz="1200" dirty="0" smtClean="0">
                <a:solidFill>
                  <a:schemeClr val="tx1"/>
                </a:solidFill>
              </a:rPr>
              <a:t> </a:t>
            </a:r>
            <a:r>
              <a:rPr lang="en-AU" sz="1200" dirty="0" err="1" smtClean="0">
                <a:solidFill>
                  <a:schemeClr val="tx1"/>
                </a:solidFill>
              </a:rPr>
              <a:t>tradisonal</a:t>
            </a:r>
            <a:r>
              <a:rPr lang="en-AU" sz="1200" dirty="0" smtClean="0">
                <a:solidFill>
                  <a:schemeClr val="tx1"/>
                </a:solidFill>
              </a:rPr>
              <a:t> </a:t>
            </a:r>
            <a:r>
              <a:rPr lang="en-AU" sz="1200" dirty="0" err="1" smtClean="0">
                <a:solidFill>
                  <a:schemeClr val="tx1"/>
                </a:solidFill>
              </a:rPr>
              <a:t>dalam</a:t>
            </a:r>
            <a:r>
              <a:rPr lang="en-AU" sz="1200" dirty="0" smtClean="0">
                <a:solidFill>
                  <a:schemeClr val="tx1"/>
                </a:solidFill>
              </a:rPr>
              <a:t> </a:t>
            </a:r>
            <a:r>
              <a:rPr lang="en-AU" sz="1200" dirty="0" err="1" smtClean="0">
                <a:solidFill>
                  <a:schemeClr val="tx1"/>
                </a:solidFill>
              </a:rPr>
              <a:t>negeri</a:t>
            </a:r>
            <a:r>
              <a:rPr lang="en-AU" sz="1200" dirty="0" smtClean="0">
                <a:solidFill>
                  <a:schemeClr val="tx1"/>
                </a:solidFill>
              </a:rPr>
              <a:t>, </a:t>
            </a:r>
            <a:r>
              <a:rPr lang="en-AU" sz="1200" dirty="0" err="1" smtClean="0">
                <a:solidFill>
                  <a:schemeClr val="tx1"/>
                </a:solidFill>
              </a:rPr>
              <a:t>insentif</a:t>
            </a:r>
            <a:r>
              <a:rPr lang="en-AU" sz="1200" dirty="0" smtClean="0">
                <a:solidFill>
                  <a:schemeClr val="tx1"/>
                </a:solidFill>
              </a:rPr>
              <a:t> </a:t>
            </a:r>
            <a:r>
              <a:rPr lang="en-AU" sz="1200" dirty="0" err="1" smtClean="0">
                <a:solidFill>
                  <a:schemeClr val="tx1"/>
                </a:solidFill>
              </a:rPr>
              <a:t>bagi</a:t>
            </a:r>
            <a:r>
              <a:rPr lang="en-AU" sz="1200" dirty="0" smtClean="0">
                <a:solidFill>
                  <a:schemeClr val="tx1"/>
                </a:solidFill>
              </a:rPr>
              <a:t> </a:t>
            </a:r>
            <a:r>
              <a:rPr lang="en-AU" sz="1200" dirty="0" err="1" smtClean="0">
                <a:solidFill>
                  <a:schemeClr val="tx1"/>
                </a:solidFill>
              </a:rPr>
              <a:t>percepatan</a:t>
            </a:r>
            <a:r>
              <a:rPr lang="en-AU" sz="1200" dirty="0" smtClean="0">
                <a:solidFill>
                  <a:schemeClr val="tx1"/>
                </a:solidFill>
              </a:rPr>
              <a:t> </a:t>
            </a:r>
            <a:r>
              <a:rPr lang="en-AU" sz="1200" dirty="0" err="1" smtClean="0">
                <a:solidFill>
                  <a:schemeClr val="tx1"/>
                </a:solidFill>
              </a:rPr>
              <a:t>kemandirian</a:t>
            </a:r>
            <a:r>
              <a:rPr lang="en-AU" sz="1200" dirty="0" smtClean="0">
                <a:solidFill>
                  <a:schemeClr val="tx1"/>
                </a:solidFill>
              </a:rPr>
              <a:t> </a:t>
            </a:r>
            <a:r>
              <a:rPr lang="en-AU" sz="1200" dirty="0" err="1" smtClean="0">
                <a:solidFill>
                  <a:schemeClr val="tx1"/>
                </a:solidFill>
              </a:rPr>
              <a:t>nasional</a:t>
            </a:r>
            <a:r>
              <a:rPr lang="en-AU" sz="1200" dirty="0" smtClean="0">
                <a:solidFill>
                  <a:schemeClr val="tx1"/>
                </a:solidFill>
              </a:rPr>
              <a:t>.</a:t>
            </a:r>
          </a:p>
          <a:p>
            <a:pPr marL="177800" indent="-177800" algn="just">
              <a:buFont typeface="Wingdings" pitchFamily="2" charset="2"/>
              <a:buChar char="§"/>
              <a:tabLst>
                <a:tab pos="228600" algn="l"/>
              </a:tabLst>
            </a:pPr>
            <a:r>
              <a:rPr lang="en-AU" sz="1200" dirty="0" err="1" smtClean="0">
                <a:solidFill>
                  <a:schemeClr val="tx1"/>
                </a:solidFill>
              </a:rPr>
              <a:t>Jejaring</a:t>
            </a:r>
            <a:r>
              <a:rPr lang="en-AU" sz="1200" dirty="0" smtClean="0">
                <a:solidFill>
                  <a:schemeClr val="tx1"/>
                </a:solidFill>
              </a:rPr>
              <a:t> </a:t>
            </a:r>
            <a:r>
              <a:rPr lang="en-AU" sz="1200" dirty="0" err="1" smtClean="0">
                <a:solidFill>
                  <a:schemeClr val="tx1"/>
                </a:solidFill>
              </a:rPr>
              <a:t>dan</a:t>
            </a:r>
            <a:r>
              <a:rPr lang="en-AU" sz="1200" dirty="0" smtClean="0">
                <a:solidFill>
                  <a:schemeClr val="tx1"/>
                </a:solidFill>
              </a:rPr>
              <a:t> </a:t>
            </a:r>
            <a:r>
              <a:rPr lang="en-AU" sz="1200" i="1" dirty="0" smtClean="0">
                <a:solidFill>
                  <a:schemeClr val="tx1"/>
                </a:solidFill>
              </a:rPr>
              <a:t>networking</a:t>
            </a:r>
            <a:r>
              <a:rPr lang="en-AU" sz="1200" dirty="0" smtClean="0">
                <a:solidFill>
                  <a:schemeClr val="tx1"/>
                </a:solidFill>
              </a:rPr>
              <a:t> </a:t>
            </a:r>
            <a:r>
              <a:rPr lang="en-AU" sz="1200" dirty="0" err="1" smtClean="0">
                <a:solidFill>
                  <a:schemeClr val="tx1"/>
                </a:solidFill>
              </a:rPr>
              <a:t>pengembangan</a:t>
            </a:r>
            <a:r>
              <a:rPr lang="en-AU" sz="1200" dirty="0" smtClean="0">
                <a:solidFill>
                  <a:schemeClr val="tx1"/>
                </a:solidFill>
              </a:rPr>
              <a:t> </a:t>
            </a:r>
            <a:r>
              <a:rPr lang="en-AU" sz="1200" dirty="0" err="1" smtClean="0">
                <a:solidFill>
                  <a:schemeClr val="tx1"/>
                </a:solidFill>
              </a:rPr>
              <a:t>dan</a:t>
            </a:r>
            <a:r>
              <a:rPr lang="en-AU" sz="1200" dirty="0" smtClean="0">
                <a:solidFill>
                  <a:schemeClr val="tx1"/>
                </a:solidFill>
              </a:rPr>
              <a:t> </a:t>
            </a:r>
            <a:r>
              <a:rPr lang="en-AU" sz="1200" dirty="0" err="1" smtClean="0">
                <a:solidFill>
                  <a:schemeClr val="tx1"/>
                </a:solidFill>
              </a:rPr>
              <a:t>produksi</a:t>
            </a:r>
            <a:r>
              <a:rPr lang="en-AU" sz="1200" dirty="0" smtClean="0">
                <a:solidFill>
                  <a:schemeClr val="tx1"/>
                </a:solidFill>
              </a:rPr>
              <a:t> </a:t>
            </a:r>
            <a:r>
              <a:rPr lang="en-AU" sz="1200" dirty="0" err="1" smtClean="0">
                <a:solidFill>
                  <a:schemeClr val="tx1"/>
                </a:solidFill>
              </a:rPr>
              <a:t>bahan</a:t>
            </a:r>
            <a:r>
              <a:rPr lang="en-AU" sz="1200" dirty="0" smtClean="0">
                <a:solidFill>
                  <a:schemeClr val="tx1"/>
                </a:solidFill>
              </a:rPr>
              <a:t> </a:t>
            </a:r>
            <a:r>
              <a:rPr lang="en-AU" sz="1200" dirty="0" err="1" smtClean="0">
                <a:solidFill>
                  <a:schemeClr val="tx1"/>
                </a:solidFill>
              </a:rPr>
              <a:t>baku</a:t>
            </a:r>
            <a:r>
              <a:rPr lang="en-AU" sz="1200" dirty="0" smtClean="0">
                <a:solidFill>
                  <a:schemeClr val="tx1"/>
                </a:solidFill>
              </a:rPr>
              <a:t> </a:t>
            </a:r>
            <a:r>
              <a:rPr lang="en-AU" sz="1200" dirty="0" err="1" smtClean="0">
                <a:solidFill>
                  <a:schemeClr val="tx1"/>
                </a:solidFill>
              </a:rPr>
              <a:t>obat</a:t>
            </a:r>
            <a:r>
              <a:rPr lang="en-AU" sz="1200" dirty="0" smtClean="0">
                <a:solidFill>
                  <a:schemeClr val="tx1"/>
                </a:solidFill>
              </a:rPr>
              <a:t>, </a:t>
            </a:r>
            <a:r>
              <a:rPr lang="en-AU" sz="1200" dirty="0" err="1" smtClean="0">
                <a:solidFill>
                  <a:schemeClr val="tx1"/>
                </a:solidFill>
              </a:rPr>
              <a:t>obat</a:t>
            </a:r>
            <a:r>
              <a:rPr lang="en-AU" sz="1200" dirty="0" smtClean="0">
                <a:solidFill>
                  <a:schemeClr val="tx1"/>
                </a:solidFill>
              </a:rPr>
              <a:t> </a:t>
            </a:r>
            <a:r>
              <a:rPr lang="en-AU" sz="1200" dirty="0" err="1" smtClean="0">
                <a:solidFill>
                  <a:schemeClr val="tx1"/>
                </a:solidFill>
              </a:rPr>
              <a:t>tradisional</a:t>
            </a:r>
            <a:r>
              <a:rPr lang="en-AU" sz="1200" dirty="0" smtClean="0">
                <a:solidFill>
                  <a:schemeClr val="tx1"/>
                </a:solidFill>
              </a:rPr>
              <a:t> </a:t>
            </a:r>
            <a:r>
              <a:rPr lang="en-AU" sz="1200" dirty="0" err="1" smtClean="0">
                <a:solidFill>
                  <a:schemeClr val="tx1"/>
                </a:solidFill>
              </a:rPr>
              <a:t>dan</a:t>
            </a:r>
            <a:r>
              <a:rPr lang="en-AU" sz="1200" dirty="0" smtClean="0">
                <a:solidFill>
                  <a:schemeClr val="tx1"/>
                </a:solidFill>
              </a:rPr>
              <a:t> </a:t>
            </a:r>
            <a:r>
              <a:rPr lang="en-AU" sz="1200" dirty="0" err="1" smtClean="0">
                <a:solidFill>
                  <a:schemeClr val="tx1"/>
                </a:solidFill>
              </a:rPr>
              <a:t>alat</a:t>
            </a:r>
            <a:r>
              <a:rPr lang="en-AU" sz="1200" dirty="0" smtClean="0">
                <a:solidFill>
                  <a:schemeClr val="tx1"/>
                </a:solidFill>
              </a:rPr>
              <a:t> </a:t>
            </a:r>
            <a:r>
              <a:rPr lang="en-AU" sz="1200" dirty="0" err="1" smtClean="0">
                <a:solidFill>
                  <a:schemeClr val="tx1"/>
                </a:solidFill>
              </a:rPr>
              <a:t>kesehatan</a:t>
            </a:r>
            <a:r>
              <a:rPr lang="en-AU" sz="1200" dirty="0" smtClean="0">
                <a:solidFill>
                  <a:schemeClr val="tx1"/>
                </a:solidFill>
              </a:rPr>
              <a:t> </a:t>
            </a:r>
            <a:r>
              <a:rPr lang="en-AU" sz="1200" dirty="0" err="1" smtClean="0">
                <a:solidFill>
                  <a:schemeClr val="tx1"/>
                </a:solidFill>
              </a:rPr>
              <a:t>dalam</a:t>
            </a:r>
            <a:r>
              <a:rPr lang="en-AU" sz="1200" dirty="0" smtClean="0">
                <a:solidFill>
                  <a:schemeClr val="tx1"/>
                </a:solidFill>
              </a:rPr>
              <a:t> </a:t>
            </a:r>
            <a:r>
              <a:rPr lang="en-AU" sz="1200" dirty="0" err="1" smtClean="0">
                <a:solidFill>
                  <a:schemeClr val="tx1"/>
                </a:solidFill>
              </a:rPr>
              <a:t>negeri</a:t>
            </a:r>
            <a:r>
              <a:rPr lang="en-AU" sz="1200" dirty="0" smtClean="0">
                <a:solidFill>
                  <a:schemeClr val="tx1"/>
                </a:solidFill>
              </a:rPr>
              <a:t>.</a:t>
            </a:r>
            <a:endParaRPr lang="en-US" sz="12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solidFill>
                  <a:schemeClr val="tx1"/>
                </a:solidFill>
              </a:rPr>
              <a:t>Perlunya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upaya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kemandirian</a:t>
            </a:r>
            <a:r>
              <a:rPr lang="en-US" dirty="0" smtClean="0">
                <a:solidFill>
                  <a:schemeClr val="tx1"/>
                </a:solidFill>
              </a:rPr>
              <a:t> di </a:t>
            </a:r>
            <a:r>
              <a:rPr lang="en-US" dirty="0" err="1" smtClean="0">
                <a:solidFill>
                  <a:schemeClr val="tx1"/>
                </a:solidFill>
              </a:rPr>
              <a:t>bidang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bahan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baku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obat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obat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tradisional</a:t>
            </a:r>
            <a:r>
              <a:rPr lang="en-US" dirty="0" smtClean="0">
                <a:solidFill>
                  <a:schemeClr val="tx1"/>
                </a:solidFill>
              </a:rPr>
              <a:t> Indonesia </a:t>
            </a:r>
            <a:r>
              <a:rPr lang="en-US" dirty="0" err="1" smtClean="0">
                <a:solidFill>
                  <a:schemeClr val="tx1"/>
                </a:solidFill>
              </a:rPr>
              <a:t>melalui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pemanfaatan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keanekaragaman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hayati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yang </a:t>
            </a:r>
            <a:r>
              <a:rPr lang="en-US" dirty="0" err="1" smtClean="0">
                <a:solidFill>
                  <a:schemeClr val="tx1"/>
                </a:solidFill>
              </a:rPr>
              <a:t>tersinkronisasi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harmonis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didukung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aliansi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strategis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komprehensif</a:t>
            </a:r>
            <a:endParaRPr lang="en-US" dirty="0" smtClean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adanya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/>
              <a:t>Regulasi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Kebijakan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Ekonomi</a:t>
            </a:r>
            <a:r>
              <a:rPr lang="en-US" sz="1200" b="1" baseline="0" dirty="0" smtClean="0"/>
              <a:t> </a:t>
            </a:r>
            <a:r>
              <a:rPr lang="en-US" sz="1200" b="1" dirty="0" err="1" smtClean="0"/>
              <a:t>Paket</a:t>
            </a:r>
            <a:r>
              <a:rPr lang="en-US" sz="1200" b="1" dirty="0" smtClean="0"/>
              <a:t> XI </a:t>
            </a:r>
            <a:r>
              <a:rPr lang="en-US" sz="1200" b="1" dirty="0" err="1" smtClean="0"/>
              <a:t>Tahun</a:t>
            </a:r>
            <a:r>
              <a:rPr lang="en-US" sz="1200" b="1" dirty="0" smtClean="0"/>
              <a:t> 2016 </a:t>
            </a:r>
            <a:r>
              <a:rPr lang="en-US" sz="1200" b="1" dirty="0" err="1" smtClean="0"/>
              <a:t>telah</a:t>
            </a:r>
            <a:r>
              <a:rPr lang="en-US" sz="1200" b="1" dirty="0" smtClean="0"/>
              <a:t> </a:t>
            </a:r>
            <a:r>
              <a:rPr lang="en-US" sz="1200" b="0" dirty="0" err="1" smtClean="0"/>
              <a:t>diterbitkan</a:t>
            </a:r>
            <a:r>
              <a:rPr lang="en-US" sz="1200" b="0" dirty="0" smtClean="0"/>
              <a:t> </a:t>
            </a:r>
            <a:r>
              <a:rPr lang="en-US" sz="1200" b="1" dirty="0" smtClean="0"/>
              <a:t>INPRES NO. 6 </a:t>
            </a:r>
            <a:r>
              <a:rPr lang="en-US" sz="1200" b="1" dirty="0" err="1" smtClean="0"/>
              <a:t>Tahun</a:t>
            </a:r>
            <a:r>
              <a:rPr lang="en-US" sz="1200" b="1" dirty="0" smtClean="0"/>
              <a:t> 2016.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pPr algn="just"/>
            <a:endParaRPr lang="en-US" sz="1200" b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71016-EEBC-4AC0-B6A6-2E38AA7A52A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5051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Kendala</a:t>
            </a:r>
            <a:r>
              <a:rPr lang="en-GB" dirty="0" smtClean="0"/>
              <a:t> </a:t>
            </a:r>
            <a:r>
              <a:rPr lang="en-GB" dirty="0" err="1" smtClean="0"/>
              <a:t>Dalam</a:t>
            </a:r>
            <a:r>
              <a:rPr lang="en-GB" dirty="0" smtClean="0"/>
              <a:t> </a:t>
            </a:r>
            <a:r>
              <a:rPr lang="en-GB" dirty="0" err="1" smtClean="0"/>
              <a:t>Pengembangan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Bahan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baku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farmasi</a:t>
            </a:r>
            <a:endParaRPr lang="en-GB" baseline="0" dirty="0" smtClean="0"/>
          </a:p>
          <a:p>
            <a:endParaRPr lang="en-GB" b="0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sz="1200" b="0" dirty="0" smtClean="0"/>
              <a:t>Kurangnya </a:t>
            </a:r>
            <a:r>
              <a:rPr lang="en-US" sz="1200" b="0" dirty="0" err="1" smtClean="0"/>
              <a:t>industri</a:t>
            </a:r>
            <a:r>
              <a:rPr lang="en-US" sz="1200" b="0" dirty="0" smtClean="0"/>
              <a:t> </a:t>
            </a:r>
            <a:r>
              <a:rPr lang="en-US" sz="1200" b="0" dirty="0" err="1" smtClean="0"/>
              <a:t>hulu</a:t>
            </a:r>
            <a:r>
              <a:rPr lang="en-US" sz="1200" b="0" dirty="0" smtClean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sz="1200" b="0" dirty="0" smtClean="0"/>
              <a:t>Kurangnya kebijakan yang berpihak pada pengembangan bahan baku </a:t>
            </a:r>
            <a:r>
              <a:rPr lang="en-US" sz="1200" b="0" dirty="0" err="1" smtClean="0"/>
              <a:t>farmasi</a:t>
            </a:r>
            <a:r>
              <a:rPr lang="id-ID" sz="1200" b="0" dirty="0" smtClean="0"/>
              <a:t> dalam negeri</a:t>
            </a:r>
            <a:endParaRPr lang="en-AU" sz="1200" b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sz="1200" b="0" dirty="0" smtClean="0"/>
              <a:t>Kurangnya sinergi </a:t>
            </a:r>
            <a:r>
              <a:rPr lang="en-US" sz="1200" b="0" dirty="0" err="1" smtClean="0"/>
              <a:t>antar</a:t>
            </a:r>
            <a:r>
              <a:rPr lang="en-US" sz="1200" b="0" dirty="0" smtClean="0"/>
              <a:t> </a:t>
            </a:r>
            <a:r>
              <a:rPr lang="en-US" sz="1200" b="0" i="1" dirty="0" smtClean="0"/>
              <a:t>stakeholder</a:t>
            </a:r>
            <a:endParaRPr lang="en-AU" sz="1200" b="0" i="1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sz="1200" b="0" dirty="0" smtClean="0"/>
              <a:t>Belum fokusnya pengembangan yang berorientasi pada pengembangan bahan baku</a:t>
            </a:r>
            <a:r>
              <a:rPr lang="en-US" sz="1200" b="0" dirty="0" smtClean="0"/>
              <a:t> </a:t>
            </a:r>
            <a:r>
              <a:rPr lang="en-US" sz="1200" b="0" dirty="0" err="1" smtClean="0"/>
              <a:t>farmasi</a:t>
            </a:r>
            <a:r>
              <a:rPr lang="id-ID" sz="1200" b="0" dirty="0" smtClean="0"/>
              <a:t>.</a:t>
            </a:r>
            <a:endParaRPr lang="en-AU" sz="1200" b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sz="1200" b="0" dirty="0" smtClean="0"/>
              <a:t>Penelitian  belum berorientasi pada peningkatan nilai tambah dan optimasi produk</a:t>
            </a:r>
            <a:r>
              <a:rPr lang="en-AU" sz="1200" b="0" dirty="0" smtClean="0"/>
              <a:t> di </a:t>
            </a:r>
            <a:r>
              <a:rPr lang="id-ID" sz="1200" b="0" dirty="0" smtClean="0"/>
              <a:t>industri</a:t>
            </a:r>
            <a:endParaRPr lang="en-AU" sz="1200" b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sz="1200" b="0" dirty="0" smtClean="0"/>
              <a:t>Kurangnya pemutakhiran teknologi</a:t>
            </a:r>
            <a:endParaRPr lang="en-AU" sz="1200" b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sz="1200" b="0" dirty="0" smtClean="0"/>
              <a:t>Kurangnya promosi dan peluang investasi di bidang bahan baku </a:t>
            </a:r>
            <a:r>
              <a:rPr lang="en-US" sz="1200" b="0" dirty="0" err="1" smtClean="0"/>
              <a:t>farmasi</a:t>
            </a:r>
            <a:endParaRPr lang="en-AU" sz="1200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71016-EEBC-4AC0-B6A6-2E38AA7A52A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893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C7A7-516F-40D5-8391-8D5C99795F48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AED87-3D41-41B3-B769-1551303CE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C7A7-516F-40D5-8391-8D5C99795F48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AED87-3D41-41B3-B769-1551303CE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C7A7-516F-40D5-8391-8D5C99795F48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AED87-3D41-41B3-B769-1551303CE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"/>
            <a:ext cx="8226425" cy="818685"/>
          </a:xfrm>
          <a:prstGeom prst="rect">
            <a:avLst/>
          </a:prstGeom>
        </p:spPr>
        <p:txBody>
          <a:bodyPr anchor="b"/>
          <a:lstStyle>
            <a:lvl1pPr>
              <a:defRPr sz="1846"/>
            </a:lvl1pPr>
          </a:lstStyle>
          <a:p>
            <a:r>
              <a:rPr lang="en-US" altLang="zh-CN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598613"/>
            <a:ext cx="8226425" cy="4387850"/>
          </a:xfrm>
          <a:prstGeom prst="rect">
            <a:avLst/>
          </a:prstGeom>
        </p:spPr>
        <p:txBody>
          <a:bodyPr/>
          <a:lstStyle>
            <a:lvl1pPr>
              <a:buClr>
                <a:srgbClr val="69C0C9"/>
              </a:buClr>
              <a:defRPr sz="1846"/>
            </a:lvl1pPr>
            <a:lvl2pPr>
              <a:buClr>
                <a:srgbClr val="69C0C9"/>
              </a:buClr>
              <a:defRPr/>
            </a:lvl2pPr>
            <a:lvl3pPr>
              <a:buClr>
                <a:srgbClr val="69C0C9"/>
              </a:buClr>
              <a:defRPr/>
            </a:lvl3pPr>
            <a:lvl4pPr>
              <a:buClr>
                <a:srgbClr val="69C0C9"/>
              </a:buClr>
              <a:defRPr/>
            </a:lvl4pPr>
            <a:lvl5pPr>
              <a:buClr>
                <a:srgbClr val="69C0C9"/>
              </a:buCl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5613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844083" rtl="0" eaLnBrk="0" latinLnBrk="0" hangingPunct="0">
              <a:defRPr sz="831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909167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5" y="-1"/>
            <a:ext cx="8226425" cy="817200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002868"/>
                </a:solidFill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5615" y="1598613"/>
            <a:ext cx="8226425" cy="438785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pPr lvl="0"/>
            <a:r>
              <a:rPr lang="en-US" altLang="zh-CN" noProof="0" dirty="0" smtClean="0"/>
              <a:t>Click icon to add chart</a:t>
            </a:r>
            <a:endParaRPr noProof="0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0375" y="981075"/>
            <a:ext cx="8226000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715963" y="6492875"/>
            <a:ext cx="6629400" cy="136525"/>
          </a:xfrm>
        </p:spPr>
        <p:txBody>
          <a:bodyPr/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81A1C0A-9D37-4E5E-84DE-65250E1A06B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C7A7-516F-40D5-8391-8D5C99795F48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AED87-3D41-41B3-B769-1551303CE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C7A7-516F-40D5-8391-8D5C99795F48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AED87-3D41-41B3-B769-1551303CE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C7A7-516F-40D5-8391-8D5C99795F48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AED87-3D41-41B3-B769-1551303CE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C7A7-516F-40D5-8391-8D5C99795F48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AED87-3D41-41B3-B769-1551303CE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C7A7-516F-40D5-8391-8D5C99795F48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AED87-3D41-41B3-B769-1551303CE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C7A7-516F-40D5-8391-8D5C99795F48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AED87-3D41-41B3-B769-1551303CE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C7A7-516F-40D5-8391-8D5C99795F48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AED87-3D41-41B3-B769-1551303CE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C7A7-516F-40D5-8391-8D5C99795F48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AED87-3D41-41B3-B769-1551303CE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BC7A7-516F-40D5-8391-8D5C99795F48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AED87-3D41-41B3-B769-1551303CE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23.jpeg"/><Relationship Id="rId18" Type="http://schemas.openxmlformats.org/officeDocument/2006/relationships/image" Target="../media/image28.wmf"/><Relationship Id="rId3" Type="http://schemas.openxmlformats.org/officeDocument/2006/relationships/diagramData" Target="../diagrams/data3.xml"/><Relationship Id="rId21" Type="http://schemas.microsoft.com/office/2007/relationships/diagramDrawing" Target="../diagrams/drawing4.xml"/><Relationship Id="rId7" Type="http://schemas.openxmlformats.org/officeDocument/2006/relationships/diagramData" Target="../diagrams/data4.xml"/><Relationship Id="rId12" Type="http://schemas.openxmlformats.org/officeDocument/2006/relationships/image" Target="../media/image22.jpeg"/><Relationship Id="rId17" Type="http://schemas.openxmlformats.org/officeDocument/2006/relationships/image" Target="../media/image27.wmf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6.gif"/><Relationship Id="rId20" Type="http://schemas.microsoft.com/office/2007/relationships/diagramDrawing" Target="../diagrams/drawing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1.png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25.wmf"/><Relationship Id="rId10" Type="http://schemas.openxmlformats.org/officeDocument/2006/relationships/diagramColors" Target="../diagrams/colors4.xml"/><Relationship Id="rId19" Type="http://schemas.openxmlformats.org/officeDocument/2006/relationships/image" Target="../media/image29.wmf"/><Relationship Id="rId4" Type="http://schemas.openxmlformats.org/officeDocument/2006/relationships/diagramLayout" Target="../diagrams/layout3.xml"/><Relationship Id="rId9" Type="http://schemas.openxmlformats.org/officeDocument/2006/relationships/diagramQuickStyle" Target="../diagrams/quickStyle4.xml"/><Relationship Id="rId1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09600"/>
            <a:ext cx="8610600" cy="1410150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 smtClean="0"/>
              <a:t>KEBIJAKAN DAN REGULASI KEMANDIRIAN BAHAN BAKU OBAT</a:t>
            </a:r>
            <a:endParaRPr lang="en-AU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5867400"/>
            <a:ext cx="8142514" cy="781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Direktorat</a:t>
            </a:r>
            <a:r>
              <a:rPr lang="en-AU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AU" b="1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Jenderal</a:t>
            </a:r>
            <a:r>
              <a:rPr lang="en-AU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AU" b="1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Kefarmasian</a:t>
            </a:r>
            <a:r>
              <a:rPr lang="en-AU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AU" b="1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dan</a:t>
            </a:r>
            <a:r>
              <a:rPr lang="en-AU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AU" b="1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Alat</a:t>
            </a:r>
            <a:r>
              <a:rPr lang="en-AU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AU" b="1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Kesehatan</a:t>
            </a:r>
            <a:r>
              <a:rPr lang="en-AU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algn="ctr"/>
            <a:r>
              <a:rPr lang="en-AU" b="1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Kementerian</a:t>
            </a:r>
            <a:r>
              <a:rPr lang="en-AU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AU" b="1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Kesehatan</a:t>
            </a:r>
            <a:r>
              <a:rPr lang="en-AU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RI</a:t>
            </a:r>
          </a:p>
          <a:p>
            <a:pPr algn="ctr"/>
            <a:r>
              <a:rPr lang="en-AU" sz="14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2 0 1 6</a:t>
            </a:r>
            <a:endParaRPr lang="en-AU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Picture 4" descr="http://ioti.or.id/images/Depke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562600"/>
            <a:ext cx="1032127" cy="96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 result for pharmaceutical raw materia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114800"/>
            <a:ext cx="1981200" cy="1219200"/>
          </a:xfrm>
          <a:prstGeom prst="rect">
            <a:avLst/>
          </a:prstGeom>
          <a:noFill/>
        </p:spPr>
      </p:pic>
      <p:pic>
        <p:nvPicPr>
          <p:cNvPr id="1032" name="Picture 8" descr="Image result for pharmaceutical raw material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4114800"/>
            <a:ext cx="2057400" cy="1219200"/>
          </a:xfrm>
          <a:prstGeom prst="rect">
            <a:avLst/>
          </a:prstGeom>
          <a:noFill/>
        </p:spPr>
      </p:pic>
      <p:pic>
        <p:nvPicPr>
          <p:cNvPr id="1034" name="Picture 10" descr="Image result for pharmaceutical raw material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4114800"/>
            <a:ext cx="1981200" cy="1219200"/>
          </a:xfrm>
          <a:prstGeom prst="rect">
            <a:avLst/>
          </a:prstGeom>
          <a:noFill/>
        </p:spPr>
      </p:pic>
      <p:sp>
        <p:nvSpPr>
          <p:cNvPr id="1036" name="AutoShape 12" descr="Image result for pharmaceutical raw materials"/>
          <p:cNvSpPr>
            <a:spLocks noChangeAspect="1" noChangeArrowheads="1"/>
          </p:cNvSpPr>
          <p:nvPr/>
        </p:nvSpPr>
        <p:spPr bwMode="auto">
          <a:xfrm>
            <a:off x="155575" y="-731838"/>
            <a:ext cx="4381500" cy="1533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Image result for pharmaceutical raw materials"/>
          <p:cNvSpPr>
            <a:spLocks noChangeAspect="1" noChangeArrowheads="1"/>
          </p:cNvSpPr>
          <p:nvPr/>
        </p:nvSpPr>
        <p:spPr bwMode="auto">
          <a:xfrm>
            <a:off x="155575" y="-2133600"/>
            <a:ext cx="6667500" cy="4448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Image result for pharmaceutical raw material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4114800"/>
            <a:ext cx="2057400" cy="121920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914400" y="2286000"/>
            <a:ext cx="708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 err="1" smtClean="0"/>
              <a:t>Disampaikan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oleh</a:t>
            </a:r>
            <a:r>
              <a:rPr lang="en-US" sz="1600" i="1" dirty="0" smtClean="0"/>
              <a:t> </a:t>
            </a:r>
          </a:p>
          <a:p>
            <a:pPr algn="ctr"/>
            <a:r>
              <a:rPr lang="en-US" sz="1600" b="1" u="sng" dirty="0" err="1" smtClean="0"/>
              <a:t>Dra</a:t>
            </a:r>
            <a:r>
              <a:rPr lang="en-US" sz="1600" b="1" u="sng" dirty="0" smtClean="0"/>
              <a:t>. Maura Linda </a:t>
            </a:r>
            <a:r>
              <a:rPr lang="en-US" sz="1600" b="1" u="sng" dirty="0" err="1" smtClean="0"/>
              <a:t>Sitanggang</a:t>
            </a:r>
            <a:r>
              <a:rPr lang="en-US" sz="1600" b="1" u="sng" dirty="0" smtClean="0"/>
              <a:t>, Apt., PhD</a:t>
            </a:r>
          </a:p>
          <a:p>
            <a:pPr algn="ctr"/>
            <a:r>
              <a:rPr lang="en-US" sz="1600" dirty="0" err="1" smtClean="0"/>
              <a:t>Direktur</a:t>
            </a:r>
            <a:r>
              <a:rPr lang="en-US" sz="1600" dirty="0" smtClean="0"/>
              <a:t> </a:t>
            </a:r>
            <a:r>
              <a:rPr lang="en-US" sz="1600" dirty="0" err="1" smtClean="0"/>
              <a:t>Jenderal</a:t>
            </a:r>
            <a:r>
              <a:rPr lang="en-US" sz="1600" dirty="0" smtClean="0"/>
              <a:t> </a:t>
            </a:r>
          </a:p>
          <a:p>
            <a:pPr algn="ctr"/>
            <a:r>
              <a:rPr lang="en-US" sz="1600" i="1" dirty="0" err="1" smtClean="0"/>
              <a:t>pada</a:t>
            </a:r>
            <a:endParaRPr lang="en-US" sz="1600" i="1" dirty="0" smtClean="0"/>
          </a:p>
          <a:p>
            <a:pPr algn="ctr"/>
            <a:r>
              <a:rPr lang="en-US" sz="1600" dirty="0" smtClean="0"/>
              <a:t>Seminar </a:t>
            </a:r>
            <a:r>
              <a:rPr lang="en-US" sz="1600" dirty="0" err="1" smtClean="0"/>
              <a:t>Pentahelix</a:t>
            </a:r>
            <a:r>
              <a:rPr lang="en-US" sz="1600" dirty="0" smtClean="0"/>
              <a:t> </a:t>
            </a:r>
            <a:r>
              <a:rPr lang="en-US" sz="1600" dirty="0" err="1" smtClean="0"/>
              <a:t>Kemandirian</a:t>
            </a:r>
            <a:r>
              <a:rPr lang="en-US" sz="1600" dirty="0" smtClean="0"/>
              <a:t> </a:t>
            </a:r>
            <a:r>
              <a:rPr lang="en-US" sz="1600" dirty="0" err="1" smtClean="0"/>
              <a:t>Bahan</a:t>
            </a:r>
            <a:r>
              <a:rPr lang="en-US" sz="1600" dirty="0" smtClean="0"/>
              <a:t> Baku </a:t>
            </a:r>
            <a:r>
              <a:rPr lang="en-US" sz="1600" dirty="0" err="1" smtClean="0"/>
              <a:t>Farmasi</a:t>
            </a:r>
            <a:r>
              <a:rPr lang="en-US" sz="1600" dirty="0" smtClean="0"/>
              <a:t> UNPAD 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171540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3.imimg.com/data3/AE/TO/MY-2706243/pharmaceutical-raw-material-250x2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43" y="3087818"/>
            <a:ext cx="1008126" cy="1344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0999" y="304800"/>
            <a:ext cx="8019401" cy="1069848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UPAYA KEMANDIRIAN BAHAN BAKU SEDIAAN FARMASI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71787" y="1752600"/>
            <a:ext cx="3357563" cy="1152525"/>
          </a:xfrm>
          <a:prstGeom prst="roundRect">
            <a:avLst/>
          </a:prstGeom>
          <a:solidFill>
            <a:srgbClr val="FF99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KEMANDIRIAN 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BAHAN </a:t>
            </a:r>
            <a:r>
              <a:rPr lang="en-US" sz="2800" b="1" dirty="0"/>
              <a:t>BAKU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27511" y="3264725"/>
            <a:ext cx="2343150" cy="914400"/>
          </a:xfrm>
          <a:prstGeom prst="round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OBAT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895600" y="3276600"/>
            <a:ext cx="2514600" cy="91440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OBAT</a:t>
            </a:r>
          </a:p>
          <a:p>
            <a:pPr algn="ctr"/>
            <a:r>
              <a:rPr lang="en-US" sz="2400" b="1" dirty="0"/>
              <a:t>TRADISIONAL</a:t>
            </a:r>
          </a:p>
        </p:txBody>
      </p:sp>
      <p:sp>
        <p:nvSpPr>
          <p:cNvPr id="1026" name="AutoShape 2" descr="Image result for MEDICINES RAW MATERIAL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MEDICINES RAW MATERIAL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857500" y="4419160"/>
            <a:ext cx="3600450" cy="91440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PEMERINTAH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4285601" y="2907475"/>
            <a:ext cx="363474" cy="381000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www.activepharma.net/wp-content/themes/activepharma/images/img_index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260"/>
          <a:stretch/>
        </p:blipFill>
        <p:spPr bwMode="auto">
          <a:xfrm>
            <a:off x="5029200" y="3276600"/>
            <a:ext cx="689637" cy="9006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5943600" y="3253839"/>
            <a:ext cx="2223654" cy="91440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KOSMETIKA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https://encrypted-tbn0.gstatic.com/images?q=tbn:ANd9GcSuf9fx1UPgDlM66YBn-y7u01ErN9e-4TfCUnLjYqjJT_AkvmGRF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171" y="3248471"/>
            <a:ext cx="802629" cy="919768"/>
          </a:xfrm>
          <a:prstGeom prst="rect">
            <a:avLst/>
          </a:prstGeom>
          <a:noFill/>
        </p:spPr>
      </p:pic>
      <p:sp>
        <p:nvSpPr>
          <p:cNvPr id="22" name="Down Arrow 21"/>
          <p:cNvSpPr/>
          <p:nvPr/>
        </p:nvSpPr>
        <p:spPr>
          <a:xfrm rot="3578347">
            <a:off x="2437076" y="2811220"/>
            <a:ext cx="484632" cy="344186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8695516">
            <a:off x="6103585" y="2830119"/>
            <a:ext cx="484632" cy="351155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819400" y="5738620"/>
            <a:ext cx="3600450" cy="91440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Stakeholder lain</a:t>
            </a:r>
            <a:endParaRPr lang="en-US" sz="3200" b="1" dirty="0"/>
          </a:p>
        </p:txBody>
      </p:sp>
      <p:sp>
        <p:nvSpPr>
          <p:cNvPr id="20" name="Down Arrow 19"/>
          <p:cNvSpPr/>
          <p:nvPr/>
        </p:nvSpPr>
        <p:spPr>
          <a:xfrm rot="10800000">
            <a:off x="3962398" y="5369493"/>
            <a:ext cx="1295401" cy="369126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2873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81000"/>
            <a:ext cx="2971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TANTANGAN INDUSTRI BAHAN BAKU SEDIAAN FARMASI </a:t>
            </a:r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</a:rPr>
              <a:t> DI INDONESIA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386" name="Picture 2" descr="Image result for question 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999" y="3581400"/>
            <a:ext cx="2133601" cy="2952750"/>
          </a:xfrm>
          <a:prstGeom prst="rect">
            <a:avLst/>
          </a:prstGeo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191000" y="228600"/>
            <a:ext cx="4095808" cy="2209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Pasar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dalam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negeri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relatif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Kecil (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Economic of Scale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)- Profit margin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kecil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Investasi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awal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besar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Ketersediaan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sumber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daya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lokal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Ketersediaan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lokal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Teknologi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pembuatan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BBO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1000" y="2971800"/>
            <a:ext cx="4114800" cy="95410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bg1"/>
                </a:solidFill>
              </a:rPr>
              <a:t>Tidak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bisa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bersaing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dalam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i="1" dirty="0">
                <a:solidFill>
                  <a:schemeClr val="bg1"/>
                </a:solidFill>
              </a:rPr>
              <a:t>“global </a:t>
            </a:r>
            <a:r>
              <a:rPr lang="id-ID" sz="2800" b="1" i="1" dirty="0" smtClean="0">
                <a:solidFill>
                  <a:schemeClr val="bg1"/>
                </a:solidFill>
              </a:rPr>
              <a:t>p</a:t>
            </a:r>
            <a:r>
              <a:rPr lang="en-US" sz="2800" b="1" i="1" dirty="0" smtClean="0">
                <a:solidFill>
                  <a:schemeClr val="bg1"/>
                </a:solidFill>
              </a:rPr>
              <a:t>rice</a:t>
            </a:r>
            <a:r>
              <a:rPr lang="en-US" sz="2800" b="1" i="1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7" name="Down Arrow 4"/>
          <p:cNvSpPr>
            <a:spLocks noChangeArrowheads="1"/>
          </p:cNvSpPr>
          <p:nvPr/>
        </p:nvSpPr>
        <p:spPr bwMode="auto">
          <a:xfrm>
            <a:off x="5410200" y="2438400"/>
            <a:ext cx="1571625" cy="495300"/>
          </a:xfrm>
          <a:prstGeom prst="down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33800" y="4038600"/>
            <a:ext cx="4876800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BAHAN BAKU YANG POTENSIAL UNTUK DIKEMBANGKAN :</a:t>
            </a:r>
          </a:p>
          <a:p>
            <a:pPr>
              <a:buFont typeface="Arial" pitchFamily="34" charset="0"/>
              <a:buChar char="•"/>
            </a:pPr>
            <a:r>
              <a:rPr lang="id-ID" sz="1600" dirty="0" smtClean="0"/>
              <a:t>Bahan baku obat konvensional yang banyak digunakan di Indonesia</a:t>
            </a:r>
          </a:p>
          <a:p>
            <a:pPr>
              <a:buFont typeface="Arial" pitchFamily="34" charset="0"/>
              <a:buChar char="•"/>
            </a:pPr>
            <a:r>
              <a:rPr lang="id-ID" sz="1600" dirty="0" smtClean="0"/>
              <a:t>Harga terjangkau dengan kualitas yang baik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err="1" smtClean="0"/>
              <a:t>Berbasiskan</a:t>
            </a:r>
            <a:r>
              <a:rPr lang="en-US" sz="1600" dirty="0" smtClean="0"/>
              <a:t> </a:t>
            </a:r>
            <a:r>
              <a:rPr lang="en-US" sz="1600" dirty="0" err="1" smtClean="0"/>
              <a:t>Sumber</a:t>
            </a:r>
            <a:r>
              <a:rPr lang="en-US" sz="1600" dirty="0" smtClean="0"/>
              <a:t> </a:t>
            </a:r>
            <a:r>
              <a:rPr lang="en-US" sz="1600" dirty="0" err="1" smtClean="0"/>
              <a:t>Daya</a:t>
            </a:r>
            <a:r>
              <a:rPr lang="en-US" sz="1600" dirty="0" smtClean="0"/>
              <a:t> </a:t>
            </a:r>
            <a:r>
              <a:rPr lang="en-US" sz="1600" dirty="0" err="1" smtClean="0"/>
              <a:t>Alam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Indonesia</a:t>
            </a:r>
            <a:endParaRPr lang="id-ID" sz="1600" dirty="0" smtClean="0"/>
          </a:p>
          <a:p>
            <a:pPr>
              <a:buFont typeface="Arial" pitchFamily="34" charset="0"/>
              <a:buChar char="•"/>
            </a:pPr>
            <a:r>
              <a:rPr lang="id-ID" sz="1600" dirty="0" smtClean="0"/>
              <a:t>Memiliki </a:t>
            </a:r>
            <a:r>
              <a:rPr lang="id-ID" sz="1600" i="1" dirty="0" smtClean="0"/>
              <a:t>Added Value </a:t>
            </a:r>
            <a:r>
              <a:rPr lang="id-ID" sz="1600" dirty="0" smtClean="0"/>
              <a:t>besar</a:t>
            </a:r>
          </a:p>
          <a:p>
            <a:pPr>
              <a:buFont typeface="Arial" pitchFamily="34" charset="0"/>
              <a:buChar char="•"/>
            </a:pPr>
            <a:r>
              <a:rPr lang="id-ID" sz="1600" dirty="0" smtClean="0"/>
              <a:t>Produk bioteknologi</a:t>
            </a:r>
          </a:p>
          <a:p>
            <a:pPr>
              <a:buFont typeface="Arial" pitchFamily="34" charset="0"/>
              <a:buChar char="•"/>
            </a:pPr>
            <a:r>
              <a:rPr lang="id-ID" sz="1600" i="1" dirty="0" smtClean="0"/>
              <a:t>Excipient</a:t>
            </a:r>
            <a:r>
              <a:rPr lang="id-ID" sz="1600" dirty="0" smtClean="0"/>
              <a:t> (bahan tambahan)</a:t>
            </a:r>
            <a:endParaRPr lang="id-ID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792162"/>
          </a:xfrm>
        </p:spPr>
        <p:txBody>
          <a:bodyPr>
            <a:normAutofit/>
          </a:bodyPr>
          <a:lstStyle/>
          <a:p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Farmasi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76400" y="3429000"/>
            <a:ext cx="5562600" cy="12192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lvl="0" indent="-177800" algn="ctr"/>
            <a:r>
              <a:rPr lang="en-U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Inpres</a:t>
            </a:r>
            <a:r>
              <a:rPr lang="en-US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No. 6 </a:t>
            </a:r>
            <a:r>
              <a:rPr lang="en-US" sz="2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Tahun</a:t>
            </a:r>
            <a:r>
              <a:rPr lang="en-US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2016 </a:t>
            </a:r>
            <a:r>
              <a:rPr lang="en-US" sz="2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tentang</a:t>
            </a:r>
            <a:r>
              <a:rPr lang="en-US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Percepatan</a:t>
            </a:r>
            <a:r>
              <a:rPr lang="en-US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Pengembangan</a:t>
            </a:r>
            <a:r>
              <a:rPr lang="en-US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Industri</a:t>
            </a:r>
            <a:r>
              <a:rPr lang="en-US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farmasi</a:t>
            </a:r>
            <a:r>
              <a:rPr lang="en-US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dan</a:t>
            </a:r>
            <a:r>
              <a:rPr lang="en-US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Alkes</a:t>
            </a:r>
            <a:endParaRPr lang="en-AU" sz="24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905000"/>
            <a:ext cx="7924800" cy="990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lvl="0" indent="-177800">
              <a:buFont typeface="Wingdings" panose="05000000000000000000" pitchFamily="2" charset="2"/>
              <a:buChar char="§"/>
            </a:pPr>
            <a:r>
              <a:rPr lang="en-AU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Permenkes</a:t>
            </a:r>
            <a:r>
              <a:rPr lang="en-A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No 87 </a:t>
            </a:r>
            <a:r>
              <a:rPr lang="en-AU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Tahun</a:t>
            </a:r>
            <a:r>
              <a:rPr lang="en-A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2013 </a:t>
            </a:r>
            <a:r>
              <a:rPr lang="en-AU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tentang</a:t>
            </a:r>
            <a:r>
              <a:rPr lang="en-A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Peta</a:t>
            </a:r>
            <a:r>
              <a:rPr lang="en-A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Jalan</a:t>
            </a:r>
            <a:r>
              <a:rPr lang="en-A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Pengembangan</a:t>
            </a:r>
            <a:r>
              <a:rPr lang="en-A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Bahan</a:t>
            </a:r>
            <a:r>
              <a:rPr lang="en-A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Baku </a:t>
            </a:r>
            <a:r>
              <a:rPr lang="en-AU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Obat</a:t>
            </a:r>
            <a:r>
              <a:rPr lang="en-A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;</a:t>
            </a:r>
          </a:p>
          <a:p>
            <a:pPr marL="177800" lvl="0" indent="-177800">
              <a:buFont typeface="Wingdings" panose="05000000000000000000" pitchFamily="2" charset="2"/>
              <a:buChar char="§"/>
            </a:pPr>
            <a:r>
              <a:rPr lang="en-AU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Permenkes</a:t>
            </a:r>
            <a:r>
              <a:rPr lang="en-A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No 88 </a:t>
            </a:r>
            <a:r>
              <a:rPr lang="en-AU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Tahun</a:t>
            </a:r>
            <a:r>
              <a:rPr lang="en-A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2013 </a:t>
            </a:r>
            <a:r>
              <a:rPr lang="en-AU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tentang</a:t>
            </a:r>
            <a:r>
              <a:rPr lang="en-A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Rencana</a:t>
            </a:r>
            <a:r>
              <a:rPr lang="en-A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Induk</a:t>
            </a:r>
            <a:r>
              <a:rPr lang="en-A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Pengembangan</a:t>
            </a:r>
            <a:r>
              <a:rPr lang="en-A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Bahan</a:t>
            </a:r>
            <a:r>
              <a:rPr lang="en-A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Baku </a:t>
            </a:r>
            <a:r>
              <a:rPr lang="en-AU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Obat</a:t>
            </a:r>
            <a:r>
              <a:rPr lang="en-A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Tradisional</a:t>
            </a:r>
            <a:r>
              <a:rPr lang="en-A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;</a:t>
            </a:r>
            <a:endParaRPr lang="en-AU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810000" y="2819400"/>
            <a:ext cx="1371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5373469"/>
            <a:ext cx="76200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instruksi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Kementerian</a:t>
            </a:r>
            <a:r>
              <a:rPr lang="en-US" b="1" dirty="0" smtClean="0"/>
              <a:t> </a:t>
            </a:r>
            <a:r>
              <a:rPr lang="en-US" b="1" dirty="0" err="1" smtClean="0"/>
              <a:t>Kesehatan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12 K/L lain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melakukan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mendukung</a:t>
            </a:r>
            <a:r>
              <a:rPr lang="en-US" b="1" dirty="0" smtClean="0"/>
              <a:t> </a:t>
            </a:r>
            <a:r>
              <a:rPr lang="en-US" b="1" dirty="0" err="1" smtClean="0"/>
              <a:t>percepatan</a:t>
            </a:r>
            <a:r>
              <a:rPr lang="en-US" b="1" dirty="0" smtClean="0"/>
              <a:t> </a:t>
            </a:r>
            <a:r>
              <a:rPr lang="en-US" b="1" dirty="0" err="1" smtClean="0"/>
              <a:t>pengembangan</a:t>
            </a:r>
            <a:r>
              <a:rPr lang="en-US" b="1" dirty="0" smtClean="0"/>
              <a:t> </a:t>
            </a:r>
            <a:r>
              <a:rPr lang="en-US" b="1" dirty="0" err="1" smtClean="0"/>
              <a:t>industri</a:t>
            </a:r>
            <a:r>
              <a:rPr lang="en-US" b="1" dirty="0" smtClean="0"/>
              <a:t> </a:t>
            </a:r>
            <a:r>
              <a:rPr lang="en-US" b="1" dirty="0" err="1" smtClean="0"/>
              <a:t>farmasi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810000" y="4724400"/>
            <a:ext cx="1371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133350"/>
            <a:ext cx="9144000" cy="701675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dirty="0" err="1" smtClean="0"/>
              <a:t>Instruksi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untuk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Kemenkes</a:t>
            </a:r>
            <a:endParaRPr lang="en-US" altLang="en-US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990600"/>
          <a:ext cx="9144000" cy="5867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2895600"/>
            <a:ext cx="2133600" cy="76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1600" b="1" dirty="0">
                <a:latin typeface="Arial" pitchFamily="34" charset="0"/>
                <a:cs typeface="Arial" pitchFamily="34" charset="0"/>
              </a:rPr>
              <a:t>PENGEMBANGAN INDUSTRI FARMASI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590800" y="3214688"/>
            <a:ext cx="762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81375" y="2947988"/>
            <a:ext cx="2133600" cy="762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1600" dirty="0">
                <a:latin typeface="Arial" pitchFamily="34" charset="0"/>
                <a:cs typeface="Arial" pitchFamily="34" charset="0"/>
              </a:rPr>
              <a:t>PERSOALAN UTAMA: </a:t>
            </a:r>
            <a:r>
              <a:rPr lang="id-ID" sz="1600" b="1" dirty="0">
                <a:latin typeface="Arial" pitchFamily="34" charset="0"/>
                <a:cs typeface="Arial" pitchFamily="34" charset="0"/>
              </a:rPr>
              <a:t>BAHAN BAKU OBAT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514975" y="3214688"/>
            <a:ext cx="733425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8400" y="2971800"/>
            <a:ext cx="2133600" cy="76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>
                <a:latin typeface="Arial" pitchFamily="34" charset="0"/>
                <a:cs typeface="Arial" pitchFamily="34" charset="0"/>
              </a:rPr>
              <a:t>OPTIMALISASI POTENSI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48400" y="2133600"/>
            <a:ext cx="21336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VACCINE</a:t>
            </a:r>
            <a:endParaRPr lang="en-US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45225" y="1295400"/>
            <a:ext cx="21336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BIOPHARMA-CEUTICALS</a:t>
            </a:r>
            <a:endParaRPr lang="en-US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48400" y="3846513"/>
            <a:ext cx="21336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NATURAL</a:t>
            </a:r>
            <a:endParaRPr lang="id-ID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48400" y="4724400"/>
            <a:ext cx="21336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CHEMICALS</a:t>
            </a:r>
            <a:endParaRPr lang="id-ID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7200" y="228600"/>
            <a:ext cx="7924800" cy="762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400" b="1" dirty="0">
                <a:latin typeface="Arial" pitchFamily="34" charset="0"/>
                <a:cs typeface="Arial" pitchFamily="34" charset="0"/>
              </a:rPr>
              <a:t>IDE DASAR ROADMAP INDUSTRI FARMASI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38374" y="3733801"/>
            <a:ext cx="5424487" cy="293211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050" indent="-273050">
              <a:lnSpc>
                <a:spcPct val="90000"/>
              </a:lnSpc>
              <a:buFont typeface="Arial" pitchFamily="34" charset="0"/>
              <a:buChar char="•"/>
              <a:tabLst>
                <a:tab pos="273050" algn="l"/>
              </a:tabLst>
            </a:pPr>
            <a:r>
              <a:rPr lang="id-ID" dirty="0" smtClean="0">
                <a:solidFill>
                  <a:schemeClr val="tx2">
                    <a:lumMod val="50000"/>
                  </a:schemeClr>
                </a:solidFill>
              </a:rPr>
              <a:t>Kedepan, </a:t>
            </a:r>
            <a:r>
              <a:rPr lang="id-ID" i="1" dirty="0" smtClean="0">
                <a:solidFill>
                  <a:schemeClr val="tx2">
                    <a:lumMod val="50000"/>
                  </a:schemeClr>
                </a:solidFill>
              </a:rPr>
              <a:t>biopharmaceutical</a:t>
            </a:r>
            <a:r>
              <a:rPr lang="id-ID" dirty="0" smtClean="0">
                <a:solidFill>
                  <a:schemeClr val="tx2">
                    <a:lumMod val="50000"/>
                  </a:schemeClr>
                </a:solidFill>
              </a:rPr>
              <a:t> dan </a:t>
            </a:r>
            <a:r>
              <a:rPr lang="id-ID" i="1" dirty="0" smtClean="0">
                <a:solidFill>
                  <a:schemeClr val="tx2">
                    <a:lumMod val="50000"/>
                  </a:schemeClr>
                </a:solidFill>
              </a:rPr>
              <a:t>natural</a:t>
            </a:r>
            <a:r>
              <a:rPr lang="id-ID" dirty="0" smtClean="0">
                <a:solidFill>
                  <a:schemeClr val="tx2">
                    <a:lumMod val="50000"/>
                  </a:schemeClr>
                </a:solidFill>
              </a:rPr>
              <a:t> dianggap yang paling berpotensi untuk bersaing di pasar farmasi dunia.</a:t>
            </a:r>
          </a:p>
          <a:p>
            <a:pPr marL="273050" indent="-273050">
              <a:lnSpc>
                <a:spcPct val="90000"/>
              </a:lnSpc>
              <a:buFont typeface="Arial" pitchFamily="34" charset="0"/>
              <a:buChar char="•"/>
              <a:tabLst>
                <a:tab pos="273050" algn="l"/>
              </a:tabLst>
            </a:pPr>
            <a:r>
              <a:rPr lang="id-ID" i="1" dirty="0" smtClean="0">
                <a:solidFill>
                  <a:schemeClr val="tx2">
                    <a:lumMod val="50000"/>
                  </a:schemeClr>
                </a:solidFill>
              </a:rPr>
              <a:t>Vaccine</a:t>
            </a:r>
            <a:r>
              <a:rPr lang="id-ID" dirty="0" smtClean="0">
                <a:solidFill>
                  <a:schemeClr val="tx2">
                    <a:lumMod val="50000"/>
                  </a:schemeClr>
                </a:solidFill>
              </a:rPr>
              <a:t> Indonesia dianggap yang paling maju di Asia dan sudah mendapat pengakuan dari WHO.</a:t>
            </a:r>
            <a:endParaRPr lang="id-ID" dirty="0">
              <a:solidFill>
                <a:schemeClr val="tx2">
                  <a:lumMod val="50000"/>
                </a:schemeClr>
              </a:solidFill>
            </a:endParaRPr>
          </a:p>
          <a:p>
            <a:pPr marL="273050" indent="-273050">
              <a:lnSpc>
                <a:spcPct val="90000"/>
              </a:lnSpc>
              <a:buFont typeface="Arial" pitchFamily="34" charset="0"/>
              <a:buChar char="•"/>
              <a:tabLst>
                <a:tab pos="273050" algn="l"/>
              </a:tabLst>
            </a:pPr>
            <a:r>
              <a:rPr lang="id-ID" dirty="0" smtClean="0">
                <a:solidFill>
                  <a:schemeClr val="tx2">
                    <a:lumMod val="50000"/>
                  </a:schemeClr>
                </a:solidFill>
              </a:rPr>
              <a:t>Perkembangan produksi obat berbahan </a:t>
            </a:r>
            <a:r>
              <a:rPr lang="id-ID" i="1" dirty="0" smtClean="0">
                <a:solidFill>
                  <a:schemeClr val="tx2">
                    <a:lumMod val="50000"/>
                  </a:schemeClr>
                </a:solidFill>
              </a:rPr>
              <a:t>chemicals</a:t>
            </a:r>
            <a:r>
              <a:rPr lang="id-ID" dirty="0" smtClean="0">
                <a:solidFill>
                  <a:schemeClr val="tx2">
                    <a:lumMod val="50000"/>
                  </a:schemeClr>
                </a:solidFill>
              </a:rPr>
              <a:t> saat ini bersifat stagnan dan telah menjadi komoditas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namun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perlu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didorong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produksi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untuk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chemica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ls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tertentu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feasible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agar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diperoleh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kemampuan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pengembangan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produk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                 (BBO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feasible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 BBO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first generic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 BBO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baru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)</a:t>
            </a:r>
            <a:endParaRPr lang="id-ID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66197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4468564" y="3307913"/>
          <a:ext cx="4213477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481364" y="1530577"/>
          <a:ext cx="8200677" cy="2062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Down Arrow 2"/>
          <p:cNvSpPr/>
          <p:nvPr/>
        </p:nvSpPr>
        <p:spPr>
          <a:xfrm>
            <a:off x="3616325" y="3797300"/>
            <a:ext cx="1928813" cy="58261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95275" y="1887538"/>
            <a:ext cx="8666163" cy="1874837"/>
            <a:chOff x="295275" y="1004888"/>
            <a:chExt cx="8666163" cy="1874837"/>
          </a:xfrm>
        </p:grpSpPr>
        <p:sp>
          <p:nvSpPr>
            <p:cNvPr id="35871" name="TextBox 4"/>
            <p:cNvSpPr txBox="1">
              <a:spLocks noChangeArrowheads="1"/>
            </p:cNvSpPr>
            <p:nvPr/>
          </p:nvSpPr>
          <p:spPr bwMode="auto">
            <a:xfrm>
              <a:off x="519113" y="1004888"/>
              <a:ext cx="22415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d-ID" b="1">
                  <a:solidFill>
                    <a:schemeClr val="bg1"/>
                  </a:solidFill>
                  <a:cs typeface="Arial" pitchFamily="34" charset="0"/>
                </a:rPr>
                <a:t>KONDISI SAAT INI</a:t>
              </a:r>
              <a:endParaRPr lang="en-US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386138" y="2082800"/>
              <a:ext cx="631825" cy="684213"/>
            </a:xfrm>
            <a:prstGeom prst="ellipse">
              <a:avLst/>
            </a:prstGeom>
            <a:blipFill dpi="0" rotWithShape="1">
              <a:blip r:embed="rId11" cstate="email">
                <a:extLst/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Oval 33"/>
            <p:cNvSpPr/>
            <p:nvPr/>
          </p:nvSpPr>
          <p:spPr>
            <a:xfrm>
              <a:off x="5124450" y="2082800"/>
              <a:ext cx="631825" cy="684213"/>
            </a:xfrm>
            <a:prstGeom prst="ellipse">
              <a:avLst/>
            </a:prstGeom>
            <a:blipFill dpi="0" rotWithShape="1">
              <a:blip r:embed="rId12" cstate="email">
                <a:extLst/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Oval 34"/>
            <p:cNvSpPr/>
            <p:nvPr/>
          </p:nvSpPr>
          <p:spPr>
            <a:xfrm>
              <a:off x="6651625" y="2082800"/>
              <a:ext cx="631825" cy="684213"/>
            </a:xfrm>
            <a:prstGeom prst="ellipse">
              <a:avLst/>
            </a:prstGeom>
            <a:blipFill dpi="0" rotWithShape="1">
              <a:blip r:embed="rId13" cstate="email">
                <a:extLst/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Oval 35"/>
            <p:cNvSpPr/>
            <p:nvPr/>
          </p:nvSpPr>
          <p:spPr>
            <a:xfrm>
              <a:off x="8189913" y="2082800"/>
              <a:ext cx="631825" cy="684213"/>
            </a:xfrm>
            <a:prstGeom prst="ellipse">
              <a:avLst/>
            </a:prstGeom>
            <a:blipFill dpi="0" rotWithShape="1">
              <a:blip r:embed="rId14" cstate="email">
                <a:extLst/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" name="Rounded Rectangle 1"/>
            <p:cNvSpPr/>
            <p:nvPr/>
          </p:nvSpPr>
          <p:spPr>
            <a:xfrm>
              <a:off x="295275" y="1006475"/>
              <a:ext cx="8666163" cy="187325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Rounded Rectangle 24"/>
          <p:cNvSpPr/>
          <p:nvPr/>
        </p:nvSpPr>
        <p:spPr bwMode="auto">
          <a:xfrm>
            <a:off x="457200" y="5148263"/>
            <a:ext cx="847725" cy="817562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R&amp;D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457200" y="5802334"/>
            <a:ext cx="631559" cy="684214"/>
          </a:xfrm>
          <a:prstGeom prst="ellipse">
            <a:avLst/>
          </a:prstGeom>
          <a:blipFill>
            <a:blip r:embed="rId15" cstate="email">
              <a:extLst/>
            </a:blip>
            <a:srcRect/>
            <a:stretch>
              <a:fillRect t="-31000" b="-3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Rounded Rectangle 25"/>
          <p:cNvSpPr/>
          <p:nvPr/>
        </p:nvSpPr>
        <p:spPr bwMode="auto">
          <a:xfrm>
            <a:off x="1377950" y="5148263"/>
            <a:ext cx="846138" cy="817562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UJI KLINIS</a:t>
            </a:r>
            <a:endParaRPr 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2339975" y="5149850"/>
            <a:ext cx="846138" cy="817563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Inter-mediate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3278188" y="5148263"/>
            <a:ext cx="847725" cy="817562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API</a:t>
            </a:r>
          </a:p>
        </p:txBody>
      </p:sp>
      <p:sp>
        <p:nvSpPr>
          <p:cNvPr id="35853" name="TextBox 28"/>
          <p:cNvSpPr txBox="1">
            <a:spLocks noChangeArrowheads="1"/>
          </p:cNvSpPr>
          <p:nvPr/>
        </p:nvSpPr>
        <p:spPr bwMode="auto">
          <a:xfrm>
            <a:off x="457200" y="4445000"/>
            <a:ext cx="171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b="1">
                <a:solidFill>
                  <a:schemeClr val="bg1"/>
                </a:solidFill>
                <a:cs typeface="Arial" pitchFamily="34" charset="0"/>
              </a:rPr>
              <a:t>MASA DEPAN</a:t>
            </a:r>
            <a:endParaRPr lang="en-US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5124450" y="5732463"/>
            <a:ext cx="631825" cy="684212"/>
          </a:xfrm>
          <a:prstGeom prst="ellipse">
            <a:avLst/>
          </a:prstGeom>
          <a:blipFill dpi="0" rotWithShape="1">
            <a:blip r:embed="rId12" cstate="email">
              <a:extLst/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Oval 37"/>
          <p:cNvSpPr/>
          <p:nvPr/>
        </p:nvSpPr>
        <p:spPr bwMode="auto">
          <a:xfrm>
            <a:off x="6651625" y="5802313"/>
            <a:ext cx="631825" cy="684212"/>
          </a:xfrm>
          <a:prstGeom prst="ellipse">
            <a:avLst/>
          </a:prstGeom>
          <a:blipFill dpi="0" rotWithShape="1">
            <a:blip r:embed="rId13" cstate="email">
              <a:extLst/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Oval 38"/>
          <p:cNvSpPr/>
          <p:nvPr/>
        </p:nvSpPr>
        <p:spPr bwMode="auto">
          <a:xfrm>
            <a:off x="8189913" y="5802313"/>
            <a:ext cx="631825" cy="684212"/>
          </a:xfrm>
          <a:prstGeom prst="ellipse">
            <a:avLst/>
          </a:prstGeom>
          <a:blipFill dpi="0" rotWithShape="1">
            <a:blip r:embed="rId16" cstate="email">
              <a:extLst/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Rounded Rectangle 39"/>
          <p:cNvSpPr/>
          <p:nvPr/>
        </p:nvSpPr>
        <p:spPr bwMode="auto">
          <a:xfrm>
            <a:off x="247650" y="4379913"/>
            <a:ext cx="8666163" cy="235426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484445" y="5802334"/>
            <a:ext cx="631559" cy="684214"/>
          </a:xfrm>
          <a:prstGeom prst="ellipse">
            <a:avLst/>
          </a:prstGeom>
          <a:blipFill>
            <a:blip r:embed="rId17" cstate="email">
              <a:extLst/>
            </a:blip>
            <a:srcRect/>
            <a:stretch>
              <a:fillRect l="-14000" r="-1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Oval 13"/>
          <p:cNvSpPr/>
          <p:nvPr/>
        </p:nvSpPr>
        <p:spPr bwMode="auto">
          <a:xfrm>
            <a:off x="2339975" y="5802336"/>
            <a:ext cx="631559" cy="684214"/>
          </a:xfrm>
          <a:prstGeom prst="ellipse">
            <a:avLst/>
          </a:prstGeom>
          <a:blipFill>
            <a:blip r:embed="rId18" cstate="email">
              <a:extLst/>
            </a:blip>
            <a:srcRect/>
            <a:stretch>
              <a:fillRect t="-1000" b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Oval 9"/>
          <p:cNvSpPr/>
          <p:nvPr/>
        </p:nvSpPr>
        <p:spPr bwMode="auto">
          <a:xfrm>
            <a:off x="3386404" y="5802334"/>
            <a:ext cx="631559" cy="684214"/>
          </a:xfrm>
          <a:prstGeom prst="ellipse">
            <a:avLst/>
          </a:prstGeom>
          <a:blipFill>
            <a:blip r:embed="rId19" cstate="email">
              <a:extLst/>
            </a:blip>
            <a:srcRect/>
            <a:stretch>
              <a:fillRect t="-11000" b="-1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4222750" y="5419725"/>
            <a:ext cx="234950" cy="274638"/>
            <a:chOff x="3660192" y="894060"/>
            <a:chExt cx="234491" cy="274310"/>
          </a:xfrm>
        </p:grpSpPr>
        <p:sp>
          <p:nvSpPr>
            <p:cNvPr id="42" name="Right Arrow 41"/>
            <p:cNvSpPr/>
            <p:nvPr/>
          </p:nvSpPr>
          <p:spPr>
            <a:xfrm>
              <a:off x="3660192" y="894060"/>
              <a:ext cx="234491" cy="27431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0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Right Arrow 4"/>
            <p:cNvSpPr/>
            <p:nvPr/>
          </p:nvSpPr>
          <p:spPr>
            <a:xfrm>
              <a:off x="3660192" y="949557"/>
              <a:ext cx="164777" cy="1633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304800" y="381000"/>
            <a:ext cx="8639175" cy="1004888"/>
          </a:xfrm>
          <a:prstGeom prst="roundRect">
            <a:avLst/>
          </a:prstGeom>
          <a:solidFill>
            <a:schemeClr val="tx1"/>
          </a:solidFill>
          <a:ln/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MENUJU INDUSTRI FARMASI YANG TERINTEGRASI</a:t>
            </a:r>
            <a:endParaRPr lang="id-ID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1706356839"/>
              </p:ext>
            </p:extLst>
          </p:nvPr>
        </p:nvGraphicFramePr>
        <p:xfrm>
          <a:off x="408915" y="1981200"/>
          <a:ext cx="5410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228600"/>
            <a:ext cx="7010400" cy="156966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KERJASAMA PENTA HELIX DALAM PENGEMBANGAN BAHAN BAKU </a:t>
            </a:r>
          </a:p>
          <a:p>
            <a:r>
              <a:rPr lang="en-US" sz="3200" b="1" dirty="0" smtClean="0"/>
              <a:t>SEDIAAN FARMASI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15000" y="4343400"/>
            <a:ext cx="3296480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err="1" smtClean="0">
                <a:latin typeface="Arial Black" pitchFamily="34" charset="0"/>
              </a:rPr>
              <a:t>Prinsip</a:t>
            </a:r>
            <a:r>
              <a:rPr lang="en-US" sz="2000" u="sng" dirty="0" smtClean="0">
                <a:latin typeface="Arial Black" pitchFamily="34" charset="0"/>
              </a:rPr>
              <a:t> 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i="1" dirty="0" smtClean="0"/>
              <a:t>Trust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i="1" dirty="0" smtClean="0"/>
              <a:t>Mutual understanding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i="1" dirty="0" smtClean="0"/>
              <a:t>Agile and driven by competencies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i="1" dirty="0" smtClean="0"/>
              <a:t>Knowledge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i="1" dirty="0" smtClean="0"/>
              <a:t>Finance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i="1" dirty="0" smtClean="0"/>
              <a:t>Support and legitimations</a:t>
            </a:r>
          </a:p>
          <a:p>
            <a:endParaRPr lang="en-US" sz="14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943600" y="2057400"/>
            <a:ext cx="2819400" cy="18288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Peran</a:t>
            </a:r>
            <a:r>
              <a:rPr lang="en-US" b="1" dirty="0" smtClean="0"/>
              <a:t> </a:t>
            </a:r>
            <a:r>
              <a:rPr lang="en-US" b="1" dirty="0" err="1" smtClean="0"/>
              <a:t>serta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partisipasi</a:t>
            </a:r>
            <a:r>
              <a:rPr lang="en-US" b="1" dirty="0" smtClean="0"/>
              <a:t> </a:t>
            </a:r>
            <a:r>
              <a:rPr lang="en-US" b="1" dirty="0" err="1" smtClean="0"/>
              <a:t>aktif</a:t>
            </a:r>
            <a:r>
              <a:rPr lang="en-US" b="1" dirty="0" smtClean="0"/>
              <a:t> </a:t>
            </a:r>
            <a:r>
              <a:rPr lang="en-US" b="1" dirty="0" err="1" smtClean="0"/>
              <a:t>seluruh</a:t>
            </a:r>
            <a:r>
              <a:rPr lang="en-US" b="1" dirty="0" smtClean="0"/>
              <a:t> </a:t>
            </a:r>
            <a:r>
              <a:rPr lang="en-US" b="1" dirty="0" err="1" smtClean="0"/>
              <a:t>komponen</a:t>
            </a:r>
            <a:r>
              <a:rPr lang="en-US" b="1" dirty="0" smtClean="0"/>
              <a:t> </a:t>
            </a:r>
            <a:r>
              <a:rPr lang="en-US" b="1" dirty="0" err="1" smtClean="0"/>
              <a:t>sesuai</a:t>
            </a:r>
            <a:r>
              <a:rPr lang="en-US" b="1" dirty="0" smtClean="0"/>
              <a:t> </a:t>
            </a:r>
            <a:r>
              <a:rPr lang="en-US" b="1" dirty="0" err="1" smtClean="0"/>
              <a:t>tugas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fungsi</a:t>
            </a:r>
            <a:r>
              <a:rPr lang="en-US" b="1" dirty="0" smtClean="0"/>
              <a:t> </a:t>
            </a:r>
            <a:r>
              <a:rPr lang="en-US" b="1" dirty="0" err="1" smtClean="0"/>
              <a:t>masing-masing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mewujudkan</a:t>
            </a:r>
            <a:r>
              <a:rPr lang="en-US" b="1" dirty="0" smtClean="0"/>
              <a:t>  </a:t>
            </a:r>
            <a:r>
              <a:rPr lang="en-US" b="1" dirty="0" err="1" smtClean="0"/>
              <a:t>kemandirian</a:t>
            </a:r>
            <a:r>
              <a:rPr lang="en-US" b="1" dirty="0" smtClean="0"/>
              <a:t> BBSF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524000"/>
            <a:ext cx="5868987" cy="1676399"/>
          </a:xfrm>
        </p:spPr>
        <p:txBody>
          <a:bodyPr>
            <a:normAutofit fontScale="77500" lnSpcReduction="20000"/>
          </a:bodyPr>
          <a:lstStyle/>
          <a:p>
            <a:pPr lvl="0" algn="just"/>
            <a:r>
              <a:rPr lang="en-US" sz="2000" b="1" dirty="0" err="1" smtClean="0"/>
              <a:t>Kebijakan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publik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mendukung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merangsang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investasi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kebijakan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jelas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layanan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publik</a:t>
            </a:r>
            <a:r>
              <a:rPr lang="en-US" sz="2000" b="1" dirty="0" smtClean="0"/>
              <a:t>)</a:t>
            </a:r>
          </a:p>
          <a:p>
            <a:pPr lvl="0"/>
            <a:r>
              <a:rPr lang="en-US" sz="2000" b="1" dirty="0" err="1" smtClean="0"/>
              <a:t>Pendanaan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pengembangan</a:t>
            </a:r>
            <a:endParaRPr lang="en-US" sz="2000" b="1" dirty="0" smtClean="0"/>
          </a:p>
          <a:p>
            <a:pPr lvl="0"/>
            <a:r>
              <a:rPr lang="en-US" sz="2000" b="1" dirty="0" err="1" smtClean="0"/>
              <a:t>Layanan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fasilitasi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bisnis</a:t>
            </a:r>
            <a:endParaRPr lang="en-US" sz="2000" b="1" dirty="0" smtClean="0"/>
          </a:p>
          <a:p>
            <a:pPr lvl="0"/>
            <a:r>
              <a:rPr lang="en-US" sz="2000" b="1" dirty="0" err="1" smtClean="0"/>
              <a:t>Memberikan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bimbingan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pendampingan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teknis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non </a:t>
            </a:r>
            <a:r>
              <a:rPr lang="en-US" sz="2000" b="1" dirty="0" err="1" smtClean="0"/>
              <a:t>teknis</a:t>
            </a:r>
            <a:endParaRPr lang="en-US" sz="2000" b="1" dirty="0" smtClean="0"/>
          </a:p>
          <a:p>
            <a:pPr lvl="0"/>
            <a:r>
              <a:rPr lang="en-US" sz="2000" b="1" dirty="0" err="1" smtClean="0"/>
              <a:t>Jejaring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kemitraan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kolaborasi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dengan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pelaku</a:t>
            </a:r>
            <a:r>
              <a:rPr lang="en-US" sz="2000" b="1" dirty="0" smtClean="0"/>
              <a:t> lain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1" y="914400"/>
            <a:ext cx="6019799" cy="511175"/>
          </a:xfrm>
          <a:solidFill>
            <a:srgbClr val="C0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</a:rPr>
              <a:t>GOVERNMENT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5613" y="228600"/>
            <a:ext cx="8226425" cy="590086"/>
          </a:xfr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 dirty="0" smtClean="0"/>
              <a:t>PEMBAGIAN PEKERJAAN </a:t>
            </a:r>
            <a:endParaRPr lang="en-US" sz="3200" b="1" dirty="0"/>
          </a:p>
        </p:txBody>
      </p:sp>
      <p:sp>
        <p:nvSpPr>
          <p:cNvPr id="13" name="Text Placeholder 3"/>
          <p:cNvSpPr txBox="1">
            <a:spLocks/>
          </p:cNvSpPr>
          <p:nvPr/>
        </p:nvSpPr>
        <p:spPr>
          <a:xfrm>
            <a:off x="533401" y="3429000"/>
            <a:ext cx="5867400" cy="5111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ACADEMIC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09600" y="4038600"/>
            <a:ext cx="57912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en-US" sz="2000" b="1" dirty="0" smtClean="0"/>
              <a:t> SDM yang </a:t>
            </a:r>
            <a:r>
              <a:rPr lang="en-US" sz="2000" b="1" dirty="0" err="1" smtClean="0"/>
              <a:t>berkualitas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tinggi</a:t>
            </a:r>
            <a:endParaRPr lang="en-US" sz="2000" b="1" dirty="0" smtClean="0"/>
          </a:p>
          <a:p>
            <a:pPr lvl="0" algn="just">
              <a:buFont typeface="Arial" pitchFamily="34" charset="0"/>
              <a:buChar char="•"/>
            </a:pPr>
            <a:r>
              <a:rPr lang="en-US" sz="2000" b="1" dirty="0" smtClean="0"/>
              <a:t> </a:t>
            </a:r>
            <a:r>
              <a:rPr lang="en-US" sz="2000" b="1" dirty="0" err="1" smtClean="0"/>
              <a:t>Hasil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riset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sesuai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kebutuhan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industri</a:t>
            </a:r>
            <a:endParaRPr lang="en-US" sz="2000" b="1" dirty="0" smtClean="0"/>
          </a:p>
          <a:p>
            <a:pPr lvl="0">
              <a:buFont typeface="Arial" pitchFamily="34" charset="0"/>
              <a:buChar char="•"/>
            </a:pPr>
            <a:r>
              <a:rPr lang="en-US" sz="2000" b="1" dirty="0" smtClean="0"/>
              <a:t> </a:t>
            </a:r>
            <a:r>
              <a:rPr lang="en-US" sz="2000" b="1" dirty="0" err="1" smtClean="0"/>
              <a:t>Menyokong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pemerintah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dalam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penentuan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arah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pengembangan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penyelesaian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masalah</a:t>
            </a:r>
            <a:endParaRPr lang="en-US" sz="2000" b="1" dirty="0" smtClean="0"/>
          </a:p>
          <a:p>
            <a:pPr lvl="0" algn="just">
              <a:buFont typeface="Arial" pitchFamily="34" charset="0"/>
              <a:buChar char="•"/>
            </a:pPr>
            <a:r>
              <a:rPr lang="en-US" sz="2000" b="1" dirty="0" smtClean="0"/>
              <a:t> </a:t>
            </a:r>
            <a:r>
              <a:rPr lang="en-US" sz="2000" b="1" dirty="0" err="1" smtClean="0"/>
              <a:t>Penyediaan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Informasi</a:t>
            </a:r>
            <a:endParaRPr lang="en-US" sz="2000" b="1" dirty="0" smtClean="0"/>
          </a:p>
          <a:p>
            <a:pPr lvl="0" algn="just">
              <a:buFont typeface="Arial" pitchFamily="34" charset="0"/>
              <a:buChar char="•"/>
            </a:pPr>
            <a:r>
              <a:rPr lang="en-US" sz="2000" b="1" dirty="0" err="1" smtClean="0"/>
              <a:t>Penyiapan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teknologi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terkini</a:t>
            </a:r>
            <a:r>
              <a:rPr lang="en-US" sz="2000" b="1" dirty="0" smtClean="0"/>
              <a:t>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9C0C9"/>
              </a:buClr>
              <a:buSzTx/>
              <a:tabLst/>
              <a:defRPr/>
            </a:pPr>
            <a:endParaRPr kumimoji="0" lang="en-US" sz="1846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 descr="Image result for indonesian govern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295400"/>
            <a:ext cx="1524001" cy="1676400"/>
          </a:xfrm>
          <a:prstGeom prst="rect">
            <a:avLst/>
          </a:prstGeom>
          <a:noFill/>
        </p:spPr>
      </p:pic>
      <p:sp>
        <p:nvSpPr>
          <p:cNvPr id="1030" name="AutoShape 6" descr="Image result for academic"/>
          <p:cNvSpPr>
            <a:spLocks noChangeAspect="1" noChangeArrowheads="1"/>
          </p:cNvSpPr>
          <p:nvPr/>
        </p:nvSpPr>
        <p:spPr bwMode="auto">
          <a:xfrm>
            <a:off x="155575" y="-1531938"/>
            <a:ext cx="9144000" cy="3200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Image result for academ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114800"/>
            <a:ext cx="21336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524000"/>
            <a:ext cx="6478587" cy="1600200"/>
          </a:xfrm>
        </p:spPr>
        <p:txBody>
          <a:bodyPr>
            <a:normAutofit fontScale="40000" lnSpcReduction="20000"/>
          </a:bodyPr>
          <a:lstStyle/>
          <a:p>
            <a:pPr lvl="0">
              <a:spcBef>
                <a:spcPts val="0"/>
              </a:spcBef>
            </a:pP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Inisiatif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alokasi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dana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pelaksanaan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riset</a:t>
            </a:r>
            <a:endParaRPr lang="en-US" sz="3500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</a:pP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Pelaksanaan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bisnis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etis</a:t>
            </a:r>
            <a:endParaRPr lang="en-US" sz="3500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</a:pP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Mitra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pemerintah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pelaksanaan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program</a:t>
            </a:r>
          </a:p>
          <a:p>
            <a:pPr lvl="0">
              <a:spcBef>
                <a:spcPts val="0"/>
              </a:spcBef>
            </a:pPr>
            <a:r>
              <a:rPr lang="en-US" sz="3500" dirty="0" smtClean="0">
                <a:latin typeface="Arial" pitchFamily="34" charset="0"/>
                <a:cs typeface="Arial" pitchFamily="34" charset="0"/>
              </a:rPr>
              <a:t>CSR</a:t>
            </a:r>
          </a:p>
          <a:p>
            <a:pPr lvl="0">
              <a:spcBef>
                <a:spcPts val="0"/>
              </a:spcBef>
            </a:pP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Rencana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pengembangan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industri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>
              <a:spcBef>
                <a:spcPts val="0"/>
              </a:spcBef>
            </a:pP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Produksi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obat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berkualitas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pemenuhan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standar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peraturan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berlaku</a:t>
            </a:r>
            <a:endParaRPr lang="en-US" sz="3500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0"/>
              </a:spcBef>
            </a:pP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Investasi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negeri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1" y="914400"/>
            <a:ext cx="6400799" cy="511175"/>
          </a:xfrm>
          <a:solidFill>
            <a:schemeClr val="accent6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</a:rPr>
              <a:t>BUSINESS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5613" y="228600"/>
            <a:ext cx="8226425" cy="590086"/>
          </a:xfrm>
          <a:solidFill>
            <a:schemeClr val="tx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 dirty="0" smtClean="0"/>
              <a:t>PEMBAGIAN PEKERJAAN </a:t>
            </a:r>
            <a:endParaRPr lang="en-US" sz="3200" b="1" dirty="0"/>
          </a:p>
        </p:txBody>
      </p:sp>
      <p:sp>
        <p:nvSpPr>
          <p:cNvPr id="13" name="Text Placeholder 3"/>
          <p:cNvSpPr txBox="1">
            <a:spLocks/>
          </p:cNvSpPr>
          <p:nvPr/>
        </p:nvSpPr>
        <p:spPr>
          <a:xfrm>
            <a:off x="533400" y="3200400"/>
            <a:ext cx="6400800" cy="511175"/>
          </a:xfrm>
          <a:prstGeom prst="rect">
            <a:avLst/>
          </a:prstGeom>
          <a:solidFill>
            <a:srgbClr val="FF0066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COMMUNITY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33400" y="3733800"/>
            <a:ext cx="7086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Penerapan</a:t>
            </a:r>
            <a:r>
              <a:rPr lang="en-US" sz="2000" dirty="0" smtClean="0"/>
              <a:t> </a:t>
            </a:r>
            <a:r>
              <a:rPr lang="en-US" sz="2000" dirty="0" err="1" smtClean="0"/>
              <a:t>hasil</a:t>
            </a:r>
            <a:r>
              <a:rPr lang="en-US" sz="2000" dirty="0" smtClean="0"/>
              <a:t> -</a:t>
            </a:r>
            <a:r>
              <a:rPr lang="en-US" sz="2000" dirty="0" err="1" smtClean="0"/>
              <a:t>hasil</a:t>
            </a:r>
            <a:r>
              <a:rPr lang="en-US" sz="2000" dirty="0" smtClean="0"/>
              <a:t> </a:t>
            </a:r>
            <a:r>
              <a:rPr lang="en-US" sz="2000" dirty="0" err="1" smtClean="0"/>
              <a:t>pengembangan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teknologi</a:t>
            </a:r>
            <a:endParaRPr lang="en-US" sz="2000" dirty="0" smtClean="0"/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Implementasi</a:t>
            </a:r>
            <a:r>
              <a:rPr lang="en-US" sz="2000" dirty="0" smtClean="0"/>
              <a:t> </a:t>
            </a:r>
            <a:r>
              <a:rPr lang="en-US" sz="2000" dirty="0" err="1" smtClean="0"/>
              <a:t>solusi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kebijakan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diperoleh</a:t>
            </a:r>
            <a:endParaRPr lang="en-US" sz="2000" dirty="0" smtClean="0"/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Mendapat</a:t>
            </a:r>
            <a:r>
              <a:rPr lang="en-US" sz="2000" dirty="0" smtClean="0"/>
              <a:t> </a:t>
            </a:r>
            <a:r>
              <a:rPr lang="en-US" sz="2000" dirty="0" err="1" smtClean="0"/>
              <a:t>manfaat</a:t>
            </a:r>
            <a:r>
              <a:rPr lang="en-US" sz="2000" dirty="0" smtClean="0"/>
              <a:t> </a:t>
            </a:r>
            <a:r>
              <a:rPr lang="en-US" sz="2000" dirty="0" err="1" smtClean="0"/>
              <a:t>sinergitas</a:t>
            </a:r>
            <a:endParaRPr kumimoji="0" lang="en-US" sz="1846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 Placeholder 3"/>
          <p:cNvSpPr txBox="1">
            <a:spLocks/>
          </p:cNvSpPr>
          <p:nvPr/>
        </p:nvSpPr>
        <p:spPr>
          <a:xfrm>
            <a:off x="533400" y="4953000"/>
            <a:ext cx="6400800" cy="5111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3200" b="1" i="1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rd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SECTOR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33400" y="5486400"/>
            <a:ext cx="6478587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C0C9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46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Mendukung</a:t>
            </a:r>
            <a:r>
              <a:rPr kumimoji="0" lang="en-US" sz="1846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46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komponen</a:t>
            </a:r>
            <a:r>
              <a:rPr kumimoji="0" lang="en-US" sz="1846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ABGC</a:t>
            </a:r>
            <a:r>
              <a:rPr kumimoji="0" lang="en-US" sz="1846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46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dalam</a:t>
            </a:r>
            <a:r>
              <a:rPr kumimoji="0" lang="en-US" sz="1846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46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rangka</a:t>
            </a:r>
            <a:r>
              <a:rPr kumimoji="0" lang="en-US" sz="1846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46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mewujudkan</a:t>
            </a:r>
            <a:r>
              <a:rPr kumimoji="0" lang="en-US" sz="1846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46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kemandirian</a:t>
            </a:r>
            <a:r>
              <a:rPr kumimoji="0" lang="en-US" sz="1846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BBSF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C0C9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846" baseline="0" dirty="0" err="1" smtClean="0">
                <a:latin typeface="Arial" pitchFamily="34" charset="0"/>
                <a:cs typeface="Arial" pitchFamily="34" charset="0"/>
              </a:rPr>
              <a:t>Promosi</a:t>
            </a:r>
            <a:r>
              <a:rPr lang="en-US" sz="1846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46" baseline="0" dirty="0" err="1" smtClean="0">
                <a:latin typeface="Arial" pitchFamily="34" charset="0"/>
                <a:cs typeface="Arial" pitchFamily="34" charset="0"/>
              </a:rPr>
              <a:t>investasi</a:t>
            </a:r>
            <a:endParaRPr kumimoji="0" lang="en-US" sz="1846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9C0C9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846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0" name="AutoShape 2" descr="Image result for business"/>
          <p:cNvSpPr>
            <a:spLocks noChangeAspect="1" noChangeArrowheads="1"/>
          </p:cNvSpPr>
          <p:nvPr/>
        </p:nvSpPr>
        <p:spPr bwMode="auto">
          <a:xfrm>
            <a:off x="155575" y="-2841625"/>
            <a:ext cx="7896225" cy="5924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Image result for busine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524000"/>
            <a:ext cx="1905000" cy="1133476"/>
          </a:xfrm>
          <a:prstGeom prst="rect">
            <a:avLst/>
          </a:prstGeom>
          <a:noFill/>
        </p:spPr>
      </p:pic>
      <p:sp>
        <p:nvSpPr>
          <p:cNvPr id="2056" name="AutoShape 8" descr="Image result for community"/>
          <p:cNvSpPr>
            <a:spLocks noChangeAspect="1" noChangeArrowheads="1"/>
          </p:cNvSpPr>
          <p:nvPr/>
        </p:nvSpPr>
        <p:spPr bwMode="auto">
          <a:xfrm>
            <a:off x="155575" y="-1371600"/>
            <a:ext cx="93726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Image result for commun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429000"/>
            <a:ext cx="1905000" cy="990600"/>
          </a:xfrm>
          <a:prstGeom prst="rect">
            <a:avLst/>
          </a:prstGeom>
          <a:noFill/>
        </p:spPr>
      </p:pic>
      <p:pic>
        <p:nvPicPr>
          <p:cNvPr id="2060" name="Picture 12" descr="Image result for importi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5257800"/>
            <a:ext cx="19050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UPAYA PENCAPAIAN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457200" y="1371600"/>
            <a:ext cx="4000528" cy="38100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/>
              <a:t>INDUSTRI FARMASI</a:t>
            </a:r>
          </a:p>
          <a:p>
            <a:pPr algn="ctr"/>
            <a:r>
              <a:rPr lang="id-ID" sz="2000" b="1" dirty="0" smtClean="0"/>
              <a:t>KEUNGGULAN KOMPETITIF</a:t>
            </a:r>
          </a:p>
          <a:p>
            <a:pPr algn="ctr"/>
            <a:r>
              <a:rPr lang="id-ID" sz="1400" i="1" dirty="0" smtClean="0"/>
              <a:t>Intangible Asset : Human capital, Structure capital, Customer capital, Partner capital</a:t>
            </a:r>
          </a:p>
          <a:p>
            <a:pPr algn="ctr"/>
            <a:r>
              <a:rPr lang="id-ID" sz="1400" i="1" dirty="0" smtClean="0"/>
              <a:t>Inovativeness : </a:t>
            </a:r>
            <a:r>
              <a:rPr lang="id-ID" sz="2000" b="1" i="1" dirty="0" smtClean="0"/>
              <a:t>Research </a:t>
            </a:r>
            <a:r>
              <a:rPr lang="id-ID" sz="2000" b="1" i="1" dirty="0" smtClean="0"/>
              <a:t>and </a:t>
            </a:r>
            <a:r>
              <a:rPr lang="id-ID" sz="2000" b="1" i="1" dirty="0" smtClean="0"/>
              <a:t>Development</a:t>
            </a:r>
            <a:r>
              <a:rPr lang="id-ID" sz="2000" b="1" i="1" dirty="0" smtClean="0"/>
              <a:t>, </a:t>
            </a:r>
            <a:r>
              <a:rPr lang="id-ID" sz="2000" b="1" dirty="0" smtClean="0"/>
              <a:t>Pengembangan produk</a:t>
            </a:r>
          </a:p>
          <a:p>
            <a:pPr algn="ctr"/>
            <a:endParaRPr lang="id-ID" sz="2000" dirty="0" smtClean="0"/>
          </a:p>
          <a:p>
            <a:pPr algn="ctr"/>
            <a:r>
              <a:rPr lang="en-US" sz="2000" b="1" dirty="0" smtClean="0"/>
              <a:t>SUMBER DAYA MANUSIA</a:t>
            </a:r>
          </a:p>
          <a:p>
            <a:pPr algn="ctr"/>
            <a:r>
              <a:rPr lang="en-US" sz="2000" b="1" dirty="0" smtClean="0"/>
              <a:t>YANG PROFESIONAL DAN KOMPETITIF</a:t>
            </a:r>
            <a:endParaRPr lang="id-ID" sz="2000" dirty="0"/>
          </a:p>
        </p:txBody>
      </p:sp>
      <p:sp>
        <p:nvSpPr>
          <p:cNvPr id="5" name="Rectangle 4"/>
          <p:cNvSpPr/>
          <p:nvPr/>
        </p:nvSpPr>
        <p:spPr>
          <a:xfrm>
            <a:off x="4648200" y="1371600"/>
            <a:ext cx="4071966" cy="38100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/>
              <a:t>PEMERINTAH</a:t>
            </a:r>
          </a:p>
          <a:p>
            <a:pPr algn="ctr"/>
            <a:r>
              <a:rPr lang="id-ID" sz="2000" dirty="0" smtClean="0"/>
              <a:t>Regulasi, pembinaan dan pengawasan bidang farmasi</a:t>
            </a:r>
          </a:p>
          <a:p>
            <a:pPr algn="ctr"/>
            <a:r>
              <a:rPr lang="id-ID" sz="2000" dirty="0" smtClean="0"/>
              <a:t>Perlindungan kepada konsumen,</a:t>
            </a:r>
          </a:p>
          <a:p>
            <a:pPr algn="ctr"/>
            <a:r>
              <a:rPr lang="id-ID" sz="2000" i="1" smtClean="0"/>
              <a:t>Community empowerment</a:t>
            </a:r>
            <a:r>
              <a:rPr lang="id-ID" sz="2000" i="1" dirty="0" smtClean="0"/>
              <a:t>, </a:t>
            </a:r>
          </a:p>
          <a:p>
            <a:pPr algn="ctr"/>
            <a:r>
              <a:rPr lang="id-ID" sz="2000" i="1" dirty="0" smtClean="0"/>
              <a:t>Public awareness</a:t>
            </a:r>
          </a:p>
          <a:p>
            <a:pPr algn="ctr"/>
            <a:endParaRPr lang="id-ID" sz="2000" dirty="0" smtClean="0"/>
          </a:p>
          <a:p>
            <a:pPr algn="ctr"/>
            <a:r>
              <a:rPr lang="id-ID" sz="2000" b="1" i="1" dirty="0" smtClean="0"/>
              <a:t>REGULATOR YANG VISIONER DAN MEMAHAMI SUBSTANSI STRATEGIK SERTA BERKOMITMEN</a:t>
            </a:r>
            <a:endParaRPr lang="id-ID" sz="2000" b="1" i="1" dirty="0"/>
          </a:p>
        </p:txBody>
      </p:sp>
      <p:sp>
        <p:nvSpPr>
          <p:cNvPr id="6" name="Rectangle 5"/>
          <p:cNvSpPr/>
          <p:nvPr/>
        </p:nvSpPr>
        <p:spPr>
          <a:xfrm>
            <a:off x="457200" y="5257800"/>
            <a:ext cx="8229600" cy="609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i="1" dirty="0" smtClean="0"/>
              <a:t>Innovation Enabler</a:t>
            </a:r>
            <a:endParaRPr lang="id-ID" sz="3200" b="1" i="1" dirty="0"/>
          </a:p>
        </p:txBody>
      </p:sp>
      <p:sp>
        <p:nvSpPr>
          <p:cNvPr id="7" name="Rectangle 6"/>
          <p:cNvSpPr/>
          <p:nvPr/>
        </p:nvSpPr>
        <p:spPr>
          <a:xfrm>
            <a:off x="457200" y="5943600"/>
            <a:ext cx="8229600" cy="4572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Dukungan</a:t>
            </a:r>
            <a:r>
              <a:rPr lang="en-US" sz="2400" dirty="0" smtClean="0"/>
              <a:t> </a:t>
            </a:r>
            <a:r>
              <a:rPr lang="en-US" sz="2400" dirty="0" err="1" smtClean="0"/>
              <a:t>berbagai</a:t>
            </a:r>
            <a:r>
              <a:rPr lang="en-US" sz="2400" dirty="0" smtClean="0"/>
              <a:t> </a:t>
            </a:r>
            <a:r>
              <a:rPr lang="en-US" sz="2400" dirty="0" err="1" smtClean="0"/>
              <a:t>pihak</a:t>
            </a:r>
            <a:endParaRPr lang="id-ID" sz="2400" dirty="0"/>
          </a:p>
        </p:txBody>
      </p:sp>
      <p:sp>
        <p:nvSpPr>
          <p:cNvPr id="8" name="Right Arrow 7"/>
          <p:cNvSpPr/>
          <p:nvPr/>
        </p:nvSpPr>
        <p:spPr>
          <a:xfrm rot="16200000">
            <a:off x="6595872" y="5748528"/>
            <a:ext cx="39928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6200000">
            <a:off x="7205472" y="5748528"/>
            <a:ext cx="39928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6200000">
            <a:off x="2404872" y="5748528"/>
            <a:ext cx="39928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6200000">
            <a:off x="1795272" y="5748528"/>
            <a:ext cx="39928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6556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0" y="274638"/>
            <a:ext cx="2895600" cy="1143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en-US" sz="4800" b="1" dirty="0" smtClean="0"/>
              <a:t>Outline …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1"/>
            <a:ext cx="8229600" cy="35814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endParaRPr lang="en-US" dirty="0" smtClean="0"/>
          </a:p>
          <a:p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Farmasi</a:t>
            </a:r>
            <a:r>
              <a:rPr lang="en-US" dirty="0" smtClean="0"/>
              <a:t> Indonesia</a:t>
            </a:r>
            <a:endParaRPr lang="en-US" dirty="0"/>
          </a:p>
          <a:p>
            <a:r>
              <a:rPr lang="en-US" dirty="0" err="1" smtClean="0"/>
              <a:t>Upaya</a:t>
            </a:r>
            <a:r>
              <a:rPr lang="en-US" dirty="0" smtClean="0"/>
              <a:t> </a:t>
            </a:r>
            <a:r>
              <a:rPr lang="en-US" dirty="0" err="1" smtClean="0"/>
              <a:t>Kemandirian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Baku </a:t>
            </a:r>
            <a:r>
              <a:rPr lang="en-US" dirty="0" err="1" smtClean="0"/>
              <a:t>Sediaan</a:t>
            </a:r>
            <a:r>
              <a:rPr lang="en-US" dirty="0" smtClean="0"/>
              <a:t> </a:t>
            </a:r>
            <a:r>
              <a:rPr lang="en-US" dirty="0" err="1" smtClean="0"/>
              <a:t>Farmasi</a:t>
            </a:r>
            <a:endParaRPr lang="en-US" dirty="0" smtClean="0"/>
          </a:p>
          <a:p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Farmasi</a:t>
            </a:r>
            <a:endParaRPr lang="en-US" dirty="0" smtClean="0"/>
          </a:p>
          <a:p>
            <a:r>
              <a:rPr lang="en-US" dirty="0" err="1" smtClean="0"/>
              <a:t>Kerjasama</a:t>
            </a:r>
            <a:r>
              <a:rPr lang="en-US" dirty="0" smtClean="0"/>
              <a:t> </a:t>
            </a:r>
            <a:r>
              <a:rPr lang="en-US" dirty="0" err="1" smtClean="0"/>
              <a:t>Pentahelix</a:t>
            </a:r>
            <a:endParaRPr lang="en-US" dirty="0" smtClean="0"/>
          </a:p>
          <a:p>
            <a:r>
              <a:rPr lang="en-US" dirty="0" err="1" smtClean="0"/>
              <a:t>Pembagian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Penutup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pic>
        <p:nvPicPr>
          <p:cNvPr id="4" name="Picture 2" descr="Image result for pharmaceutical raw materia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5410200"/>
            <a:ext cx="2209800" cy="1362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8518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baku</a:t>
            </a:r>
            <a:r>
              <a:rPr lang="en-US" dirty="0"/>
              <a:t> 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kemandirian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.</a:t>
            </a:r>
          </a:p>
          <a:p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baku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di Indonesia. </a:t>
            </a:r>
          </a:p>
          <a:p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/>
              <a:t>farmasi</a:t>
            </a:r>
            <a:r>
              <a:rPr lang="en-US" dirty="0"/>
              <a:t> </a:t>
            </a:r>
            <a:r>
              <a:rPr lang="en-US" dirty="0" err="1"/>
              <a:t>dituntut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agar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farmasi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riset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. </a:t>
            </a:r>
          </a:p>
          <a:p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riset</a:t>
            </a:r>
            <a:r>
              <a:rPr lang="en-US" dirty="0"/>
              <a:t> </a:t>
            </a:r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substitusi</a:t>
            </a:r>
            <a:r>
              <a:rPr lang="en-US" dirty="0"/>
              <a:t> </a:t>
            </a:r>
            <a:r>
              <a:rPr lang="en-US" dirty="0" err="1"/>
              <a:t>impor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baku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jadi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.</a:t>
            </a:r>
          </a:p>
          <a:p>
            <a:r>
              <a:rPr lang="en-US" dirty="0" err="1"/>
              <a:t>Penyediaan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negeri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menjamin</a:t>
            </a:r>
            <a:r>
              <a:rPr lang="en-US" dirty="0"/>
              <a:t> </a:t>
            </a:r>
            <a:r>
              <a:rPr lang="en-US" dirty="0" err="1"/>
              <a:t>ketersediaan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keterjangkauan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</a:p>
          <a:p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negeri</a:t>
            </a:r>
            <a:r>
              <a:rPr lang="en-US" dirty="0"/>
              <a:t> </a:t>
            </a:r>
            <a:r>
              <a:rPr lang="en-US" dirty="0" err="1"/>
              <a:t>membutuhkan</a:t>
            </a:r>
            <a:r>
              <a:rPr lang="en-US" dirty="0"/>
              <a:t> “</a:t>
            </a:r>
            <a:r>
              <a:rPr lang="en-US" dirty="0" err="1"/>
              <a:t>privilage</a:t>
            </a:r>
            <a:r>
              <a:rPr lang="en-US" dirty="0"/>
              <a:t>” agar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menggantikan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impor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i="1" dirty="0"/>
              <a:t>stakeholder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institusi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sangan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baku</a:t>
            </a:r>
            <a:r>
              <a:rPr lang="en-US" dirty="0"/>
              <a:t>, agar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diproduksi</a:t>
            </a:r>
            <a:r>
              <a:rPr lang="en-US" dirty="0"/>
              <a:t> di Indonesia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5400" b="1" dirty="0" smtClean="0"/>
              <a:t>PENUTUP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23031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id-ID" smtClean="0"/>
          </a:p>
        </p:txBody>
      </p:sp>
      <p:sp>
        <p:nvSpPr>
          <p:cNvPr id="4" name="Rectangle 3"/>
          <p:cNvSpPr/>
          <p:nvPr/>
        </p:nvSpPr>
        <p:spPr>
          <a:xfrm>
            <a:off x="1143000" y="2895600"/>
            <a:ext cx="6858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err="1">
                <a:latin typeface="French Script MT" pitchFamily="66" charset="0"/>
              </a:rPr>
              <a:t>Terima</a:t>
            </a:r>
            <a:r>
              <a:rPr lang="en-US" sz="6000" b="1" dirty="0">
                <a:latin typeface="French Script MT" pitchFamily="66" charset="0"/>
              </a:rPr>
              <a:t> </a:t>
            </a:r>
            <a:r>
              <a:rPr lang="en-US" sz="6000" b="1" dirty="0" err="1">
                <a:latin typeface="French Script MT" pitchFamily="66" charset="0"/>
              </a:rPr>
              <a:t>Kasih</a:t>
            </a:r>
            <a:endParaRPr lang="en-US" sz="6000" b="1" dirty="0">
              <a:latin typeface="French Script MT" pitchFamily="66" charset="0"/>
            </a:endParaRPr>
          </a:p>
          <a:p>
            <a:pPr algn="ctr">
              <a:defRPr/>
            </a:pP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2292" name="Picture 78" descr="Departemen_Kesehat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5589588"/>
            <a:ext cx="998538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1547813" y="5589588"/>
            <a:ext cx="72009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" charset="0"/>
                <a:cs typeface="Arial" charset="0"/>
              </a:rPr>
              <a:t>KEMENTERIAN KESEHATAN REPUBLIK INDONESIA</a:t>
            </a:r>
          </a:p>
          <a:p>
            <a:r>
              <a:rPr lang="en-US">
                <a:latin typeface="Arial" charset="0"/>
                <a:cs typeface="Arial" charset="0"/>
              </a:rPr>
              <a:t>Jl. HR. Rasuna Said Blok X5 Kav 4-9  Jakarta Selatan 12950</a:t>
            </a:r>
          </a:p>
          <a:p>
            <a:r>
              <a:rPr lang="en-US">
                <a:latin typeface="Arial" charset="0"/>
                <a:cs typeface="Arial" charset="0"/>
              </a:rPr>
              <a:t>Telp. 021-5201590, Fax 027-52964838</a:t>
            </a:r>
          </a:p>
        </p:txBody>
      </p:sp>
    </p:spTree>
    <p:extLst>
      <p:ext uri="{BB962C8B-B14F-4D97-AF65-F5344CB8AC3E}">
        <p14:creationId xmlns="" xmlns:p14="http://schemas.microsoft.com/office/powerpoint/2010/main" val="393312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48700" cy="4800600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numCol="2">
            <a:noAutofit/>
          </a:bodyPr>
          <a:lstStyle/>
          <a:p>
            <a:pPr marL="177800" lvl="0" indent="-177800">
              <a:buFont typeface="Wingdings" panose="05000000000000000000" pitchFamily="2" charset="2"/>
              <a:buChar char="§"/>
            </a:pPr>
            <a:r>
              <a:rPr lang="id-ID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UU No </a:t>
            </a:r>
            <a:r>
              <a:rPr lang="id-ID" sz="1600" dirty="0">
                <a:latin typeface="Arial Narrow" panose="020B0606020202030204" pitchFamily="34" charset="0"/>
                <a:cs typeface="Arial" panose="020B0604020202020204" pitchFamily="34" charset="0"/>
              </a:rPr>
              <a:t>36 Tahun 2009 </a:t>
            </a:r>
            <a:r>
              <a:rPr lang="id-ID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t</a:t>
            </a:r>
            <a:r>
              <a:rPr lang="en-US" sz="16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entan</a:t>
            </a:r>
            <a:r>
              <a:rPr lang="id-ID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g Kesehatan</a:t>
            </a:r>
            <a:r>
              <a:rPr lang="en-US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;</a:t>
            </a:r>
            <a:endParaRPr lang="en-AU" sz="16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7800" lvl="0" indent="-177800">
              <a:buFont typeface="Wingdings" panose="05000000000000000000" pitchFamily="2" charset="2"/>
              <a:buChar char="§"/>
            </a:pPr>
            <a:r>
              <a:rPr lang="es-VE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UU </a:t>
            </a:r>
            <a:r>
              <a:rPr lang="es-VE" sz="1600" dirty="0">
                <a:latin typeface="Arial Narrow" panose="020B0606020202030204" pitchFamily="34" charset="0"/>
                <a:cs typeface="Arial" panose="020B0604020202020204" pitchFamily="34" charset="0"/>
              </a:rPr>
              <a:t>No. </a:t>
            </a:r>
            <a:r>
              <a:rPr lang="id-ID" sz="1600" dirty="0">
                <a:latin typeface="Arial Narrow" panose="020B0606020202030204" pitchFamily="34" charset="0"/>
                <a:cs typeface="Arial" panose="020B0604020202020204" pitchFamily="34" charset="0"/>
              </a:rPr>
              <a:t>3</a:t>
            </a:r>
            <a:r>
              <a:rPr lang="es-VE" sz="16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VE" sz="1600" dirty="0" err="1">
                <a:latin typeface="Arial Narrow" panose="020B0606020202030204" pitchFamily="34" charset="0"/>
                <a:cs typeface="Arial" panose="020B0604020202020204" pitchFamily="34" charset="0"/>
              </a:rPr>
              <a:t>Tahun</a:t>
            </a:r>
            <a:r>
              <a:rPr lang="es-VE" sz="16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id-ID" sz="1600" dirty="0">
                <a:latin typeface="Arial Narrow" panose="020B0606020202030204" pitchFamily="34" charset="0"/>
                <a:cs typeface="Arial" panose="020B0604020202020204" pitchFamily="34" charset="0"/>
              </a:rPr>
              <a:t>2014</a:t>
            </a:r>
            <a:r>
              <a:rPr lang="es-VE" sz="16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VE" sz="16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tentang</a:t>
            </a:r>
            <a:r>
              <a:rPr lang="es-VE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VE" sz="1600" dirty="0" err="1">
                <a:latin typeface="Arial Narrow" panose="020B0606020202030204" pitchFamily="34" charset="0"/>
                <a:cs typeface="Arial" panose="020B0604020202020204" pitchFamily="34" charset="0"/>
              </a:rPr>
              <a:t>Perindustrian</a:t>
            </a:r>
            <a:r>
              <a:rPr lang="id-ID" sz="1600" dirty="0">
                <a:latin typeface="Arial Narrow" panose="020B0606020202030204" pitchFamily="34" charset="0"/>
                <a:cs typeface="Arial" panose="020B0604020202020204" pitchFamily="34" charset="0"/>
              </a:rPr>
              <a:t>;</a:t>
            </a:r>
            <a:endParaRPr lang="en-AU" sz="16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7800" lvl="0" indent="-177800">
              <a:buFont typeface="Wingdings" panose="05000000000000000000" pitchFamily="2" charset="2"/>
              <a:buChar char="§"/>
            </a:pPr>
            <a:r>
              <a:rPr lang="id-ID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PP No </a:t>
            </a:r>
            <a:r>
              <a:rPr lang="id-ID" sz="1600" dirty="0">
                <a:latin typeface="Arial Narrow" panose="020B0606020202030204" pitchFamily="34" charset="0"/>
                <a:cs typeface="Arial" panose="020B0604020202020204" pitchFamily="34" charset="0"/>
              </a:rPr>
              <a:t>17 Tahun 1986 </a:t>
            </a:r>
            <a:r>
              <a:rPr lang="id-ID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t</a:t>
            </a:r>
            <a:r>
              <a:rPr lang="en-US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en</a:t>
            </a:r>
            <a:r>
              <a:rPr lang="id-ID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t</a:t>
            </a:r>
            <a:r>
              <a:rPr lang="en-US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an</a:t>
            </a:r>
            <a:r>
              <a:rPr lang="id-ID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g </a:t>
            </a:r>
            <a:r>
              <a:rPr lang="id-ID" sz="1600" dirty="0">
                <a:latin typeface="Arial Narrow" panose="020B0606020202030204" pitchFamily="34" charset="0"/>
                <a:cs typeface="Arial" panose="020B0604020202020204" pitchFamily="34" charset="0"/>
              </a:rPr>
              <a:t>Kewenangan, Pengaturan, Pembinaan dan Pengembangan </a:t>
            </a:r>
            <a:r>
              <a:rPr lang="id-ID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Industri;</a:t>
            </a:r>
            <a:endParaRPr lang="en-AU" sz="16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7800" lvl="0" indent="-177800">
              <a:buFont typeface="Wingdings" panose="05000000000000000000" pitchFamily="2" charset="2"/>
              <a:buChar char="§"/>
            </a:pPr>
            <a:r>
              <a:rPr lang="id-ID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PP No </a:t>
            </a:r>
            <a:r>
              <a:rPr lang="id-ID" sz="1600" dirty="0">
                <a:latin typeface="Arial Narrow" panose="020B0606020202030204" pitchFamily="34" charset="0"/>
                <a:cs typeface="Arial" panose="020B0604020202020204" pitchFamily="34" charset="0"/>
              </a:rPr>
              <a:t>72 Tahun 1998 </a:t>
            </a:r>
            <a:r>
              <a:rPr lang="id-ID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t</a:t>
            </a:r>
            <a:r>
              <a:rPr lang="en-US" sz="16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entan</a:t>
            </a:r>
            <a:r>
              <a:rPr lang="id-ID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g </a:t>
            </a:r>
            <a:r>
              <a:rPr lang="id-ID" sz="1600" dirty="0">
                <a:latin typeface="Arial Narrow" panose="020B0606020202030204" pitchFamily="34" charset="0"/>
                <a:cs typeface="Arial" panose="020B0604020202020204" pitchFamily="34" charset="0"/>
              </a:rPr>
              <a:t>Pengamanan Sediaan Farmasi dan Alat </a:t>
            </a:r>
            <a:r>
              <a:rPr lang="id-ID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Kesehatan;</a:t>
            </a:r>
            <a:endParaRPr lang="en-AU" sz="16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7800" lvl="0" indent="-177800">
              <a:buFont typeface="Wingdings" panose="05000000000000000000" pitchFamily="2" charset="2"/>
              <a:buChar char="§"/>
            </a:pPr>
            <a:r>
              <a:rPr lang="en-AU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PP No </a:t>
            </a:r>
            <a:r>
              <a:rPr lang="en-AU" sz="1600" dirty="0">
                <a:latin typeface="Arial Narrow" panose="020B0606020202030204" pitchFamily="34" charset="0"/>
                <a:cs typeface="Arial" panose="020B0604020202020204" pitchFamily="34" charset="0"/>
              </a:rPr>
              <a:t>14 </a:t>
            </a:r>
            <a:r>
              <a:rPr lang="en-AU" sz="1600" dirty="0" err="1">
                <a:latin typeface="Arial Narrow" panose="020B0606020202030204" pitchFamily="34" charset="0"/>
                <a:cs typeface="Arial" panose="020B0604020202020204" pitchFamily="34" charset="0"/>
              </a:rPr>
              <a:t>Tahun</a:t>
            </a:r>
            <a:r>
              <a:rPr lang="en-AU" sz="1600" dirty="0">
                <a:latin typeface="Arial Narrow" panose="020B0606020202030204" pitchFamily="34" charset="0"/>
                <a:cs typeface="Arial" panose="020B0604020202020204" pitchFamily="34" charset="0"/>
              </a:rPr>
              <a:t> 2015 </a:t>
            </a:r>
            <a:r>
              <a:rPr lang="en-AU" sz="16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tentang</a:t>
            </a:r>
            <a:r>
              <a:rPr lang="en-AU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AU" sz="1600" dirty="0" err="1">
                <a:latin typeface="Arial Narrow" panose="020B0606020202030204" pitchFamily="34" charset="0"/>
                <a:cs typeface="Arial" panose="020B0604020202020204" pitchFamily="34" charset="0"/>
              </a:rPr>
              <a:t>Rencana</a:t>
            </a:r>
            <a:r>
              <a:rPr lang="en-AU" sz="16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AU" sz="1600" dirty="0" err="1">
                <a:latin typeface="Arial Narrow" panose="020B0606020202030204" pitchFamily="34" charset="0"/>
                <a:cs typeface="Arial" panose="020B0604020202020204" pitchFamily="34" charset="0"/>
              </a:rPr>
              <a:t>Pengembangan</a:t>
            </a:r>
            <a:r>
              <a:rPr lang="en-AU" sz="16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AU" sz="1600" dirty="0" err="1">
                <a:latin typeface="Arial Narrow" panose="020B0606020202030204" pitchFamily="34" charset="0"/>
                <a:cs typeface="Arial" panose="020B0604020202020204" pitchFamily="34" charset="0"/>
              </a:rPr>
              <a:t>Industri</a:t>
            </a:r>
            <a:r>
              <a:rPr lang="en-AU" sz="16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AU" sz="1600" dirty="0" err="1">
                <a:latin typeface="Arial Narrow" panose="020B0606020202030204" pitchFamily="34" charset="0"/>
                <a:cs typeface="Arial" panose="020B0604020202020204" pitchFamily="34" charset="0"/>
              </a:rPr>
              <a:t>Nasional</a:t>
            </a:r>
            <a:r>
              <a:rPr lang="en-AU" sz="1600" dirty="0">
                <a:latin typeface="Arial Narrow" panose="020B0606020202030204" pitchFamily="34" charset="0"/>
                <a:cs typeface="Arial" panose="020B0604020202020204" pitchFamily="34" charset="0"/>
              </a:rPr>
              <a:t> 2015 – 2035;</a:t>
            </a:r>
          </a:p>
          <a:p>
            <a:pPr marL="177800" lvl="0" indent="-177800">
              <a:buFont typeface="Wingdings" panose="05000000000000000000" pitchFamily="2" charset="2"/>
              <a:buChar char="§"/>
            </a:pPr>
            <a:r>
              <a:rPr lang="id-ID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Perpres No </a:t>
            </a:r>
            <a:r>
              <a:rPr lang="id-ID" sz="1600" dirty="0">
                <a:latin typeface="Arial Narrow" panose="020B0606020202030204" pitchFamily="34" charset="0"/>
                <a:cs typeface="Arial" panose="020B0604020202020204" pitchFamily="34" charset="0"/>
              </a:rPr>
              <a:t>2 Tahun 2015 </a:t>
            </a:r>
            <a:r>
              <a:rPr lang="id-ID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t</a:t>
            </a:r>
            <a:r>
              <a:rPr lang="en-US" sz="16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entang</a:t>
            </a:r>
            <a:r>
              <a:rPr lang="id-ID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id-ID" sz="1600" dirty="0">
                <a:latin typeface="Arial Narrow" panose="020B0606020202030204" pitchFamily="34" charset="0"/>
                <a:cs typeface="Arial" panose="020B0604020202020204" pitchFamily="34" charset="0"/>
              </a:rPr>
              <a:t>Rencana Pembangunan Jangka Menengah Nasional (RPJMN) 2015-2019;</a:t>
            </a:r>
            <a:endParaRPr lang="en-AU" sz="16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7800" lvl="0" indent="-177800">
              <a:buFont typeface="Wingdings" panose="05000000000000000000" pitchFamily="2" charset="2"/>
              <a:buChar char="§"/>
            </a:pPr>
            <a:r>
              <a:rPr lang="id-ID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Perpres  No </a:t>
            </a:r>
            <a:r>
              <a:rPr lang="id-ID" sz="1600" dirty="0">
                <a:latin typeface="Arial Narrow" panose="020B0606020202030204" pitchFamily="34" charset="0"/>
                <a:cs typeface="Arial" panose="020B0604020202020204" pitchFamily="34" charset="0"/>
              </a:rPr>
              <a:t>28 Tahun 2008 </a:t>
            </a:r>
            <a:r>
              <a:rPr lang="id-ID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t</a:t>
            </a:r>
            <a:r>
              <a:rPr lang="en-US" sz="16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entang</a:t>
            </a:r>
            <a:r>
              <a:rPr lang="id-ID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id-ID" sz="1600" dirty="0">
                <a:latin typeface="Arial Narrow" panose="020B0606020202030204" pitchFamily="34" charset="0"/>
                <a:cs typeface="Arial" panose="020B0604020202020204" pitchFamily="34" charset="0"/>
              </a:rPr>
              <a:t>Kebijakan Industri Nasional</a:t>
            </a:r>
            <a:r>
              <a:rPr lang="id-ID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;</a:t>
            </a:r>
            <a:endParaRPr lang="en-US" sz="16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7800" lvl="0" indent="-177800">
              <a:buFont typeface="Wingdings" panose="05000000000000000000" pitchFamily="2" charset="2"/>
              <a:buChar char="§"/>
            </a:pPr>
            <a:r>
              <a:rPr lang="en-US" sz="1600" dirty="0" err="1" smtClean="0">
                <a:latin typeface="Arial Narrow" panose="020B0606020202030204" pitchFamily="34" charset="0"/>
              </a:rPr>
              <a:t>Permenkes</a:t>
            </a:r>
            <a:r>
              <a:rPr lang="en-US" sz="1600" dirty="0" smtClean="0">
                <a:latin typeface="Arial Narrow" panose="020B0606020202030204" pitchFamily="34" charset="0"/>
              </a:rPr>
              <a:t> No 6 </a:t>
            </a:r>
            <a:r>
              <a:rPr lang="en-US" sz="1600" dirty="0" err="1">
                <a:latin typeface="Arial Narrow" panose="020B0606020202030204" pitchFamily="34" charset="0"/>
              </a:rPr>
              <a:t>Tahun</a:t>
            </a:r>
            <a:r>
              <a:rPr lang="en-US" sz="1600" dirty="0">
                <a:latin typeface="Arial Narrow" panose="020B0606020202030204" pitchFamily="34" charset="0"/>
              </a:rPr>
              <a:t> 2012 </a:t>
            </a:r>
            <a:r>
              <a:rPr lang="en-US" sz="1600" dirty="0" err="1" smtClean="0">
                <a:latin typeface="Arial Narrow" panose="020B0606020202030204" pitchFamily="34" charset="0"/>
              </a:rPr>
              <a:t>tentang</a:t>
            </a:r>
            <a:r>
              <a:rPr lang="en-US" sz="1600" dirty="0" smtClean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Industri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dan</a:t>
            </a:r>
            <a:r>
              <a:rPr lang="en-US" sz="1600" dirty="0">
                <a:latin typeface="Arial Narrow" panose="020B0606020202030204" pitchFamily="34" charset="0"/>
              </a:rPr>
              <a:t> Usaha </a:t>
            </a:r>
            <a:r>
              <a:rPr lang="en-US" sz="1600" dirty="0" err="1">
                <a:latin typeface="Arial Narrow" panose="020B0606020202030204" pitchFamily="34" charset="0"/>
              </a:rPr>
              <a:t>Obat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 smtClean="0">
                <a:latin typeface="Arial Narrow" panose="020B0606020202030204" pitchFamily="34" charset="0"/>
              </a:rPr>
              <a:t>Tradisional</a:t>
            </a:r>
            <a:r>
              <a:rPr lang="en-US" sz="1600" dirty="0" smtClean="0">
                <a:latin typeface="Arial Narrow" panose="020B0606020202030204" pitchFamily="34" charset="0"/>
              </a:rPr>
              <a:t>;</a:t>
            </a:r>
            <a:endParaRPr lang="en-AU" sz="16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7800" lvl="0" indent="-177800">
              <a:buFont typeface="Wingdings" panose="05000000000000000000" pitchFamily="2" charset="2"/>
              <a:buChar char="§"/>
            </a:pPr>
            <a:r>
              <a:rPr lang="id-ID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Permenkes No </a:t>
            </a:r>
            <a:r>
              <a:rPr lang="de-DE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64 Tahun 2015</a:t>
            </a:r>
            <a:r>
              <a:rPr lang="id-ID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t</a:t>
            </a:r>
            <a:r>
              <a:rPr lang="en-US" sz="16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entang</a:t>
            </a:r>
            <a:r>
              <a:rPr lang="en-US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id-ID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Organisasi dan Tata Kerja Kementerian Kesehatan;</a:t>
            </a:r>
            <a:endParaRPr lang="en-AU" sz="16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7800" lvl="0" indent="-177800">
              <a:buFont typeface="Wingdings" panose="05000000000000000000" pitchFamily="2" charset="2"/>
              <a:buChar char="§"/>
            </a:pPr>
            <a:r>
              <a:rPr lang="en-AU" sz="16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Permenkes</a:t>
            </a:r>
            <a:r>
              <a:rPr lang="en-AU" sz="1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No </a:t>
            </a:r>
            <a:r>
              <a:rPr lang="en-A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87 </a:t>
            </a:r>
            <a:r>
              <a:rPr lang="en-AU" sz="16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Tahun</a:t>
            </a:r>
            <a:r>
              <a:rPr lang="en-A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 2013 </a:t>
            </a:r>
            <a:r>
              <a:rPr lang="en-AU" sz="16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tentang</a:t>
            </a:r>
            <a:r>
              <a:rPr lang="en-AU" sz="1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AU" sz="16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Peta</a:t>
            </a:r>
            <a:r>
              <a:rPr lang="en-A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AU" sz="16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Jalan</a:t>
            </a:r>
            <a:r>
              <a:rPr lang="en-A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AU" sz="16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Pengembangan</a:t>
            </a:r>
            <a:r>
              <a:rPr lang="en-A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AU" sz="16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Bahan</a:t>
            </a:r>
            <a:r>
              <a:rPr lang="en-A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 Baku </a:t>
            </a:r>
            <a:r>
              <a:rPr lang="en-AU" sz="16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Obat</a:t>
            </a:r>
            <a:r>
              <a:rPr lang="en-AU" sz="1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;</a:t>
            </a:r>
            <a:endParaRPr lang="en-AU" sz="16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7800" lvl="0" indent="-177800">
              <a:buFont typeface="Wingdings" panose="05000000000000000000" pitchFamily="2" charset="2"/>
              <a:buChar char="§"/>
            </a:pPr>
            <a:r>
              <a:rPr lang="en-AU" sz="16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Permenkes</a:t>
            </a:r>
            <a:r>
              <a:rPr lang="en-AU" sz="1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No </a:t>
            </a:r>
            <a:r>
              <a:rPr lang="en-A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88 </a:t>
            </a:r>
            <a:r>
              <a:rPr lang="en-AU" sz="16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Tahun</a:t>
            </a:r>
            <a:r>
              <a:rPr lang="en-A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 2013 </a:t>
            </a:r>
            <a:r>
              <a:rPr lang="en-AU" sz="16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tentang</a:t>
            </a:r>
            <a:r>
              <a:rPr lang="en-AU" sz="1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AU" sz="16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Rencana</a:t>
            </a:r>
            <a:r>
              <a:rPr lang="en-A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AU" sz="16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Induk</a:t>
            </a:r>
            <a:r>
              <a:rPr lang="en-A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AU" sz="16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Pengembangan</a:t>
            </a:r>
            <a:r>
              <a:rPr lang="en-A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AU" sz="16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Bahan</a:t>
            </a:r>
            <a:r>
              <a:rPr lang="en-A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 Baku </a:t>
            </a:r>
            <a:r>
              <a:rPr lang="en-AU" sz="16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Obat</a:t>
            </a:r>
            <a:r>
              <a:rPr lang="en-A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AU" sz="16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Tradisional</a:t>
            </a:r>
            <a:r>
              <a:rPr lang="en-AU" sz="1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;</a:t>
            </a:r>
            <a:endParaRPr lang="en-AU" sz="16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7800" lvl="0" indent="-177800">
              <a:buFont typeface="Wingdings" panose="05000000000000000000" pitchFamily="2" charset="2"/>
              <a:buChar char="§"/>
            </a:pPr>
            <a:r>
              <a:rPr lang="en-AU" sz="16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Kepmenkes</a:t>
            </a:r>
            <a:r>
              <a:rPr lang="en-AU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No </a:t>
            </a:r>
            <a:r>
              <a:rPr lang="en-AU" sz="1600" dirty="0">
                <a:latin typeface="Arial Narrow" panose="020B0606020202030204" pitchFamily="34" charset="0"/>
                <a:cs typeface="Arial" panose="020B0604020202020204" pitchFamily="34" charset="0"/>
              </a:rPr>
              <a:t>HK.02.02/MENKES/52/2015 </a:t>
            </a:r>
            <a:r>
              <a:rPr lang="en-AU" sz="16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tentang</a:t>
            </a:r>
            <a:r>
              <a:rPr lang="en-AU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AU" sz="1600" dirty="0" err="1">
                <a:latin typeface="Arial Narrow" panose="020B0606020202030204" pitchFamily="34" charset="0"/>
                <a:cs typeface="Arial" panose="020B0604020202020204" pitchFamily="34" charset="0"/>
              </a:rPr>
              <a:t>Rencana</a:t>
            </a:r>
            <a:r>
              <a:rPr lang="en-AU" sz="16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AU" sz="1600" dirty="0" err="1">
                <a:latin typeface="Arial Narrow" panose="020B0606020202030204" pitchFamily="34" charset="0"/>
                <a:cs typeface="Arial" panose="020B0604020202020204" pitchFamily="34" charset="0"/>
              </a:rPr>
              <a:t>Strategis</a:t>
            </a:r>
            <a:r>
              <a:rPr lang="en-AU" sz="16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AU" sz="1600" dirty="0" err="1">
                <a:latin typeface="Arial Narrow" panose="020B0606020202030204" pitchFamily="34" charset="0"/>
                <a:cs typeface="Arial" panose="020B0604020202020204" pitchFamily="34" charset="0"/>
              </a:rPr>
              <a:t>Kementerian</a:t>
            </a:r>
            <a:r>
              <a:rPr lang="en-AU" sz="16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AU" sz="1600" dirty="0" err="1">
                <a:latin typeface="Arial Narrow" panose="020B0606020202030204" pitchFamily="34" charset="0"/>
                <a:cs typeface="Arial" panose="020B0604020202020204" pitchFamily="34" charset="0"/>
              </a:rPr>
              <a:t>Kesehatan</a:t>
            </a:r>
            <a:r>
              <a:rPr lang="en-AU" sz="16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AU" sz="1600" dirty="0" err="1">
                <a:latin typeface="Arial Narrow" panose="020B0606020202030204" pitchFamily="34" charset="0"/>
                <a:cs typeface="Arial" panose="020B0604020202020204" pitchFamily="34" charset="0"/>
              </a:rPr>
              <a:t>Tahun</a:t>
            </a:r>
            <a:r>
              <a:rPr lang="en-AU" sz="1600" dirty="0">
                <a:latin typeface="Arial Narrow" panose="020B0606020202030204" pitchFamily="34" charset="0"/>
                <a:cs typeface="Arial" panose="020B0604020202020204" pitchFamily="34" charset="0"/>
              </a:rPr>
              <a:t> 2015 – 2019; 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id-ID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Kepmenkes No </a:t>
            </a:r>
            <a:r>
              <a:rPr lang="id-ID" sz="1600" dirty="0">
                <a:latin typeface="Arial Narrow" panose="020B0606020202030204" pitchFamily="34" charset="0"/>
                <a:cs typeface="Arial" panose="020B0604020202020204" pitchFamily="34" charset="0"/>
              </a:rPr>
              <a:t>189/Menkes/SK/III/2006 </a:t>
            </a:r>
            <a:r>
              <a:rPr lang="id-ID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t</a:t>
            </a:r>
            <a:r>
              <a:rPr lang="en-US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en</a:t>
            </a:r>
            <a:r>
              <a:rPr lang="id-ID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t</a:t>
            </a:r>
            <a:r>
              <a:rPr lang="en-US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an</a:t>
            </a:r>
            <a:r>
              <a:rPr lang="id-ID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g </a:t>
            </a:r>
            <a:r>
              <a:rPr lang="id-ID" sz="1600" dirty="0">
                <a:latin typeface="Arial Narrow" panose="020B0606020202030204" pitchFamily="34" charset="0"/>
                <a:cs typeface="Arial" panose="020B0604020202020204" pitchFamily="34" charset="0"/>
              </a:rPr>
              <a:t>Kebijakan Obat </a:t>
            </a:r>
            <a:r>
              <a:rPr lang="id-ID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Nasional</a:t>
            </a:r>
            <a:r>
              <a:rPr lang="en-US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;</a:t>
            </a:r>
            <a:endParaRPr lang="en-AU" sz="16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en-US" sz="1600" dirty="0" err="1" smtClean="0">
                <a:latin typeface="Arial Narrow" pitchFamily="34" charset="0"/>
              </a:rPr>
              <a:t>Kepmenkes</a:t>
            </a:r>
            <a:r>
              <a:rPr lang="en-US" sz="1600" dirty="0" smtClean="0">
                <a:latin typeface="Arial Narrow" pitchFamily="34" charset="0"/>
              </a:rPr>
              <a:t> 381/</a:t>
            </a:r>
            <a:r>
              <a:rPr lang="en-US" sz="1600" dirty="0" err="1" smtClean="0">
                <a:latin typeface="Arial Narrow" pitchFamily="34" charset="0"/>
              </a:rPr>
              <a:t>Menkes</a:t>
            </a:r>
            <a:r>
              <a:rPr lang="en-US" sz="1600" dirty="0" smtClean="0">
                <a:latin typeface="Arial Narrow" pitchFamily="34" charset="0"/>
              </a:rPr>
              <a:t>/SK/III/</a:t>
            </a:r>
            <a:r>
              <a:rPr lang="en-US" sz="1600" i="1" dirty="0" smtClean="0">
                <a:latin typeface="Arial Narrow" pitchFamily="34" charset="0"/>
              </a:rPr>
              <a:t>2007 </a:t>
            </a:r>
            <a:r>
              <a:rPr lang="en-US" sz="1600" dirty="0" err="1" smtClean="0">
                <a:latin typeface="Arial Narrow" pitchFamily="34" charset="0"/>
              </a:rPr>
              <a:t>tentang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Kebijakan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Obat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Tradisional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en-US" sz="1600" dirty="0" err="1" smtClean="0">
                <a:latin typeface="Arial Narrow" pitchFamily="34" charset="0"/>
              </a:rPr>
              <a:t>Nasional</a:t>
            </a:r>
            <a:r>
              <a:rPr lang="en-US" sz="1600" dirty="0" smtClean="0">
                <a:latin typeface="Arial Narrow" pitchFamily="34" charset="0"/>
              </a:rPr>
              <a:t> ; </a:t>
            </a:r>
            <a:endParaRPr lang="en-US" sz="1600" dirty="0" smtClean="0">
              <a:latin typeface="Arial Narrow" pitchFamily="34" charset="0"/>
              <a:cs typeface="Arial" panose="020B0604020202020204" pitchFamily="34" charset="0"/>
            </a:endParaRP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id-ID" sz="1600" dirty="0" smtClean="0">
                <a:latin typeface="Arial Narrow" panose="020B0606020202030204" pitchFamily="34" charset="0"/>
              </a:rPr>
              <a:t>Kepmenkes </a:t>
            </a:r>
            <a:r>
              <a:rPr lang="id-ID" sz="1600" dirty="0">
                <a:latin typeface="Arial Narrow" panose="020B0606020202030204" pitchFamily="34" charset="0"/>
              </a:rPr>
              <a:t>No. 1076 Tahun 2003 </a:t>
            </a:r>
            <a:r>
              <a:rPr lang="id-ID" sz="1600" dirty="0" smtClean="0">
                <a:latin typeface="Arial Narrow" panose="020B0606020202030204" pitchFamily="34" charset="0"/>
              </a:rPr>
              <a:t>t</a:t>
            </a:r>
            <a:r>
              <a:rPr lang="en-US" sz="1600" dirty="0" err="1" smtClean="0">
                <a:latin typeface="Arial Narrow" panose="020B0606020202030204" pitchFamily="34" charset="0"/>
              </a:rPr>
              <a:t>entang</a:t>
            </a:r>
            <a:r>
              <a:rPr lang="id-ID" sz="1600" dirty="0" smtClean="0">
                <a:latin typeface="Arial Narrow" panose="020B0606020202030204" pitchFamily="34" charset="0"/>
              </a:rPr>
              <a:t> </a:t>
            </a:r>
            <a:r>
              <a:rPr lang="id-ID" sz="1600" dirty="0">
                <a:latin typeface="Arial Narrow" panose="020B0606020202030204" pitchFamily="34" charset="0"/>
              </a:rPr>
              <a:t>Penyelenggaraan Pengobatan </a:t>
            </a:r>
            <a:r>
              <a:rPr lang="id-ID" sz="1600" dirty="0" smtClean="0">
                <a:latin typeface="Arial Narrow" panose="020B0606020202030204" pitchFamily="34" charset="0"/>
              </a:rPr>
              <a:t>Tradisional</a:t>
            </a:r>
            <a:r>
              <a:rPr lang="en-US" sz="1600" dirty="0" smtClean="0">
                <a:latin typeface="Arial Narrow" panose="020B0606020202030204" pitchFamily="34" charset="0"/>
              </a:rPr>
              <a:t>.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en-US" sz="1600" dirty="0" err="1" smtClean="0">
                <a:latin typeface="Arial Narrow" panose="020B0606020202030204" pitchFamily="34" charset="0"/>
              </a:rPr>
              <a:t>Inpres</a:t>
            </a:r>
            <a:r>
              <a:rPr lang="en-US" sz="1600" dirty="0" smtClean="0">
                <a:latin typeface="Arial Narrow" panose="020B0606020202030204" pitchFamily="34" charset="0"/>
              </a:rPr>
              <a:t> No. 6 </a:t>
            </a:r>
            <a:r>
              <a:rPr lang="en-US" sz="1600" dirty="0" err="1" smtClean="0">
                <a:latin typeface="Arial Narrow" panose="020B0606020202030204" pitchFamily="34" charset="0"/>
              </a:rPr>
              <a:t>Tahun</a:t>
            </a:r>
            <a:r>
              <a:rPr lang="en-US" sz="1600" dirty="0" smtClean="0">
                <a:latin typeface="Arial Narrow" panose="020B0606020202030204" pitchFamily="34" charset="0"/>
              </a:rPr>
              <a:t> 2016, </a:t>
            </a:r>
            <a:r>
              <a:rPr lang="en-US" sz="1600" dirty="0" err="1" smtClean="0">
                <a:latin typeface="Arial Narrow" panose="020B0606020202030204" pitchFamily="34" charset="0"/>
              </a:rPr>
              <a:t>tentang</a:t>
            </a:r>
            <a:r>
              <a:rPr lang="en-US" sz="1600" dirty="0" smtClean="0">
                <a:latin typeface="Arial Narrow" panose="020B0606020202030204" pitchFamily="34" charset="0"/>
              </a:rPr>
              <a:t> </a:t>
            </a:r>
            <a:r>
              <a:rPr lang="en-US" sz="1600" dirty="0" err="1" smtClean="0">
                <a:latin typeface="Arial Narrow" panose="020B0606020202030204" pitchFamily="34" charset="0"/>
              </a:rPr>
              <a:t>Percepatan</a:t>
            </a:r>
            <a:r>
              <a:rPr lang="en-US" sz="1600" dirty="0" smtClean="0">
                <a:latin typeface="Arial Narrow" panose="020B0606020202030204" pitchFamily="34" charset="0"/>
              </a:rPr>
              <a:t> </a:t>
            </a:r>
            <a:r>
              <a:rPr lang="en-US" sz="1600" dirty="0" err="1" smtClean="0">
                <a:latin typeface="Arial Narrow" panose="020B0606020202030204" pitchFamily="34" charset="0"/>
              </a:rPr>
              <a:t>Pengembangan</a:t>
            </a:r>
            <a:r>
              <a:rPr lang="en-US" sz="1600" dirty="0" smtClean="0">
                <a:latin typeface="Arial Narrow" panose="020B0606020202030204" pitchFamily="34" charset="0"/>
              </a:rPr>
              <a:t> </a:t>
            </a:r>
            <a:r>
              <a:rPr lang="en-US" sz="1600" dirty="0" err="1" smtClean="0">
                <a:latin typeface="Arial Narrow" panose="020B0606020202030204" pitchFamily="34" charset="0"/>
              </a:rPr>
              <a:t>Industri</a:t>
            </a:r>
            <a:r>
              <a:rPr lang="en-US" sz="1600" dirty="0" smtClean="0">
                <a:latin typeface="Arial Narrow" panose="020B0606020202030204" pitchFamily="34" charset="0"/>
              </a:rPr>
              <a:t> </a:t>
            </a:r>
            <a:r>
              <a:rPr lang="en-US" sz="1600" dirty="0" err="1" smtClean="0">
                <a:latin typeface="Arial Narrow" panose="020B0606020202030204" pitchFamily="34" charset="0"/>
              </a:rPr>
              <a:t>Farmasi</a:t>
            </a:r>
            <a:r>
              <a:rPr lang="id-ID" sz="1600" smtClean="0">
                <a:latin typeface="Arial Narrow" panose="020B0606020202030204" pitchFamily="34" charset="0"/>
              </a:rPr>
              <a:t> dan alkes</a:t>
            </a:r>
            <a:endParaRPr lang="en-US" sz="1600" dirty="0" smtClean="0">
              <a:latin typeface="Arial Narrow" panose="020B0606020202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111442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1"/>
                </a:solidFill>
              </a:rPr>
              <a:t>DASAR HUKUM UPAYA KEMANDIRIAN BAHAN BAKU SEDIAAN FARMASI </a:t>
            </a:r>
            <a:endParaRPr lang="id-ID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89509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10668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KONDISI FARMASI DI INDONESIA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3400" y="2514600"/>
            <a:ext cx="2421731" cy="2285999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 marL="228600" indent="-228600">
              <a:spcAft>
                <a:spcPts val="300"/>
              </a:spcAft>
              <a:buNone/>
              <a:defRPr/>
            </a:pPr>
            <a:r>
              <a:rPr lang="en-US" sz="2000" dirty="0" smtClean="0">
                <a:solidFill>
                  <a:schemeClr val="bg1"/>
                </a:solidFill>
                <a:cs typeface="Calibri" pitchFamily="34" charset="0"/>
              </a:rPr>
              <a:t>	</a:t>
            </a:r>
          </a:p>
          <a:p>
            <a:pPr marL="228600" indent="-228600">
              <a:spcAft>
                <a:spcPts val="300"/>
              </a:spcAft>
              <a:buNone/>
              <a:defRPr/>
            </a:pPr>
            <a:r>
              <a:rPr lang="en-US" sz="23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Jumlah</a:t>
            </a:r>
            <a:r>
              <a:rPr lang="en-US" sz="2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industri</a:t>
            </a:r>
            <a:r>
              <a:rPr lang="en-US" sz="2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farmasi</a:t>
            </a:r>
            <a:endParaRPr lang="en-US" sz="2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spcAft>
                <a:spcPts val="300"/>
              </a:spcAft>
              <a:buNone/>
              <a:defRPr/>
            </a:pPr>
            <a:r>
              <a:rPr lang="en-US" sz="2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 Indonesia:  </a:t>
            </a:r>
            <a:r>
              <a:rPr lang="en-US" sz="2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206</a:t>
            </a:r>
          </a:p>
          <a:p>
            <a:pPr marL="228600" indent="-228600">
              <a:spcAft>
                <a:spcPts val="300"/>
              </a:spcAft>
              <a:buNone/>
              <a:defRPr/>
            </a:pPr>
            <a:r>
              <a:rPr lang="en-US" sz="2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Perusahaan</a:t>
            </a:r>
          </a:p>
          <a:p>
            <a:pPr marL="228600" indent="-228600">
              <a:spcAft>
                <a:spcPts val="300"/>
              </a:spcAft>
              <a:buNone/>
              <a:defRPr/>
            </a:pPr>
            <a:r>
              <a:rPr lang="en-US" sz="2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BUMN</a:t>
            </a:r>
          </a:p>
          <a:p>
            <a:pPr marL="228600" indent="-228600">
              <a:spcAft>
                <a:spcPts val="300"/>
              </a:spcAft>
              <a:buNone/>
              <a:defRPr/>
            </a:pPr>
            <a:r>
              <a:rPr lang="en-US" sz="2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24</a:t>
            </a:r>
            <a:r>
              <a:rPr lang="en-US" sz="2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multinasional</a:t>
            </a:r>
            <a:endParaRPr lang="en-US" sz="23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spcAft>
                <a:spcPts val="300"/>
              </a:spcAft>
              <a:buNone/>
              <a:defRPr/>
            </a:pPr>
            <a:r>
              <a:rPr lang="en-US" sz="2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178 </a:t>
            </a:r>
            <a:r>
              <a:rPr lang="en-US" sz="23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swasta</a:t>
            </a: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nasional</a:t>
            </a: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Indonesia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10000" y="1600202"/>
            <a:ext cx="4876800" cy="406717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 marL="285750" lvl="1">
              <a:buFont typeface="Arial" pitchFamily="34" charset="0"/>
              <a:buChar char="•"/>
            </a:pPr>
            <a:endParaRPr lang="en-US" sz="2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lvl="1">
              <a:buFont typeface="Arial" pitchFamily="34" charset="0"/>
              <a:buChar char="•"/>
            </a:pPr>
            <a:r>
              <a:rPr lang="id-ID" sz="2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Pasar farmasi nasional tumbuh rata-rata 11,23</a:t>
            </a:r>
            <a:r>
              <a:rPr lang="en-US" sz="2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id-ID" sz="2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 tahun (CAGR) selama </a:t>
            </a:r>
            <a:r>
              <a:rPr lang="en-US" sz="2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2010-2014</a:t>
            </a:r>
            <a:r>
              <a:rPr lang="id-ID" sz="2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9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lvl="1">
              <a:buFont typeface="Arial" pitchFamily="34" charset="0"/>
              <a:buChar char="•"/>
            </a:pPr>
            <a:r>
              <a:rPr lang="en-US" sz="2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Industri</a:t>
            </a:r>
            <a:r>
              <a:rPr lang="en-US" sz="2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farmasi</a:t>
            </a:r>
            <a:r>
              <a:rPr lang="en-US" sz="2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nasional</a:t>
            </a:r>
            <a:r>
              <a:rPr lang="en-US" sz="2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mendominasi</a:t>
            </a:r>
            <a:r>
              <a:rPr lang="en-US" sz="2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73%</a:t>
            </a:r>
            <a:r>
              <a:rPr lang="en-US" sz="2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9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pangsa</a:t>
            </a:r>
            <a:r>
              <a:rPr lang="en-US" sz="2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pasar</a:t>
            </a:r>
            <a:r>
              <a:rPr lang="en-US" sz="2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endParaRPr lang="id-ID" sz="29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/>
            <a:r>
              <a:rPr lang="id-ID" sz="2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Pertumbuhan pasar farmasi pada tahun 2014 secara absolut turun dari tahun-tahun sebelumnya, walaupun secara nilai naik sebesar </a:t>
            </a:r>
            <a:r>
              <a:rPr lang="id-ID" sz="2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Rp</a:t>
            </a:r>
            <a:r>
              <a:rPr lang="en-US" sz="2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id-ID" sz="2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58 triliun </a:t>
            </a:r>
            <a:r>
              <a:rPr lang="id-ID" sz="2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dari tahun sebelumnya sebesar Rp</a:t>
            </a:r>
            <a:r>
              <a:rPr lang="en-US" sz="2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id-ID" sz="2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55 triliun.</a:t>
            </a:r>
            <a:r>
              <a:rPr lang="en-US" sz="2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Tahun</a:t>
            </a:r>
            <a:r>
              <a:rPr lang="en-US" sz="2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2015 </a:t>
            </a:r>
            <a:r>
              <a:rPr lang="en-US" sz="29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berkisar</a:t>
            </a:r>
            <a:r>
              <a:rPr lang="en-US" sz="2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sekitar</a:t>
            </a:r>
            <a:r>
              <a:rPr lang="en-US" sz="2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Rp</a:t>
            </a:r>
            <a:r>
              <a:rPr lang="en-US" sz="2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61.2 </a:t>
            </a:r>
            <a:r>
              <a:rPr lang="en-US" sz="29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triliun</a:t>
            </a:r>
            <a:r>
              <a:rPr lang="en-US" sz="2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285750" indent="-285750"/>
            <a:r>
              <a:rPr lang="en-US" sz="29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Berkontribusi</a:t>
            </a:r>
            <a:r>
              <a:rPr lang="en-US" sz="2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lebih</a:t>
            </a:r>
            <a:r>
              <a:rPr lang="en-US" sz="2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kurang</a:t>
            </a:r>
            <a:r>
              <a:rPr lang="en-US" sz="2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27%</a:t>
            </a:r>
            <a:r>
              <a:rPr lang="en-US" sz="2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total </a:t>
            </a:r>
            <a:r>
              <a:rPr lang="en-US" sz="29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pangsa</a:t>
            </a:r>
            <a:r>
              <a:rPr lang="en-US" sz="2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pasar</a:t>
            </a:r>
            <a:r>
              <a:rPr lang="en-US" sz="2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farmasi</a:t>
            </a:r>
            <a:r>
              <a:rPr lang="en-US" sz="2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ASEAN </a:t>
            </a:r>
            <a:r>
              <a:rPr lang="en-US" sz="29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merupakan</a:t>
            </a:r>
            <a:r>
              <a:rPr lang="en-US" sz="2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9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terbesar</a:t>
            </a:r>
            <a:endParaRPr lang="en-US" sz="29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/>
            <a:r>
              <a:rPr lang="en-US" sz="29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Nilai</a:t>
            </a:r>
            <a:r>
              <a:rPr lang="en-US" sz="2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ekspor</a:t>
            </a:r>
            <a:r>
              <a:rPr lang="en-US" sz="2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industri</a:t>
            </a:r>
            <a:r>
              <a:rPr lang="en-US" sz="2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farmasi</a:t>
            </a:r>
            <a:r>
              <a:rPr lang="en-US" sz="2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Indonesia </a:t>
            </a:r>
            <a:r>
              <a:rPr lang="en-US" sz="29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lebih</a:t>
            </a:r>
            <a:r>
              <a:rPr lang="en-US" sz="2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kurang</a:t>
            </a:r>
            <a:r>
              <a:rPr lang="en-US" sz="2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Rp</a:t>
            </a:r>
            <a:r>
              <a:rPr lang="en-US" sz="2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9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trilliun</a:t>
            </a:r>
            <a:r>
              <a:rPr lang="en-US" sz="2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(2013), </a:t>
            </a:r>
            <a:r>
              <a:rPr lang="en-US" sz="29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nilai</a:t>
            </a:r>
            <a:r>
              <a:rPr lang="en-US" sz="2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9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impor</a:t>
            </a:r>
            <a:r>
              <a:rPr lang="en-US" sz="2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lebih</a:t>
            </a:r>
            <a:r>
              <a:rPr lang="en-US" sz="2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kurang</a:t>
            </a:r>
            <a:r>
              <a:rPr lang="en-US" sz="2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Rp</a:t>
            </a:r>
            <a:r>
              <a:rPr lang="en-US" sz="2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21 </a:t>
            </a:r>
            <a:r>
              <a:rPr lang="en-US" sz="29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trilliun</a:t>
            </a:r>
            <a:r>
              <a:rPr lang="en-US" sz="2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didominasi</a:t>
            </a:r>
            <a:r>
              <a:rPr lang="en-US" sz="2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sz="2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impor</a:t>
            </a:r>
            <a:r>
              <a:rPr lang="en-US" sz="2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bahan</a:t>
            </a:r>
            <a:r>
              <a:rPr lang="en-US" sz="2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baku</a:t>
            </a:r>
            <a:r>
              <a:rPr lang="en-US" sz="2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obat</a:t>
            </a:r>
            <a:endParaRPr lang="en-US" sz="2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971800" y="2514600"/>
            <a:ext cx="826008" cy="19812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05000" y="4343400"/>
            <a:ext cx="2133600" cy="14763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endParaRPr lang="en-US" b="1" u="sng" dirty="0" smtClean="0"/>
          </a:p>
          <a:p>
            <a:r>
              <a:rPr lang="en-US" sz="1600" b="1" u="sng" dirty="0" err="1" smtClean="0"/>
              <a:t>Sifat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Industri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Farmasi</a:t>
            </a:r>
            <a:r>
              <a:rPr lang="en-US" sz="1600" b="1" u="sng" dirty="0" smtClean="0"/>
              <a:t> :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600" i="1" dirty="0" smtClean="0"/>
              <a:t>Capital Intensive</a:t>
            </a:r>
          </a:p>
          <a:p>
            <a:pPr>
              <a:buFont typeface="Arial" pitchFamily="34" charset="0"/>
              <a:buChar char="•"/>
            </a:pPr>
            <a:r>
              <a:rPr lang="en-US" sz="1600" i="1" dirty="0" smtClean="0"/>
              <a:t> Technology Intensive</a:t>
            </a:r>
          </a:p>
          <a:p>
            <a:pPr>
              <a:buFont typeface="Arial" pitchFamily="34" charset="0"/>
              <a:buChar char="•"/>
            </a:pPr>
            <a:r>
              <a:rPr lang="en-US" sz="1600" i="1" dirty="0" smtClean="0"/>
              <a:t> Skilled Labor</a:t>
            </a:r>
          </a:p>
          <a:p>
            <a:pPr>
              <a:buFont typeface="Arial" pitchFamily="34" charset="0"/>
              <a:buChar char="•"/>
            </a:pPr>
            <a:r>
              <a:rPr lang="en-US" sz="1600" i="1" dirty="0" smtClean="0"/>
              <a:t> Highly Regulated</a:t>
            </a:r>
            <a:endParaRPr lang="en-US" i="1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943600"/>
            <a:ext cx="8382000" cy="67710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/>
              <a:t>Sediaan</a:t>
            </a:r>
            <a:r>
              <a:rPr lang="en-US" sz="2000" b="1" dirty="0"/>
              <a:t> </a:t>
            </a:r>
            <a:r>
              <a:rPr lang="en-US" sz="2000" b="1" dirty="0" err="1"/>
              <a:t>Farmasi</a:t>
            </a:r>
            <a:r>
              <a:rPr lang="en-US" sz="2000" b="1" dirty="0"/>
              <a:t>  </a:t>
            </a:r>
            <a:r>
              <a:rPr lang="en-US" sz="2000" b="1" dirty="0" err="1"/>
              <a:t>adalah</a:t>
            </a:r>
            <a:r>
              <a:rPr lang="en-US" sz="2000" b="1" dirty="0"/>
              <a:t> </a:t>
            </a:r>
            <a:r>
              <a:rPr lang="en-US" sz="2000" b="1" dirty="0" err="1"/>
              <a:t>obat</a:t>
            </a:r>
            <a:r>
              <a:rPr lang="en-US" sz="2000" b="1" dirty="0"/>
              <a:t>, </a:t>
            </a:r>
            <a:r>
              <a:rPr lang="en-US" sz="2000" b="1" dirty="0" err="1"/>
              <a:t>bahan</a:t>
            </a:r>
            <a:r>
              <a:rPr lang="en-US" sz="2000" b="1" dirty="0"/>
              <a:t> </a:t>
            </a:r>
            <a:r>
              <a:rPr lang="en-US" sz="2000" b="1" dirty="0" err="1"/>
              <a:t>obat</a:t>
            </a:r>
            <a:r>
              <a:rPr lang="en-US" sz="2000" b="1" dirty="0"/>
              <a:t>, </a:t>
            </a:r>
            <a:r>
              <a:rPr lang="en-US" sz="2000" b="1" dirty="0" err="1"/>
              <a:t>obat</a:t>
            </a:r>
            <a:r>
              <a:rPr lang="en-US" sz="2000" b="1" dirty="0"/>
              <a:t> </a:t>
            </a:r>
            <a:r>
              <a:rPr lang="en-US" sz="2000" b="1" dirty="0" err="1"/>
              <a:t>tradisional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kosmetika</a:t>
            </a:r>
            <a:r>
              <a:rPr lang="en-US" sz="2000" b="1" dirty="0"/>
              <a:t> </a:t>
            </a:r>
            <a:endParaRPr lang="en-US" sz="2000" b="1" dirty="0" smtClean="0"/>
          </a:p>
          <a:p>
            <a:r>
              <a:rPr lang="en-US" dirty="0" smtClean="0"/>
              <a:t>(</a:t>
            </a:r>
            <a:r>
              <a:rPr lang="en-US" dirty="0" err="1"/>
              <a:t>Undang-undang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2009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13181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US" dirty="0" smtClean="0">
                <a:latin typeface="Arial" pitchFamily="34" charset="0"/>
                <a:cs typeface="Arial" pitchFamily="34" charset="0"/>
              </a:rPr>
              <a:t>PASAR FARMASI INDONESIA DI DUNIA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hart 7"/>
          <p:cNvGraphicFramePr/>
          <p:nvPr>
            <p:extLst/>
          </p:nvPr>
        </p:nvGraphicFramePr>
        <p:xfrm>
          <a:off x="396537" y="1496372"/>
          <a:ext cx="3274460" cy="3717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234"/>
          <p:cNvSpPr txBox="1">
            <a:spLocks noChangeArrowheads="1"/>
          </p:cNvSpPr>
          <p:nvPr/>
        </p:nvSpPr>
        <p:spPr bwMode="auto">
          <a:xfrm>
            <a:off x="490320" y="1430578"/>
            <a:ext cx="3047078" cy="677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560" tIns="40280" rIns="80560" bIns="40280">
            <a:spAutoFit/>
          </a:bodyPr>
          <a:lstStyle/>
          <a:p>
            <a:pPr algn="ctr" defTabSz="842618"/>
            <a:r>
              <a:rPr lang="en-SG" sz="1292" u="sng" dirty="0">
                <a:solidFill>
                  <a:srgbClr val="002868"/>
                </a:solidFill>
                <a:cs typeface="Arial" pitchFamily="34" charset="0"/>
              </a:rPr>
              <a:t>ID Pharmaceutical market sales </a:t>
            </a:r>
          </a:p>
          <a:p>
            <a:pPr algn="ctr" defTabSz="842618"/>
            <a:r>
              <a:rPr lang="en-SG" sz="1292" u="sng" dirty="0">
                <a:solidFill>
                  <a:srgbClr val="002868"/>
                </a:solidFill>
                <a:cs typeface="Arial" pitchFamily="34" charset="0"/>
              </a:rPr>
              <a:t>(US$, </a:t>
            </a:r>
            <a:r>
              <a:rPr lang="en-US" sz="1292" u="sng" dirty="0">
                <a:solidFill>
                  <a:srgbClr val="002868"/>
                </a:solidFill>
                <a:cs typeface="Arial" pitchFamily="34" charset="0"/>
              </a:rPr>
              <a:t>M)</a:t>
            </a:r>
            <a:endParaRPr lang="en-SG" sz="1292" u="sng" dirty="0">
              <a:solidFill>
                <a:srgbClr val="002868"/>
              </a:solidFill>
              <a:cs typeface="Arial" pitchFamily="34" charset="0"/>
            </a:endParaRPr>
          </a:p>
          <a:p>
            <a:pPr defTabSz="842618"/>
            <a:endParaRPr lang="en-US" sz="1292" u="sng" dirty="0">
              <a:solidFill>
                <a:srgbClr val="002868"/>
              </a:solidFill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37844779"/>
              </p:ext>
            </p:extLst>
          </p:nvPr>
        </p:nvGraphicFramePr>
        <p:xfrm>
          <a:off x="4261434" y="1203292"/>
          <a:ext cx="4350266" cy="4220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550"/>
                <a:gridCol w="920236"/>
                <a:gridCol w="214955"/>
                <a:gridCol w="435594"/>
                <a:gridCol w="871191"/>
                <a:gridCol w="214955"/>
                <a:gridCol w="435594"/>
                <a:gridCol w="871191"/>
              </a:tblGrid>
              <a:tr h="225083"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2014 RANK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 marT="42203" marB="4220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134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 marT="42203" marB="4220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134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2017 RANK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 marT="42203" marB="4220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134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 marT="42203" marB="4220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134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2020 RANK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 marT="42203" marB="4220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134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196948"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UNITED STATES</a:t>
                      </a: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UNITED STATES</a:t>
                      </a: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UNITED STATES</a:t>
                      </a: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6948"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2</a:t>
                      </a:r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CHINA</a:t>
                      </a: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2</a:t>
                      </a:r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CHINA</a:t>
                      </a: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2</a:t>
                      </a:r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CHINA</a:t>
                      </a: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6948"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3</a:t>
                      </a:r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JAPAN</a:t>
                      </a: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3</a:t>
                      </a:r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JAPAN</a:t>
                      </a: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3</a:t>
                      </a:r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JAPAN</a:t>
                      </a: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6948"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4</a:t>
                      </a:r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GERMANY</a:t>
                      </a: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4</a:t>
                      </a:r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GERMANY</a:t>
                      </a: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4</a:t>
                      </a:r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BRAZIL</a:t>
                      </a: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6948"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5</a:t>
                      </a:r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FRANCE</a:t>
                      </a: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5</a:t>
                      </a:r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BRAZIL</a:t>
                      </a: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5</a:t>
                      </a:r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VENEZUELA</a:t>
                      </a: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6948"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6</a:t>
                      </a:r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BRAZIL</a:t>
                      </a: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6</a:t>
                      </a:r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FRANCE</a:t>
                      </a: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6</a:t>
                      </a:r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GERMANY</a:t>
                      </a: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6948"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7</a:t>
                      </a:r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ITALY</a:t>
                      </a: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7</a:t>
                      </a:r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ITALY</a:t>
                      </a: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7</a:t>
                      </a:r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FRANCE</a:t>
                      </a: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6948"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8</a:t>
                      </a:r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UK</a:t>
                      </a: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8</a:t>
                      </a:r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UK</a:t>
                      </a: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8</a:t>
                      </a:r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UK</a:t>
                      </a: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6948"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9</a:t>
                      </a:r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CANADA</a:t>
                      </a: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9</a:t>
                      </a:r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VENEZUELA</a:t>
                      </a: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9</a:t>
                      </a:r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ITALY</a:t>
                      </a: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6948"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10</a:t>
                      </a:r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SPAIN</a:t>
                      </a: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10</a:t>
                      </a:r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CANADA</a:t>
                      </a: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10</a:t>
                      </a:r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INDIA</a:t>
                      </a: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6948"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11</a:t>
                      </a:r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RUSSIAN</a:t>
                      </a: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11</a:t>
                      </a:r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SPAIN</a:t>
                      </a: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11</a:t>
                      </a:r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RUSSIAN</a:t>
                      </a: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6948"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12</a:t>
                      </a:r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INDIA</a:t>
                      </a: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12</a:t>
                      </a:r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INDIA</a:t>
                      </a: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12</a:t>
                      </a:r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ARGENTINA</a:t>
                      </a: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6948"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13</a:t>
                      </a:r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KOREA</a:t>
                      </a: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13</a:t>
                      </a:r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RUSSIAN</a:t>
                      </a: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13</a:t>
                      </a:r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CANADA</a:t>
                      </a: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6948"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14</a:t>
                      </a:r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AUSTRALIA</a:t>
                      </a: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14</a:t>
                      </a:r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KOREA</a:t>
                      </a: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14</a:t>
                      </a:r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SPAIN</a:t>
                      </a: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6948"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15</a:t>
                      </a:r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VENEZUELA</a:t>
                      </a: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15</a:t>
                      </a:r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AUSTRALIA</a:t>
                      </a: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15</a:t>
                      </a:r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AUSTRALIA</a:t>
                      </a: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6948"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16</a:t>
                      </a:r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MEXICO</a:t>
                      </a: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16</a:t>
                      </a:r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ARGENTINA</a:t>
                      </a: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16</a:t>
                      </a:r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KOREA</a:t>
                      </a: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6948"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17</a:t>
                      </a:r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TURKEY</a:t>
                      </a: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17</a:t>
                      </a:r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MEXICO</a:t>
                      </a: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17</a:t>
                      </a:r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MEXICO</a:t>
                      </a: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6948"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18</a:t>
                      </a:r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POLAND</a:t>
                      </a: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18</a:t>
                      </a:r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TURKEY</a:t>
                      </a: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18</a:t>
                      </a:r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TURKEY</a:t>
                      </a: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083"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19</a:t>
                      </a:r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BELGIUM</a:t>
                      </a: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19</a:t>
                      </a:r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POLAND</a:t>
                      </a: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19</a:t>
                      </a:r>
                      <a:endParaRPr lang="en-US" sz="900" b="1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INDONESIA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25083"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20</a:t>
                      </a:r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SWITZERLAND</a:t>
                      </a: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20</a:t>
                      </a:r>
                      <a:endParaRPr lang="en-US" sz="900" b="1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INDONESIA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20</a:t>
                      </a:r>
                      <a:endParaRPr lang="en-US" sz="700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POLAND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8792" marR="8792" marT="879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84821" y="1414313"/>
            <a:ext cx="3413463" cy="399555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>
              <a:solidFill>
                <a:srgbClr val="002868"/>
              </a:solidFill>
            </a:endParaRPr>
          </a:p>
        </p:txBody>
      </p:sp>
      <p:cxnSp>
        <p:nvCxnSpPr>
          <p:cNvPr id="13" name="Elbow Connector 12"/>
          <p:cNvCxnSpPr/>
          <p:nvPr/>
        </p:nvCxnSpPr>
        <p:spPr>
          <a:xfrm flipV="1">
            <a:off x="7060642" y="5076930"/>
            <a:ext cx="253218" cy="168812"/>
          </a:xfrm>
          <a:prstGeom prst="bentConnector3">
            <a:avLst/>
          </a:prstGeom>
          <a:ln w="1905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357686" y="5572140"/>
            <a:ext cx="1098378" cy="241476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69" b="1" dirty="0">
                <a:solidFill>
                  <a:srgbClr val="FFFFFF"/>
                </a:solidFill>
              </a:rPr>
              <a:t>23 Indonesia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1555" y="6118710"/>
            <a:ext cx="1490044" cy="205890"/>
          </a:xfrm>
          <a:prstGeom prst="rect">
            <a:avLst/>
          </a:prstGeom>
          <a:noFill/>
          <a:ln>
            <a:noFill/>
          </a:ln>
        </p:spPr>
        <p:txBody>
          <a:bodyPr wrap="none" rIns="33231" rtlCol="0">
            <a:spAutoFit/>
          </a:bodyPr>
          <a:lstStyle/>
          <a:p>
            <a:r>
              <a:rPr lang="en-US" sz="738" i="1" dirty="0" err="1">
                <a:solidFill>
                  <a:srgbClr val="000000"/>
                </a:solidFill>
                <a:latin typeface="Arial"/>
              </a:rPr>
              <a:t>Sumber</a:t>
            </a:r>
            <a:r>
              <a:rPr lang="en-US" sz="738" i="1" dirty="0">
                <a:solidFill>
                  <a:srgbClr val="000000"/>
                </a:solidFill>
                <a:latin typeface="Arial"/>
              </a:rPr>
              <a:t>: IMS  Health Midas data</a:t>
            </a:r>
            <a:endParaRPr lang="en-US" sz="1292" i="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00034" y="1000108"/>
            <a:ext cx="8215370" cy="1588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flipV="1">
            <a:off x="5429256" y="5357826"/>
            <a:ext cx="357190" cy="240250"/>
          </a:xfrm>
          <a:prstGeom prst="bentConnector3">
            <a:avLst>
              <a:gd name="adj1" fmla="val 50000"/>
            </a:avLst>
          </a:prstGeom>
          <a:ln w="1905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9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effectLst/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kumimoji="0" sz="831" b="0" i="0" u="none" kern="1200" baseline="0">
                <a:solidFill>
                  <a:schemeClr val="tx2"/>
                </a:solidFill>
                <a:effectLst/>
                <a:latin typeface="Verdan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78CA1E6-1B09-488D-A1FF-E8A47C315D27}" type="slidenum">
              <a:rPr lang="en-GB" smtClean="0"/>
              <a:pPr algn="r"/>
              <a:t>5</a:t>
            </a:fld>
            <a:endParaRPr lang="en-GB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500034" y="6499246"/>
            <a:ext cx="8215370" cy="1588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00756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2"/>
          <p:cNvPicPr>
            <a:picLocks noChangeAspect="1" noChangeArrowheads="1"/>
          </p:cNvPicPr>
          <p:nvPr/>
        </p:nvPicPr>
        <p:blipFill>
          <a:blip r:embed="rId3" cstate="print"/>
          <a:srcRect l="29501" t="35417" r="13104" b="8333"/>
          <a:stretch>
            <a:fillRect/>
          </a:stretch>
        </p:blipFill>
        <p:spPr bwMode="auto">
          <a:xfrm>
            <a:off x="152400" y="2438400"/>
            <a:ext cx="8763000" cy="386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30"/>
          <p:cNvSpPr txBox="1">
            <a:spLocks noChangeArrowheads="1"/>
          </p:cNvSpPr>
          <p:nvPr/>
        </p:nvSpPr>
        <p:spPr bwMode="auto">
          <a:xfrm>
            <a:off x="304800" y="6248400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200"/>
              <a:t>Sumber: IMS Health</a:t>
            </a:r>
            <a:endParaRPr lang="id-ID"/>
          </a:p>
        </p:txBody>
      </p:sp>
      <p:sp>
        <p:nvSpPr>
          <p:cNvPr id="2" name="Rectangle 1"/>
          <p:cNvSpPr/>
          <p:nvPr/>
        </p:nvSpPr>
        <p:spPr>
          <a:xfrm>
            <a:off x="581112" y="243555"/>
            <a:ext cx="4244411" cy="1204957"/>
          </a:xfrm>
          <a:prstGeom prst="rect">
            <a:avLst/>
          </a:prstGeom>
          <a:ln w="57150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id-ID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enjadi 15 besar kekuatan utama industri farmasi pada 2025 dengan nilai pasar 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id-ID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p. 700 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4" name="Rectangle 3"/>
          <p:cNvSpPr/>
          <p:nvPr/>
        </p:nvSpPr>
        <p:spPr>
          <a:xfrm>
            <a:off x="4982196" y="243554"/>
            <a:ext cx="3905429" cy="120495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TARGET PASAR FARMASI INDONESIA</a:t>
            </a:r>
            <a:endParaRPr lang="en-US" sz="28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81113" y="1540082"/>
            <a:ext cx="8306512" cy="622374"/>
          </a:xfrm>
          <a:prstGeom prst="rect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 smtClean="0">
                <a:latin typeface="Calibri Light" panose="020F0302020204030204" pitchFamily="34" charset="0"/>
              </a:rPr>
              <a:t>Kebutuhan</a:t>
            </a:r>
            <a:r>
              <a:rPr lang="en-US" altLang="en-US" sz="1800" b="1" dirty="0" smtClean="0">
                <a:latin typeface="Calibri Light" panose="020F0302020204030204" pitchFamily="34" charset="0"/>
              </a:rPr>
              <a:t>  </a:t>
            </a:r>
            <a:r>
              <a:rPr lang="en-US" altLang="en-US" sz="1800" b="1" dirty="0" err="1" smtClean="0">
                <a:latin typeface="Calibri Light" panose="020F0302020204030204" pitchFamily="34" charset="0"/>
              </a:rPr>
              <a:t>Obat</a:t>
            </a:r>
            <a:r>
              <a:rPr lang="en-US" altLang="en-US" sz="1800" b="1" dirty="0" smtClean="0">
                <a:latin typeface="Calibri Light" panose="020F0302020204030204" pitchFamily="34" charset="0"/>
              </a:rPr>
              <a:t> </a:t>
            </a:r>
            <a:r>
              <a:rPr lang="en-US" altLang="en-US" sz="1800" b="1" dirty="0" err="1" smtClean="0">
                <a:latin typeface="Calibri Light" panose="020F0302020204030204" pitchFamily="34" charset="0"/>
              </a:rPr>
              <a:t>dari</a:t>
            </a:r>
            <a:r>
              <a:rPr lang="en-US" altLang="en-US" sz="1800" b="1" dirty="0" smtClean="0">
                <a:latin typeface="Calibri Light" panose="020F0302020204030204" pitchFamily="34" charset="0"/>
              </a:rPr>
              <a:t> </a:t>
            </a:r>
            <a:r>
              <a:rPr lang="en-US" altLang="en-US" sz="1800" b="1" dirty="0" err="1" smtClean="0">
                <a:latin typeface="Calibri Light" panose="020F0302020204030204" pitchFamily="34" charset="0"/>
              </a:rPr>
              <a:t>Rencana</a:t>
            </a:r>
            <a:r>
              <a:rPr lang="en-US" altLang="en-US" sz="1800" b="1" dirty="0" smtClean="0">
                <a:latin typeface="Calibri Light" panose="020F0302020204030204" pitchFamily="34" charset="0"/>
              </a:rPr>
              <a:t> </a:t>
            </a:r>
            <a:r>
              <a:rPr lang="en-US" altLang="en-US" sz="1800" b="1" dirty="0" err="1" smtClean="0">
                <a:latin typeface="Calibri Light" panose="020F0302020204030204" pitchFamily="34" charset="0"/>
              </a:rPr>
              <a:t>Kebutuhan</a:t>
            </a:r>
            <a:r>
              <a:rPr lang="en-US" altLang="en-US" sz="1800" b="1" dirty="0" smtClean="0">
                <a:latin typeface="Calibri Light" panose="020F0302020204030204" pitchFamily="34" charset="0"/>
              </a:rPr>
              <a:t> </a:t>
            </a:r>
            <a:r>
              <a:rPr lang="en-US" altLang="en-US" sz="1800" b="1" dirty="0" err="1" smtClean="0">
                <a:latin typeface="Calibri Light" panose="020F0302020204030204" pitchFamily="34" charset="0"/>
              </a:rPr>
              <a:t>Obat</a:t>
            </a:r>
            <a:r>
              <a:rPr lang="en-US" altLang="en-US" sz="1800" b="1" dirty="0" smtClean="0">
                <a:latin typeface="Calibri Light" panose="020F0302020204030204" pitchFamily="34" charset="0"/>
              </a:rPr>
              <a:t> </a:t>
            </a:r>
            <a:r>
              <a:rPr lang="en-US" altLang="en-US" sz="1800" b="1" dirty="0" err="1" smtClean="0">
                <a:latin typeface="Calibri Light" panose="020F0302020204030204" pitchFamily="34" charset="0"/>
              </a:rPr>
              <a:t>Nasional</a:t>
            </a:r>
            <a:r>
              <a:rPr lang="en-US" altLang="en-US" sz="1800" b="1" dirty="0" smtClean="0">
                <a:latin typeface="Calibri Light" panose="020F0302020204030204" pitchFamily="34" charset="0"/>
              </a:rPr>
              <a:t>  </a:t>
            </a:r>
            <a:r>
              <a:rPr lang="en-US" altLang="en-US" sz="1800" b="1" dirty="0" err="1" smtClean="0">
                <a:latin typeface="Calibri Light" panose="020F0302020204030204" pitchFamily="34" charset="0"/>
              </a:rPr>
              <a:t>dan</a:t>
            </a:r>
            <a:r>
              <a:rPr lang="en-US" altLang="en-US" sz="1800" b="1" dirty="0" smtClean="0">
                <a:latin typeface="Calibri Light" panose="020F0302020204030204" pitchFamily="34" charset="0"/>
              </a:rPr>
              <a:t> </a:t>
            </a:r>
            <a:r>
              <a:rPr lang="en-US" altLang="en-US" sz="1800" b="1" dirty="0" err="1" smtClean="0">
                <a:latin typeface="Calibri Light" panose="020F0302020204030204" pitchFamily="34" charset="0"/>
              </a:rPr>
              <a:t>Formularium</a:t>
            </a:r>
            <a:r>
              <a:rPr lang="en-US" altLang="en-US" sz="1800" b="1" dirty="0" smtClean="0">
                <a:latin typeface="Calibri Light" panose="020F0302020204030204" pitchFamily="34" charset="0"/>
              </a:rPr>
              <a:t> </a:t>
            </a:r>
            <a:r>
              <a:rPr lang="en-US" altLang="en-US" sz="1800" b="1" dirty="0" err="1" smtClean="0">
                <a:latin typeface="Calibri Light" panose="020F0302020204030204" pitchFamily="34" charset="0"/>
              </a:rPr>
              <a:t>Nasional</a:t>
            </a:r>
            <a:endParaRPr lang="en-US" altLang="en-US" sz="1800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78080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" descr="world__dkblue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 t="10957" b="-870"/>
          <a:stretch>
            <a:fillRect/>
          </a:stretch>
        </p:blipFill>
        <p:spPr bwMode="auto">
          <a:xfrm>
            <a:off x="762000" y="2433597"/>
            <a:ext cx="7721112" cy="391980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tx2"/>
                </a:solidFill>
              </a:rPr>
              <a:t>NAMUN, 90% </a:t>
            </a:r>
            <a:r>
              <a:rPr lang="en-US" sz="2400" b="1" dirty="0" smtClean="0"/>
              <a:t>bahan baku farmasi </a:t>
            </a:r>
            <a:r>
              <a:rPr lang="en-US" sz="2400" b="1" dirty="0" smtClean="0">
                <a:solidFill>
                  <a:schemeClr val="tx2"/>
                </a:solidFill>
              </a:rPr>
              <a:t>di Indonesia diimpor, hal ini menunjukkan </a:t>
            </a:r>
            <a:r>
              <a:rPr lang="en-US" sz="2400" b="1" dirty="0" smtClean="0"/>
              <a:t>struktur industri farmasi </a:t>
            </a:r>
            <a:r>
              <a:rPr lang="en-US" sz="2400" b="1" dirty="0" smtClean="0">
                <a:solidFill>
                  <a:schemeClr val="tx2"/>
                </a:solidFill>
              </a:rPr>
              <a:t>yang belum optimal (terbatas formulasi)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5562600"/>
            <a:ext cx="5705022" cy="205890"/>
          </a:xfrm>
          <a:prstGeom prst="rect">
            <a:avLst/>
          </a:prstGeom>
          <a:noFill/>
          <a:ln>
            <a:noFill/>
          </a:ln>
        </p:spPr>
        <p:txBody>
          <a:bodyPr wrap="square" rIns="33231" rtlCol="0">
            <a:spAutoFit/>
          </a:bodyPr>
          <a:lstStyle/>
          <a:p>
            <a:r>
              <a:rPr lang="en-US" sz="738" i="1" dirty="0" err="1">
                <a:solidFill>
                  <a:srgbClr val="002868"/>
                </a:solidFill>
                <a:latin typeface="Arial"/>
              </a:rPr>
              <a:t>Sumber</a:t>
            </a:r>
            <a:r>
              <a:rPr lang="en-US" sz="738" i="1" dirty="0">
                <a:solidFill>
                  <a:srgbClr val="002868"/>
                </a:solidFill>
                <a:latin typeface="Arial"/>
              </a:rPr>
              <a:t>: Ministry of Trade</a:t>
            </a:r>
            <a:endParaRPr lang="en-US" sz="1292" i="1" dirty="0">
              <a:solidFill>
                <a:srgbClr val="0028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71670" y="1981200"/>
            <a:ext cx="4895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002868"/>
                </a:solidFill>
                <a:latin typeface="Arial" pitchFamily="34" charset="0"/>
                <a:cs typeface="Arial" pitchFamily="34" charset="0"/>
              </a:rPr>
              <a:t>Nilai</a:t>
            </a:r>
            <a:r>
              <a:rPr lang="en-US" sz="1600" b="1" dirty="0">
                <a:solidFill>
                  <a:srgbClr val="0028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2868"/>
                </a:solidFill>
                <a:latin typeface="Arial" pitchFamily="34" charset="0"/>
                <a:cs typeface="Arial" pitchFamily="34" charset="0"/>
              </a:rPr>
              <a:t>Impor</a:t>
            </a:r>
            <a:r>
              <a:rPr lang="en-US" sz="1600" b="1" dirty="0">
                <a:solidFill>
                  <a:srgbClr val="0028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2868"/>
                </a:solidFill>
                <a:latin typeface="Arial" pitchFamily="34" charset="0"/>
                <a:cs typeface="Arial" pitchFamily="34" charset="0"/>
              </a:rPr>
              <a:t>Bahan</a:t>
            </a:r>
            <a:r>
              <a:rPr lang="en-US" sz="1600" b="1" dirty="0">
                <a:solidFill>
                  <a:srgbClr val="002868"/>
                </a:solidFill>
                <a:latin typeface="Arial" pitchFamily="34" charset="0"/>
                <a:cs typeface="Arial" pitchFamily="34" charset="0"/>
              </a:rPr>
              <a:t> Baku </a:t>
            </a:r>
            <a:r>
              <a:rPr lang="en-US" sz="1600" b="1" dirty="0" err="1">
                <a:solidFill>
                  <a:srgbClr val="002868"/>
                </a:solidFill>
                <a:latin typeface="Arial" pitchFamily="34" charset="0"/>
                <a:cs typeface="Arial" pitchFamily="34" charset="0"/>
              </a:rPr>
              <a:t>Farmasi</a:t>
            </a:r>
            <a:r>
              <a:rPr lang="en-US" sz="1600" b="1" dirty="0">
                <a:solidFill>
                  <a:srgbClr val="002868"/>
                </a:solidFill>
                <a:latin typeface="Arial" pitchFamily="34" charset="0"/>
                <a:cs typeface="Arial" pitchFamily="34" charset="0"/>
              </a:rPr>
              <a:t> 2014 (</a:t>
            </a:r>
            <a:r>
              <a:rPr lang="en-US" sz="1600" b="1" dirty="0" err="1">
                <a:solidFill>
                  <a:srgbClr val="002868"/>
                </a:solidFill>
                <a:latin typeface="Arial" pitchFamily="34" charset="0"/>
                <a:cs typeface="Arial" pitchFamily="34" charset="0"/>
              </a:rPr>
              <a:t>juta</a:t>
            </a:r>
            <a:r>
              <a:rPr lang="en-US" sz="1600" b="1" dirty="0">
                <a:solidFill>
                  <a:srgbClr val="002868"/>
                </a:solidFill>
                <a:latin typeface="Arial" pitchFamily="34" charset="0"/>
                <a:cs typeface="Arial" pitchFamily="34" charset="0"/>
              </a:rPr>
              <a:t> USD)</a:t>
            </a:r>
          </a:p>
        </p:txBody>
      </p:sp>
      <p:pic>
        <p:nvPicPr>
          <p:cNvPr id="49" name="Picture 48" descr="icon_point_200x2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59742" y="3358636"/>
            <a:ext cx="307731" cy="307731"/>
          </a:xfrm>
          <a:prstGeom prst="rect">
            <a:avLst/>
          </a:prstGeom>
        </p:spPr>
      </p:pic>
      <p:pic>
        <p:nvPicPr>
          <p:cNvPr id="51" name="Picture 50" descr="icon_point_200x2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298" y="4400509"/>
            <a:ext cx="307731" cy="307731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6953165" y="3384998"/>
            <a:ext cx="611410" cy="248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5" b="1" dirty="0" err="1">
                <a:solidFill>
                  <a:srgbClr val="002868"/>
                </a:solidFill>
                <a:latin typeface="Arial" pitchFamily="34" charset="0"/>
                <a:cs typeface="Arial" pitchFamily="34" charset="0"/>
              </a:rPr>
              <a:t>Cina</a:t>
            </a:r>
            <a:endParaRPr lang="en-US" sz="1015" b="1" dirty="0">
              <a:solidFill>
                <a:srgbClr val="0028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874003" y="4671024"/>
            <a:ext cx="611410" cy="248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5" b="1" dirty="0">
                <a:solidFill>
                  <a:srgbClr val="002868"/>
                </a:solidFill>
                <a:latin typeface="Arial" pitchFamily="34" charset="0"/>
                <a:cs typeface="Arial" pitchFamily="34" charset="0"/>
              </a:rPr>
              <a:t>India</a:t>
            </a:r>
          </a:p>
        </p:txBody>
      </p:sp>
      <p:pic>
        <p:nvPicPr>
          <p:cNvPr id="54" name="Picture 53" descr="icon_point_200x2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0237" y="3385013"/>
            <a:ext cx="307731" cy="307731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5403661" y="3411375"/>
            <a:ext cx="611410" cy="248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5" b="1" dirty="0" err="1">
                <a:solidFill>
                  <a:srgbClr val="002868"/>
                </a:solidFill>
                <a:latin typeface="Arial" pitchFamily="34" charset="0"/>
                <a:cs typeface="Arial" pitchFamily="34" charset="0"/>
              </a:rPr>
              <a:t>Eropa</a:t>
            </a:r>
            <a:endParaRPr lang="en-US" sz="1015" b="1" dirty="0">
              <a:solidFill>
                <a:srgbClr val="00286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7" name="Picture 56" descr="icon_point_200x2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3513" y="4819967"/>
            <a:ext cx="307731" cy="307731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6902229" y="4795126"/>
            <a:ext cx="795411" cy="24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5" b="1" dirty="0">
                <a:solidFill>
                  <a:srgbClr val="002868"/>
                </a:solidFill>
                <a:latin typeface="Arial" pitchFamily="34" charset="0"/>
                <a:cs typeface="Arial" pitchFamily="34" charset="0"/>
              </a:rPr>
              <a:t>Indonesia</a:t>
            </a:r>
          </a:p>
        </p:txBody>
      </p:sp>
      <p:cxnSp>
        <p:nvCxnSpPr>
          <p:cNvPr id="60" name="Straight Arrow Connector 59"/>
          <p:cNvCxnSpPr>
            <a:stCxn id="51" idx="3"/>
            <a:endCxn id="57" idx="0"/>
          </p:cNvCxnSpPr>
          <p:nvPr/>
        </p:nvCxnSpPr>
        <p:spPr>
          <a:xfrm>
            <a:off x="6248027" y="4554382"/>
            <a:ext cx="609350" cy="26557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49" idx="2"/>
            <a:endCxn id="57" idx="0"/>
          </p:cNvCxnSpPr>
          <p:nvPr/>
        </p:nvCxnSpPr>
        <p:spPr>
          <a:xfrm flipH="1">
            <a:off x="6857379" y="3666351"/>
            <a:ext cx="56229" cy="115360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4" idx="2"/>
            <a:endCxn id="57" idx="0"/>
          </p:cNvCxnSpPr>
          <p:nvPr/>
        </p:nvCxnSpPr>
        <p:spPr>
          <a:xfrm>
            <a:off x="5364094" y="3692729"/>
            <a:ext cx="1493276" cy="11272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4" name="Chart 83"/>
          <p:cNvGraphicFramePr/>
          <p:nvPr>
            <p:extLst/>
          </p:nvPr>
        </p:nvGraphicFramePr>
        <p:xfrm>
          <a:off x="6248021" y="2393020"/>
          <a:ext cx="2480396" cy="965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5" name="Chart 84"/>
          <p:cNvGraphicFramePr/>
          <p:nvPr>
            <p:extLst/>
          </p:nvPr>
        </p:nvGraphicFramePr>
        <p:xfrm>
          <a:off x="2954215" y="2672306"/>
          <a:ext cx="2256013" cy="105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6" name="Chart 85"/>
          <p:cNvGraphicFramePr/>
          <p:nvPr>
            <p:extLst/>
          </p:nvPr>
        </p:nvGraphicFramePr>
        <p:xfrm>
          <a:off x="3554437" y="4215587"/>
          <a:ext cx="2319566" cy="985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63192" y="1661852"/>
            <a:ext cx="1710823" cy="241486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2868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r>
              <a:rPr lang="en-US" sz="1015" dirty="0">
                <a:solidFill>
                  <a:schemeClr val="tx1"/>
                </a:solidFill>
              </a:rPr>
              <a:t>R&amp;D </a:t>
            </a:r>
            <a:r>
              <a:rPr lang="en-US" sz="1015" dirty="0" err="1">
                <a:solidFill>
                  <a:schemeClr val="tx1"/>
                </a:solidFill>
              </a:rPr>
              <a:t>dan</a:t>
            </a:r>
            <a:r>
              <a:rPr lang="en-US" sz="1015" dirty="0">
                <a:solidFill>
                  <a:schemeClr val="tx1"/>
                </a:solidFill>
              </a:rPr>
              <a:t> clinical trial</a:t>
            </a:r>
          </a:p>
        </p:txBody>
      </p:sp>
      <p:sp>
        <p:nvSpPr>
          <p:cNvPr id="22" name="Isosceles Triangle 21"/>
          <p:cNvSpPr/>
          <p:nvPr/>
        </p:nvSpPr>
        <p:spPr>
          <a:xfrm rot="16200000" flipV="1">
            <a:off x="2319124" y="1703181"/>
            <a:ext cx="279089" cy="15882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 err="1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26454" y="1661852"/>
            <a:ext cx="844062" cy="241486"/>
          </a:xfrm>
          <a:prstGeom prst="rect">
            <a:avLst/>
          </a:prstGeom>
          <a:solidFill>
            <a:srgbClr val="00AEEF"/>
          </a:solidFill>
          <a:ln w="25400" cap="flat" cmpd="sng" algn="ctr">
            <a:solidFill>
              <a:srgbClr val="002868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r>
              <a:rPr lang="en-US" sz="1015" dirty="0">
                <a:solidFill>
                  <a:schemeClr val="tx1"/>
                </a:solidFill>
              </a:rPr>
              <a:t>API</a:t>
            </a:r>
          </a:p>
        </p:txBody>
      </p:sp>
      <p:sp>
        <p:nvSpPr>
          <p:cNvPr id="24" name="Isosceles Triangle 23"/>
          <p:cNvSpPr/>
          <p:nvPr/>
        </p:nvSpPr>
        <p:spPr>
          <a:xfrm rot="16200000" flipV="1">
            <a:off x="5029175" y="1703181"/>
            <a:ext cx="279089" cy="15882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 err="1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6500" y="1661852"/>
            <a:ext cx="1266092" cy="241486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2868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r>
              <a:rPr lang="en-US" sz="1015" dirty="0" err="1">
                <a:solidFill>
                  <a:schemeClr val="tx1"/>
                </a:solidFill>
              </a:rPr>
              <a:t>Manufakturing</a:t>
            </a:r>
            <a:endParaRPr lang="en-US" sz="1015" dirty="0">
              <a:solidFill>
                <a:schemeClr val="tx1"/>
              </a:solidFill>
            </a:endParaRPr>
          </a:p>
        </p:txBody>
      </p:sp>
      <p:sp>
        <p:nvSpPr>
          <p:cNvPr id="26" name="Isosceles Triangle 25"/>
          <p:cNvSpPr/>
          <p:nvPr/>
        </p:nvSpPr>
        <p:spPr>
          <a:xfrm rot="16200000" flipV="1">
            <a:off x="6641921" y="1703181"/>
            <a:ext cx="279089" cy="15882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 err="1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49246" y="1661852"/>
            <a:ext cx="1266092" cy="241486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2868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r>
              <a:rPr lang="en-US" sz="1015" dirty="0">
                <a:solidFill>
                  <a:schemeClr val="tx1"/>
                </a:solidFill>
              </a:rPr>
              <a:t>Dist. &amp; </a:t>
            </a:r>
            <a:r>
              <a:rPr lang="en-US" sz="1015" dirty="0" err="1">
                <a:solidFill>
                  <a:schemeClr val="tx1"/>
                </a:solidFill>
              </a:rPr>
              <a:t>Ekspor</a:t>
            </a:r>
            <a:endParaRPr lang="en-US" sz="1015" dirty="0">
              <a:solidFill>
                <a:schemeClr val="tx1"/>
              </a:solidFill>
            </a:endParaRPr>
          </a:p>
        </p:txBody>
      </p:sp>
      <p:sp>
        <p:nvSpPr>
          <p:cNvPr id="28" name="Isosceles Triangle 27"/>
          <p:cNvSpPr/>
          <p:nvPr/>
        </p:nvSpPr>
        <p:spPr>
          <a:xfrm rot="16200000" flipV="1">
            <a:off x="3492442" y="1703181"/>
            <a:ext cx="279089" cy="15882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 err="1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99767" y="1661852"/>
            <a:ext cx="1181686" cy="241486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002868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r>
              <a:rPr lang="en-US" sz="1015" dirty="0" err="1">
                <a:solidFill>
                  <a:schemeClr val="tx1"/>
                </a:solidFill>
              </a:rPr>
              <a:t>Formulasi</a:t>
            </a:r>
            <a:endParaRPr lang="en-US" sz="1015" dirty="0">
              <a:solidFill>
                <a:schemeClr val="tx1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500034" y="1500174"/>
            <a:ext cx="8215370" cy="1588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57200" y="5715000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Partner utama bahan baku farmasi Indonesia adalah Cina (60%) dan India (30%) dengan nilai +1.3 milyar USD</a:t>
            </a:r>
            <a:endParaRPr lang="id-ID" b="1" dirty="0"/>
          </a:p>
        </p:txBody>
      </p:sp>
      <p:sp>
        <p:nvSpPr>
          <p:cNvPr id="37" name="Slide Number Placeholder 9"/>
          <p:cNvSpPr txBox="1">
            <a:spLocks/>
          </p:cNvSpPr>
          <p:nvPr/>
        </p:nvSpPr>
        <p:spPr bwMode="auto">
          <a:xfrm>
            <a:off x="6477000" y="6324600"/>
            <a:ext cx="2133600" cy="365125"/>
          </a:xfrm>
          <a:prstGeom prst="rect">
            <a:avLst/>
          </a:prstGeom>
          <a:effectLst/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kumimoji="0" sz="831" b="0" i="0" u="none" kern="1200" baseline="0">
                <a:solidFill>
                  <a:schemeClr val="tx2"/>
                </a:solidFill>
                <a:effectLst/>
                <a:latin typeface="Verdan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78CA1E6-1B09-488D-A1FF-E8A47C315D27}" type="slidenum">
              <a:rPr lang="en-GB" smtClean="0"/>
              <a:pPr algn="r"/>
              <a:t>7</a:t>
            </a:fld>
            <a:endParaRPr lang="en-GB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457200" y="6399212"/>
            <a:ext cx="8215370" cy="1588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36283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8"/>
          <p:cNvSpPr/>
          <p:nvPr/>
        </p:nvSpPr>
        <p:spPr>
          <a:xfrm>
            <a:off x="3736799" y="2114551"/>
            <a:ext cx="1457325" cy="485775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ounded Rectangle 10"/>
          <p:cNvSpPr/>
          <p:nvPr/>
        </p:nvSpPr>
        <p:spPr>
          <a:xfrm>
            <a:off x="466725" y="2600326"/>
            <a:ext cx="8067675" cy="1590674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-177800">
              <a:tabLst>
                <a:tab pos="228600" algn="l"/>
              </a:tabLst>
            </a:pPr>
            <a:r>
              <a:rPr lang="en-AU" sz="1600" b="1" dirty="0">
                <a:solidFill>
                  <a:schemeClr val="tx1"/>
                </a:solidFill>
              </a:rPr>
              <a:t>STRATEGI </a:t>
            </a:r>
            <a:r>
              <a:rPr lang="en-AU" sz="1600" b="1" dirty="0" err="1">
                <a:solidFill>
                  <a:schemeClr val="tx1"/>
                </a:solidFill>
              </a:rPr>
              <a:t>dan</a:t>
            </a:r>
            <a:r>
              <a:rPr lang="en-AU" sz="1600" b="1" dirty="0">
                <a:solidFill>
                  <a:schemeClr val="tx1"/>
                </a:solidFill>
              </a:rPr>
              <a:t> UPAYA yang </a:t>
            </a:r>
            <a:r>
              <a:rPr lang="en-AU" sz="1600" b="1" dirty="0" err="1">
                <a:solidFill>
                  <a:schemeClr val="tx1"/>
                </a:solidFill>
              </a:rPr>
              <a:t>dilaksanakan</a:t>
            </a:r>
            <a:r>
              <a:rPr lang="en-AU" sz="1600" b="1" dirty="0">
                <a:solidFill>
                  <a:schemeClr val="tx1"/>
                </a:solidFill>
              </a:rPr>
              <a:t>: </a:t>
            </a:r>
          </a:p>
          <a:p>
            <a:pPr marL="177800" indent="-177800" algn="just">
              <a:buFont typeface="Wingdings" pitchFamily="2" charset="2"/>
              <a:buChar char="§"/>
              <a:tabLst>
                <a:tab pos="228600" algn="l"/>
              </a:tabLst>
            </a:pPr>
            <a:r>
              <a:rPr lang="en-AU" sz="1600" dirty="0" err="1">
                <a:solidFill>
                  <a:schemeClr val="tx1"/>
                </a:solidFill>
              </a:rPr>
              <a:t>Mendorong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perusahaan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farmasi</a:t>
            </a:r>
            <a:r>
              <a:rPr lang="en-AU" sz="1600" dirty="0">
                <a:solidFill>
                  <a:schemeClr val="tx1"/>
                </a:solidFill>
              </a:rPr>
              <a:t>  </a:t>
            </a:r>
            <a:r>
              <a:rPr lang="en-AU" sz="1600" dirty="0" err="1">
                <a:solidFill>
                  <a:schemeClr val="tx1"/>
                </a:solidFill>
              </a:rPr>
              <a:t>untuk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memproduksi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bahan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baku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dan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obat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tradisional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dan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menggunakannya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dalam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produksi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obat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dan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obat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tradisonal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dalam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negeri</a:t>
            </a:r>
            <a:r>
              <a:rPr lang="en-AU" sz="1600" dirty="0">
                <a:solidFill>
                  <a:schemeClr val="tx1"/>
                </a:solidFill>
              </a:rPr>
              <a:t>, </a:t>
            </a:r>
            <a:r>
              <a:rPr lang="en-AU" sz="1600" dirty="0" err="1">
                <a:solidFill>
                  <a:schemeClr val="tx1"/>
                </a:solidFill>
              </a:rPr>
              <a:t>insentif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bagi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percepatan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kemandirian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nasional</a:t>
            </a:r>
            <a:r>
              <a:rPr lang="en-AU" sz="1600" dirty="0">
                <a:solidFill>
                  <a:schemeClr val="tx1"/>
                </a:solidFill>
              </a:rPr>
              <a:t>.</a:t>
            </a:r>
          </a:p>
          <a:p>
            <a:pPr marL="177800" indent="-177800" algn="just">
              <a:buFont typeface="Wingdings" pitchFamily="2" charset="2"/>
              <a:buChar char="§"/>
              <a:tabLst>
                <a:tab pos="228600" algn="l"/>
              </a:tabLst>
            </a:pPr>
            <a:r>
              <a:rPr lang="en-AU" sz="1600" dirty="0" err="1" smtClean="0">
                <a:solidFill>
                  <a:schemeClr val="tx1"/>
                </a:solidFill>
              </a:rPr>
              <a:t>Jejaring</a:t>
            </a:r>
            <a:r>
              <a:rPr lang="en-AU" sz="1600" dirty="0" smtClean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dan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i="1" dirty="0">
                <a:solidFill>
                  <a:schemeClr val="tx1"/>
                </a:solidFill>
              </a:rPr>
              <a:t>networking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pengembangan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dan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produksi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bahan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baku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obat</a:t>
            </a:r>
            <a:r>
              <a:rPr lang="en-AU" sz="1600" dirty="0">
                <a:solidFill>
                  <a:schemeClr val="tx1"/>
                </a:solidFill>
              </a:rPr>
              <a:t>, </a:t>
            </a:r>
            <a:r>
              <a:rPr lang="en-AU" sz="1600" dirty="0" err="1">
                <a:solidFill>
                  <a:schemeClr val="tx1"/>
                </a:solidFill>
              </a:rPr>
              <a:t>obat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tradisional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dan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alat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kesehatan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dalam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err="1">
                <a:solidFill>
                  <a:schemeClr val="tx1"/>
                </a:solidFill>
              </a:rPr>
              <a:t>negeri</a:t>
            </a:r>
            <a:r>
              <a:rPr lang="en-AU" sz="1600" dirty="0">
                <a:solidFill>
                  <a:schemeClr val="tx1"/>
                </a:solidFill>
              </a:rPr>
              <a:t>.</a:t>
            </a:r>
            <a:endParaRPr lang="en-US" sz="1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6725" y="628651"/>
            <a:ext cx="8277225" cy="145732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charset="0"/>
              <a:buNone/>
            </a:pPr>
            <a:r>
              <a:rPr lang="en-US" sz="2400" b="1" dirty="0"/>
              <a:t>RENSTRA KEMENTERIAN KESEHATAN 2015-2019</a:t>
            </a:r>
            <a:endParaRPr lang="en-US" b="1" dirty="0"/>
          </a:p>
          <a:p>
            <a:pPr algn="ctr">
              <a:buFont typeface="Arial" charset="0"/>
              <a:buNone/>
            </a:pPr>
            <a:r>
              <a:rPr lang="en-US" sz="2000" b="1" u="sng" dirty="0" err="1"/>
              <a:t>Sasaran</a:t>
            </a:r>
            <a:r>
              <a:rPr lang="en-US" sz="2000" b="1" u="sng" dirty="0"/>
              <a:t> </a:t>
            </a:r>
            <a:r>
              <a:rPr lang="en-US" sz="2000" b="1" u="sng" dirty="0" err="1"/>
              <a:t>Strategis</a:t>
            </a:r>
            <a:r>
              <a:rPr lang="en-US" sz="2000" b="1" u="sng" dirty="0"/>
              <a:t> </a:t>
            </a:r>
            <a:r>
              <a:rPr lang="en-US" sz="2000" b="1" u="sng" dirty="0" smtClean="0"/>
              <a:t>No </a:t>
            </a:r>
            <a:r>
              <a:rPr lang="en-US" sz="2000" b="1" u="sng" dirty="0"/>
              <a:t>12: </a:t>
            </a:r>
          </a:p>
          <a:p>
            <a:pPr algn="ctr">
              <a:buFont typeface="Arial" charset="0"/>
              <a:buNone/>
            </a:pPr>
            <a:r>
              <a:rPr lang="en-US" sz="2000" b="1" dirty="0" err="1"/>
              <a:t>Meningkatkan</a:t>
            </a:r>
            <a:r>
              <a:rPr lang="en-US" sz="2000" b="1" dirty="0"/>
              <a:t> </a:t>
            </a:r>
            <a:r>
              <a:rPr lang="en-US" sz="2000" b="1" dirty="0" err="1"/>
              <a:t>akses</a:t>
            </a:r>
            <a:r>
              <a:rPr lang="en-US" sz="2000" b="1" dirty="0"/>
              <a:t>, </a:t>
            </a:r>
            <a:r>
              <a:rPr lang="en-US" sz="2000" b="1" dirty="0" err="1"/>
              <a:t>kemandirian</a:t>
            </a:r>
            <a:r>
              <a:rPr lang="en-US" sz="2000" b="1" dirty="0"/>
              <a:t>,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mutu</a:t>
            </a:r>
            <a:r>
              <a:rPr lang="en-US" sz="2000" b="1" dirty="0"/>
              <a:t> </a:t>
            </a:r>
            <a:r>
              <a:rPr lang="en-US" sz="2000" b="1" dirty="0" err="1"/>
              <a:t>sediaan</a:t>
            </a:r>
            <a:r>
              <a:rPr lang="en-US" sz="2000" b="1" dirty="0"/>
              <a:t> </a:t>
            </a:r>
            <a:r>
              <a:rPr lang="en-US" sz="2000" b="1" dirty="0" err="1"/>
              <a:t>farmasi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alat</a:t>
            </a:r>
            <a:r>
              <a:rPr lang="en-US" sz="2000" b="1" dirty="0"/>
              <a:t> </a:t>
            </a:r>
            <a:r>
              <a:rPr lang="en-US" sz="2000" b="1" dirty="0" err="1"/>
              <a:t>kesehatan</a:t>
            </a:r>
            <a:endParaRPr lang="en-US" sz="2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457200" y="4267200"/>
            <a:ext cx="8077200" cy="12192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dirty="0" err="1">
                <a:solidFill>
                  <a:schemeClr val="tx1"/>
                </a:solidFill>
              </a:rPr>
              <a:t>Perlunya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upaya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kemandirian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bidang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bahan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baku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obat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obat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tradisional</a:t>
            </a:r>
            <a:r>
              <a:rPr lang="en-US" dirty="0">
                <a:solidFill>
                  <a:schemeClr val="tx1"/>
                </a:solidFill>
              </a:rPr>
              <a:t> Indonesia </a:t>
            </a:r>
            <a:r>
              <a:rPr lang="en-US" dirty="0" err="1">
                <a:solidFill>
                  <a:schemeClr val="tx1"/>
                </a:solidFill>
              </a:rPr>
              <a:t>melalui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pemanfaatan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keanekaragaman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hayati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yang </a:t>
            </a:r>
            <a:r>
              <a:rPr lang="en-US" dirty="0" err="1">
                <a:solidFill>
                  <a:schemeClr val="tx1"/>
                </a:solidFill>
              </a:rPr>
              <a:t>tersinkronisasi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harmonis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didukung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aliansi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strategis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komprehensif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5715000"/>
            <a:ext cx="3505200" cy="86563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Regulasi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Kebijakan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Ekonomi</a:t>
            </a:r>
            <a:r>
              <a:rPr lang="en-US" sz="2000" b="1" dirty="0" smtClean="0"/>
              <a:t> </a:t>
            </a:r>
          </a:p>
          <a:p>
            <a:pPr algn="ctr"/>
            <a:r>
              <a:rPr lang="en-US" sz="2000" b="1" dirty="0" err="1" smtClean="0"/>
              <a:t>Paket</a:t>
            </a:r>
            <a:r>
              <a:rPr lang="en-US" sz="2000" b="1" dirty="0" smtClean="0"/>
              <a:t> XI </a:t>
            </a:r>
            <a:r>
              <a:rPr lang="en-US" sz="2000" b="1" dirty="0" err="1" smtClean="0"/>
              <a:t>Tahun</a:t>
            </a:r>
            <a:r>
              <a:rPr lang="en-US" sz="2000" b="1" dirty="0" smtClean="0"/>
              <a:t> 2016</a:t>
            </a:r>
            <a:endParaRPr lang="en-US" sz="2000" b="1" dirty="0"/>
          </a:p>
        </p:txBody>
      </p:sp>
      <p:sp>
        <p:nvSpPr>
          <p:cNvPr id="8" name="Right Arrow 7"/>
          <p:cNvSpPr/>
          <p:nvPr/>
        </p:nvSpPr>
        <p:spPr>
          <a:xfrm>
            <a:off x="4038600" y="5638800"/>
            <a:ext cx="749808" cy="941832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953000" y="5638800"/>
            <a:ext cx="3581400" cy="10668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INPRES NO. 6 </a:t>
            </a:r>
            <a:r>
              <a:rPr lang="en-US" sz="3200" b="1" dirty="0" err="1" smtClean="0"/>
              <a:t>Tahun</a:t>
            </a:r>
            <a:r>
              <a:rPr lang="en-US" sz="3200" b="1" dirty="0" smtClean="0"/>
              <a:t> 2016</a:t>
            </a:r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24816880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3388427461"/>
              </p:ext>
            </p:extLst>
          </p:nvPr>
        </p:nvGraphicFramePr>
        <p:xfrm>
          <a:off x="685800" y="762000"/>
          <a:ext cx="76962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74775" y="2971800"/>
            <a:ext cx="47629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KENDALA DALAM PENGEMBANGAN</a:t>
            </a:r>
          </a:p>
          <a:p>
            <a:pPr algn="ctr"/>
            <a:r>
              <a:rPr lang="en-US" sz="2400" b="1" dirty="0" smtClean="0"/>
              <a:t>BAHAN BAKU FARMASI</a:t>
            </a:r>
            <a:endParaRPr lang="en-US" sz="2400" b="1" dirty="0"/>
          </a:p>
        </p:txBody>
      </p:sp>
      <p:sp>
        <p:nvSpPr>
          <p:cNvPr id="6" name="Right Arrow 5"/>
          <p:cNvSpPr/>
          <p:nvPr/>
        </p:nvSpPr>
        <p:spPr>
          <a:xfrm rot="18997703">
            <a:off x="544791" y="4694790"/>
            <a:ext cx="978408" cy="64417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8997703">
            <a:off x="1476107" y="5956265"/>
            <a:ext cx="978408" cy="69343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2993167">
            <a:off x="6743216" y="5683484"/>
            <a:ext cx="978408" cy="70534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2993167">
            <a:off x="7938707" y="4645068"/>
            <a:ext cx="978408" cy="66991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2417</Words>
  <Application>Microsoft Office PowerPoint</Application>
  <PresentationFormat>On-screen Show (4:3)</PresentationFormat>
  <Paragraphs>472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KEBIJAKAN DAN REGULASI KEMANDIRIAN BAHAN BAKU OBAT</vt:lpstr>
      <vt:lpstr>Outline …</vt:lpstr>
      <vt:lpstr>Slide 3</vt:lpstr>
      <vt:lpstr>KONDISI FARMASI DI INDONESIA </vt:lpstr>
      <vt:lpstr>PASAR FARMASI INDONESIA DI DUNIA</vt:lpstr>
      <vt:lpstr>Slide 6</vt:lpstr>
      <vt:lpstr>NAMUN, 90% bahan baku farmasi di Indonesia diimpor, hal ini menunjukkan struktur industri farmasi yang belum optimal (terbatas formulasi)</vt:lpstr>
      <vt:lpstr>Slide 8</vt:lpstr>
      <vt:lpstr>Slide 9</vt:lpstr>
      <vt:lpstr>UPAYA KEMANDIRIAN BAHAN BAKU SEDIAAN FARMASI</vt:lpstr>
      <vt:lpstr>Slide 11</vt:lpstr>
      <vt:lpstr>Pengembangan Industri Farmasi </vt:lpstr>
      <vt:lpstr>Instruksi untuk Kemenkes</vt:lpstr>
      <vt:lpstr>Slide 14</vt:lpstr>
      <vt:lpstr>Slide 15</vt:lpstr>
      <vt:lpstr>Slide 16</vt:lpstr>
      <vt:lpstr>PEMBAGIAN PEKERJAAN </vt:lpstr>
      <vt:lpstr>PEMBAGIAN PEKERJAAN </vt:lpstr>
      <vt:lpstr>UPAYA PENCAPAIAN</vt:lpstr>
      <vt:lpstr>PENUTUP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prodisfm1</dc:creator>
  <cp:lastModifiedBy>prodisfm</cp:lastModifiedBy>
  <cp:revision>27</cp:revision>
  <cp:lastPrinted>2016-09-14T04:51:41Z</cp:lastPrinted>
  <dcterms:created xsi:type="dcterms:W3CDTF">2016-08-26T02:51:41Z</dcterms:created>
  <dcterms:modified xsi:type="dcterms:W3CDTF">2016-09-15T01:02:16Z</dcterms:modified>
</cp:coreProperties>
</file>