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56" r:id="rId2"/>
    <p:sldId id="280" r:id="rId3"/>
    <p:sldId id="257" r:id="rId4"/>
    <p:sldId id="262" r:id="rId5"/>
    <p:sldId id="278" r:id="rId6"/>
    <p:sldId id="279" r:id="rId7"/>
    <p:sldId id="268" r:id="rId8"/>
    <p:sldId id="269" r:id="rId9"/>
    <p:sldId id="270" r:id="rId10"/>
    <p:sldId id="265" r:id="rId11"/>
    <p:sldId id="266" r:id="rId12"/>
    <p:sldId id="267" r:id="rId13"/>
    <p:sldId id="258" r:id="rId14"/>
    <p:sldId id="259" r:id="rId15"/>
    <p:sldId id="281" r:id="rId16"/>
    <p:sldId id="275" r:id="rId17"/>
    <p:sldId id="283" r:id="rId18"/>
    <p:sldId id="276" r:id="rId19"/>
    <p:sldId id="284" r:id="rId20"/>
    <p:sldId id="285" r:id="rId21"/>
    <p:sldId id="286" r:id="rId22"/>
    <p:sldId id="287" r:id="rId23"/>
    <p:sldId id="271" r:id="rId24"/>
    <p:sldId id="272" r:id="rId25"/>
    <p:sldId id="273" r:id="rId26"/>
    <p:sldId id="274" r:id="rId27"/>
    <p:sldId id="282"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snapToGrid="0" snapToObjects="1">
      <p:cViewPr>
        <p:scale>
          <a:sx n="90" d="100"/>
          <a:sy n="90" d="100"/>
        </p:scale>
        <p:origin x="-720" y="-1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parikesit:Documents:000KERJASAMA:MoU%20dan%20Jumlah%20PKS%20Kab%20dan%20Kota%20di%20Jaba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parikesit:Documents:000KERJASAMA:MoU%20dan%20Jumlah%20PKS%20Kab%20dan%20Kota%20di%20Jab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d-ID"/>
  <c:style val="18"/>
  <c:chart>
    <c:plotArea>
      <c:layout/>
      <c:barChart>
        <c:barDir val="col"/>
        <c:grouping val="clustered"/>
        <c:ser>
          <c:idx val="0"/>
          <c:order val="0"/>
          <c:tx>
            <c:strRef>
              <c:f>'Juml PKS'!$C$2</c:f>
              <c:strCache>
                <c:ptCount val="1"/>
                <c:pt idx="0">
                  <c:v>MoU</c:v>
                </c:pt>
              </c:strCache>
            </c:strRef>
          </c:tx>
          <c:cat>
            <c:multiLvlStrRef>
              <c:f>'Juml PKS'!$A$3:$B$30</c:f>
              <c:multiLvlStrCache>
                <c:ptCount val="28"/>
                <c:lvl>
                  <c:pt idx="0">
                    <c:v>Kab Bandung</c:v>
                  </c:pt>
                  <c:pt idx="1">
                    <c:v>Kab Bandung Barat</c:v>
                  </c:pt>
                  <c:pt idx="2">
                    <c:v>Kab Bekasi</c:v>
                  </c:pt>
                  <c:pt idx="3">
                    <c:v>Kab Bogor</c:v>
                  </c:pt>
                  <c:pt idx="4">
                    <c:v>Kab Ciamis</c:v>
                  </c:pt>
                  <c:pt idx="5">
                    <c:v>Kab Cianjur</c:v>
                  </c:pt>
                  <c:pt idx="6">
                    <c:v>Kab Cirebon</c:v>
                  </c:pt>
                  <c:pt idx="7">
                    <c:v>Kab Garut</c:v>
                  </c:pt>
                  <c:pt idx="8">
                    <c:v>Kab Indramayu</c:v>
                  </c:pt>
                  <c:pt idx="9">
                    <c:v>Kab Karawang</c:v>
                  </c:pt>
                  <c:pt idx="10">
                    <c:v>Kab Kuningan</c:v>
                  </c:pt>
                  <c:pt idx="11">
                    <c:v>Kab Majalengka</c:v>
                  </c:pt>
                  <c:pt idx="12">
                    <c:v>Kab Pangandaran</c:v>
                  </c:pt>
                  <c:pt idx="13">
                    <c:v>Kab Purwakarta</c:v>
                  </c:pt>
                  <c:pt idx="14">
                    <c:v>Kab Subang</c:v>
                  </c:pt>
                  <c:pt idx="15">
                    <c:v>Kab Sukabumi</c:v>
                  </c:pt>
                  <c:pt idx="16">
                    <c:v>Kab Sumedang</c:v>
                  </c:pt>
                  <c:pt idx="17">
                    <c:v>Kab Tasikmalaya</c:v>
                  </c:pt>
                  <c:pt idx="18">
                    <c:v>Kota Bandung</c:v>
                  </c:pt>
                  <c:pt idx="19">
                    <c:v>Kota Banjar</c:v>
                  </c:pt>
                  <c:pt idx="20">
                    <c:v>Kota Bekasi</c:v>
                  </c:pt>
                  <c:pt idx="21">
                    <c:v>Kota Bogor</c:v>
                  </c:pt>
                  <c:pt idx="22">
                    <c:v>Kota Cimahi</c:v>
                  </c:pt>
                  <c:pt idx="23">
                    <c:v>Kota Cirebon</c:v>
                  </c:pt>
                  <c:pt idx="24">
                    <c:v>Kota Depok</c:v>
                  </c:pt>
                  <c:pt idx="25">
                    <c:v>Kota Sukabumi</c:v>
                  </c:pt>
                  <c:pt idx="26">
                    <c:v>Kota Tasikmalaya</c:v>
                  </c:pt>
                  <c:pt idx="27">
                    <c:v>Prov Jabar</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lvl>
              </c:multiLvlStrCache>
            </c:multiLvlStrRef>
          </c:cat>
          <c:val>
            <c:numRef>
              <c:f>'Juml PKS'!$C$3:$C$30</c:f>
              <c:numCache>
                <c:formatCode>General</c:formatCode>
                <c:ptCount val="28"/>
                <c:pt idx="0">
                  <c:v>2</c:v>
                </c:pt>
                <c:pt idx="1">
                  <c:v>1</c:v>
                </c:pt>
                <c:pt idx="2">
                  <c:v>0</c:v>
                </c:pt>
                <c:pt idx="3">
                  <c:v>1</c:v>
                </c:pt>
                <c:pt idx="4">
                  <c:v>1</c:v>
                </c:pt>
                <c:pt idx="5">
                  <c:v>1</c:v>
                </c:pt>
                <c:pt idx="6">
                  <c:v>0</c:v>
                </c:pt>
                <c:pt idx="7">
                  <c:v>1</c:v>
                </c:pt>
                <c:pt idx="8">
                  <c:v>1</c:v>
                </c:pt>
                <c:pt idx="9">
                  <c:v>0</c:v>
                </c:pt>
                <c:pt idx="10">
                  <c:v>1</c:v>
                </c:pt>
                <c:pt idx="11">
                  <c:v>1</c:v>
                </c:pt>
                <c:pt idx="12">
                  <c:v>1</c:v>
                </c:pt>
                <c:pt idx="13">
                  <c:v>1</c:v>
                </c:pt>
                <c:pt idx="14">
                  <c:v>1</c:v>
                </c:pt>
                <c:pt idx="15">
                  <c:v>1</c:v>
                </c:pt>
                <c:pt idx="16">
                  <c:v>1</c:v>
                </c:pt>
                <c:pt idx="17">
                  <c:v>1</c:v>
                </c:pt>
                <c:pt idx="18">
                  <c:v>1</c:v>
                </c:pt>
                <c:pt idx="19">
                  <c:v>1</c:v>
                </c:pt>
                <c:pt idx="20">
                  <c:v>1</c:v>
                </c:pt>
                <c:pt idx="21">
                  <c:v>0</c:v>
                </c:pt>
                <c:pt idx="22">
                  <c:v>1</c:v>
                </c:pt>
                <c:pt idx="23">
                  <c:v>0</c:v>
                </c:pt>
                <c:pt idx="24">
                  <c:v>0</c:v>
                </c:pt>
                <c:pt idx="25">
                  <c:v>1</c:v>
                </c:pt>
                <c:pt idx="26">
                  <c:v>0</c:v>
                </c:pt>
                <c:pt idx="27">
                  <c:v>1</c:v>
                </c:pt>
              </c:numCache>
            </c:numRef>
          </c:val>
        </c:ser>
        <c:ser>
          <c:idx val="1"/>
          <c:order val="1"/>
          <c:tx>
            <c:strRef>
              <c:f>'Juml PKS'!$D$2</c:f>
              <c:strCache>
                <c:ptCount val="1"/>
                <c:pt idx="0">
                  <c:v>PKS</c:v>
                </c:pt>
              </c:strCache>
            </c:strRef>
          </c:tx>
          <c:cat>
            <c:multiLvlStrRef>
              <c:f>'Juml PKS'!$A$3:$B$30</c:f>
              <c:multiLvlStrCache>
                <c:ptCount val="28"/>
                <c:lvl>
                  <c:pt idx="0">
                    <c:v>Kab Bandung</c:v>
                  </c:pt>
                  <c:pt idx="1">
                    <c:v>Kab Bandung Barat</c:v>
                  </c:pt>
                  <c:pt idx="2">
                    <c:v>Kab Bekasi</c:v>
                  </c:pt>
                  <c:pt idx="3">
                    <c:v>Kab Bogor</c:v>
                  </c:pt>
                  <c:pt idx="4">
                    <c:v>Kab Ciamis</c:v>
                  </c:pt>
                  <c:pt idx="5">
                    <c:v>Kab Cianjur</c:v>
                  </c:pt>
                  <c:pt idx="6">
                    <c:v>Kab Cirebon</c:v>
                  </c:pt>
                  <c:pt idx="7">
                    <c:v>Kab Garut</c:v>
                  </c:pt>
                  <c:pt idx="8">
                    <c:v>Kab Indramayu</c:v>
                  </c:pt>
                  <c:pt idx="9">
                    <c:v>Kab Karawang</c:v>
                  </c:pt>
                  <c:pt idx="10">
                    <c:v>Kab Kuningan</c:v>
                  </c:pt>
                  <c:pt idx="11">
                    <c:v>Kab Majalengka</c:v>
                  </c:pt>
                  <c:pt idx="12">
                    <c:v>Kab Pangandaran</c:v>
                  </c:pt>
                  <c:pt idx="13">
                    <c:v>Kab Purwakarta</c:v>
                  </c:pt>
                  <c:pt idx="14">
                    <c:v>Kab Subang</c:v>
                  </c:pt>
                  <c:pt idx="15">
                    <c:v>Kab Sukabumi</c:v>
                  </c:pt>
                  <c:pt idx="16">
                    <c:v>Kab Sumedang</c:v>
                  </c:pt>
                  <c:pt idx="17">
                    <c:v>Kab Tasikmalaya</c:v>
                  </c:pt>
                  <c:pt idx="18">
                    <c:v>Kota Bandung</c:v>
                  </c:pt>
                  <c:pt idx="19">
                    <c:v>Kota Banjar</c:v>
                  </c:pt>
                  <c:pt idx="20">
                    <c:v>Kota Bekasi</c:v>
                  </c:pt>
                  <c:pt idx="21">
                    <c:v>Kota Bogor</c:v>
                  </c:pt>
                  <c:pt idx="22">
                    <c:v>Kota Cimahi</c:v>
                  </c:pt>
                  <c:pt idx="23">
                    <c:v>Kota Cirebon</c:v>
                  </c:pt>
                  <c:pt idx="24">
                    <c:v>Kota Depok</c:v>
                  </c:pt>
                  <c:pt idx="25">
                    <c:v>Kota Sukabumi</c:v>
                  </c:pt>
                  <c:pt idx="26">
                    <c:v>Kota Tasikmalaya</c:v>
                  </c:pt>
                  <c:pt idx="27">
                    <c:v>Prov Jabar</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lvl>
              </c:multiLvlStrCache>
            </c:multiLvlStrRef>
          </c:cat>
          <c:val>
            <c:numRef>
              <c:f>'Juml PKS'!$D$3:$D$30</c:f>
              <c:numCache>
                <c:formatCode>General</c:formatCode>
                <c:ptCount val="28"/>
                <c:pt idx="0">
                  <c:v>6</c:v>
                </c:pt>
                <c:pt idx="1">
                  <c:v>3</c:v>
                </c:pt>
                <c:pt idx="2">
                  <c:v>0</c:v>
                </c:pt>
                <c:pt idx="3">
                  <c:v>0</c:v>
                </c:pt>
                <c:pt idx="4">
                  <c:v>0</c:v>
                </c:pt>
                <c:pt idx="5">
                  <c:v>0</c:v>
                </c:pt>
                <c:pt idx="6">
                  <c:v>0</c:v>
                </c:pt>
                <c:pt idx="7">
                  <c:v>2</c:v>
                </c:pt>
                <c:pt idx="8">
                  <c:v>0</c:v>
                </c:pt>
                <c:pt idx="9">
                  <c:v>0</c:v>
                </c:pt>
                <c:pt idx="10">
                  <c:v>1</c:v>
                </c:pt>
                <c:pt idx="11">
                  <c:v>0</c:v>
                </c:pt>
                <c:pt idx="12">
                  <c:v>0</c:v>
                </c:pt>
                <c:pt idx="13">
                  <c:v>1</c:v>
                </c:pt>
                <c:pt idx="14">
                  <c:v>1</c:v>
                </c:pt>
                <c:pt idx="15">
                  <c:v>0</c:v>
                </c:pt>
                <c:pt idx="16">
                  <c:v>11</c:v>
                </c:pt>
                <c:pt idx="17">
                  <c:v>4</c:v>
                </c:pt>
                <c:pt idx="18">
                  <c:v>10</c:v>
                </c:pt>
                <c:pt idx="19">
                  <c:v>0</c:v>
                </c:pt>
                <c:pt idx="20">
                  <c:v>1</c:v>
                </c:pt>
                <c:pt idx="21">
                  <c:v>0</c:v>
                </c:pt>
                <c:pt idx="22">
                  <c:v>4</c:v>
                </c:pt>
                <c:pt idx="23">
                  <c:v>0</c:v>
                </c:pt>
                <c:pt idx="24">
                  <c:v>2</c:v>
                </c:pt>
                <c:pt idx="25">
                  <c:v>2</c:v>
                </c:pt>
                <c:pt idx="26">
                  <c:v>0</c:v>
                </c:pt>
                <c:pt idx="27">
                  <c:v>12</c:v>
                </c:pt>
              </c:numCache>
            </c:numRef>
          </c:val>
        </c:ser>
        <c:axId val="102040704"/>
        <c:axId val="102043008"/>
      </c:barChart>
      <c:catAx>
        <c:axId val="102040704"/>
        <c:scaling>
          <c:orientation val="minMax"/>
        </c:scaling>
        <c:axPos val="b"/>
        <c:tickLblPos val="nextTo"/>
        <c:crossAx val="102043008"/>
        <c:crosses val="autoZero"/>
        <c:auto val="1"/>
        <c:lblAlgn val="ctr"/>
        <c:lblOffset val="100"/>
      </c:catAx>
      <c:valAx>
        <c:axId val="102043008"/>
        <c:scaling>
          <c:orientation val="minMax"/>
        </c:scaling>
        <c:axPos val="l"/>
        <c:majorGridlines/>
        <c:numFmt formatCode="General" sourceLinked="1"/>
        <c:tickLblPos val="nextTo"/>
        <c:crossAx val="102040704"/>
        <c:crosses val="autoZero"/>
        <c:crossBetween val="between"/>
      </c:valAx>
    </c:plotArea>
    <c:legend>
      <c:legendPos val="r"/>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d-ID"/>
  <c:style val="18"/>
  <c:chart>
    <c:title>
      <c:layout>
        <c:manualLayout>
          <c:xMode val="edge"/>
          <c:yMode val="edge"/>
          <c:x val="2.6640714050224642E-4"/>
          <c:y val="1.0489511211491083E-2"/>
        </c:manualLayout>
      </c:layout>
    </c:title>
    <c:plotArea>
      <c:layout/>
      <c:barChart>
        <c:barDir val="col"/>
        <c:grouping val="clustered"/>
        <c:ser>
          <c:idx val="0"/>
          <c:order val="0"/>
          <c:tx>
            <c:strRef>
              <c:f>'Lingkup PKS'!$B$2</c:f>
              <c:strCache>
                <c:ptCount val="1"/>
                <c:pt idx="0">
                  <c:v>Jumlah</c:v>
                </c:pt>
              </c:strCache>
            </c:strRef>
          </c:tx>
          <c:cat>
            <c:strRef>
              <c:f>'Lingkup PKS'!$A$3:$A$14</c:f>
              <c:strCache>
                <c:ptCount val="12"/>
                <c:pt idx="0">
                  <c:v>Beasiswa S1</c:v>
                </c:pt>
                <c:pt idx="1">
                  <c:v>Capacity building</c:v>
                </c:pt>
                <c:pt idx="2">
                  <c:v>Rekrutmen pegawai</c:v>
                </c:pt>
                <c:pt idx="3">
                  <c:v>Pengembagan sektor peternakan</c:v>
                </c:pt>
                <c:pt idx="4">
                  <c:v>Pengembangan sektor pertanian</c:v>
                </c:pt>
                <c:pt idx="5">
                  <c:v>Penyusunan peraturan dan NA Perda</c:v>
                </c:pt>
                <c:pt idx="6">
                  <c:v>PKM</c:v>
                </c:pt>
                <c:pt idx="7">
                  <c:v>Kepegawaian</c:v>
                </c:pt>
                <c:pt idx="8">
                  <c:v>Kajian pengembangan wilayah</c:v>
                </c:pt>
                <c:pt idx="9">
                  <c:v>Penyusunan SOP</c:v>
                </c:pt>
                <c:pt idx="10">
                  <c:v>Kajian Kemiskinan</c:v>
                </c:pt>
                <c:pt idx="11">
                  <c:v>Lain-lain</c:v>
                </c:pt>
              </c:strCache>
            </c:strRef>
          </c:cat>
          <c:val>
            <c:numRef>
              <c:f>'Lingkup PKS'!$B$3:$B$14</c:f>
              <c:numCache>
                <c:formatCode>General</c:formatCode>
                <c:ptCount val="12"/>
                <c:pt idx="0">
                  <c:v>4</c:v>
                </c:pt>
                <c:pt idx="1">
                  <c:v>5</c:v>
                </c:pt>
                <c:pt idx="2">
                  <c:v>7</c:v>
                </c:pt>
                <c:pt idx="3">
                  <c:v>2</c:v>
                </c:pt>
                <c:pt idx="4">
                  <c:v>1</c:v>
                </c:pt>
                <c:pt idx="5">
                  <c:v>7</c:v>
                </c:pt>
                <c:pt idx="6">
                  <c:v>5</c:v>
                </c:pt>
                <c:pt idx="7">
                  <c:v>4</c:v>
                </c:pt>
                <c:pt idx="8">
                  <c:v>3</c:v>
                </c:pt>
                <c:pt idx="9">
                  <c:v>3</c:v>
                </c:pt>
                <c:pt idx="10">
                  <c:v>3</c:v>
                </c:pt>
                <c:pt idx="11">
                  <c:v>4</c:v>
                </c:pt>
              </c:numCache>
            </c:numRef>
          </c:val>
        </c:ser>
        <c:axId val="102142336"/>
        <c:axId val="102143872"/>
      </c:barChart>
      <c:catAx>
        <c:axId val="102142336"/>
        <c:scaling>
          <c:orientation val="minMax"/>
        </c:scaling>
        <c:axPos val="b"/>
        <c:tickLblPos val="nextTo"/>
        <c:crossAx val="102143872"/>
        <c:crosses val="autoZero"/>
        <c:auto val="1"/>
        <c:lblAlgn val="ctr"/>
        <c:lblOffset val="100"/>
      </c:catAx>
      <c:valAx>
        <c:axId val="102143872"/>
        <c:scaling>
          <c:orientation val="minMax"/>
        </c:scaling>
        <c:axPos val="l"/>
        <c:majorGridlines/>
        <c:numFmt formatCode="General" sourceLinked="1"/>
        <c:tickLblPos val="nextTo"/>
        <c:crossAx val="102142336"/>
        <c:crosses val="autoZero"/>
        <c:crossBetween val="between"/>
      </c:valAx>
    </c:plotArea>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E59394-1C57-425D-BF5D-135D9657E45D}" type="doc">
      <dgm:prSet loTypeId="urn:microsoft.com/office/officeart/2005/8/layout/venn1" loCatId="relationship" qsTypeId="urn:microsoft.com/office/officeart/2005/8/quickstyle/simple1" qsCatId="simple" csTypeId="urn:microsoft.com/office/officeart/2005/8/colors/accent1_2" csCatId="accent1" phldr="1"/>
      <dgm:spPr/>
    </dgm:pt>
    <dgm:pt modelId="{988FAF05-A09B-4D42-85A3-E38E41AAC805}">
      <dgm:prSet phldrT="[Text]"/>
      <dgm:spPr/>
      <dgm:t>
        <a:bodyPr/>
        <a:lstStyle/>
        <a:p>
          <a:r>
            <a:rPr lang="id-ID" dirty="0" smtClean="0"/>
            <a:t>Tata Ruang dan Agraria</a:t>
          </a:r>
          <a:endParaRPr lang="id-ID" dirty="0"/>
        </a:p>
      </dgm:t>
    </dgm:pt>
    <dgm:pt modelId="{8E697889-8640-49E4-93E3-02E687F4B3F2}" type="parTrans" cxnId="{D51F5979-F56D-4BDD-B1C1-3F7442F6F2FF}">
      <dgm:prSet/>
      <dgm:spPr/>
      <dgm:t>
        <a:bodyPr/>
        <a:lstStyle/>
        <a:p>
          <a:endParaRPr lang="id-ID"/>
        </a:p>
      </dgm:t>
    </dgm:pt>
    <dgm:pt modelId="{B140CAAF-5776-4996-B210-0E4C757254F5}" type="sibTrans" cxnId="{D51F5979-F56D-4BDD-B1C1-3F7442F6F2FF}">
      <dgm:prSet/>
      <dgm:spPr/>
      <dgm:t>
        <a:bodyPr/>
        <a:lstStyle/>
        <a:p>
          <a:endParaRPr lang="id-ID"/>
        </a:p>
      </dgm:t>
    </dgm:pt>
    <dgm:pt modelId="{9BD87A70-E754-46CE-AED4-F780D3F5EF40}">
      <dgm:prSet phldrT="[Text]"/>
      <dgm:spPr/>
      <dgm:t>
        <a:bodyPr/>
        <a:lstStyle/>
        <a:p>
          <a:r>
            <a:rPr lang="id-ID" dirty="0" smtClean="0"/>
            <a:t>Pendidikan dan Kesejahteraan Masyarakat</a:t>
          </a:r>
          <a:endParaRPr lang="id-ID" dirty="0"/>
        </a:p>
      </dgm:t>
    </dgm:pt>
    <dgm:pt modelId="{4A081455-1918-461D-BAF2-01C84ADD6C21}" type="parTrans" cxnId="{B36B8508-DEC0-466A-A1BB-0D2933B3334E}">
      <dgm:prSet/>
      <dgm:spPr/>
      <dgm:t>
        <a:bodyPr/>
        <a:lstStyle/>
        <a:p>
          <a:endParaRPr lang="id-ID"/>
        </a:p>
      </dgm:t>
    </dgm:pt>
    <dgm:pt modelId="{8362D685-F961-4A20-9573-56DA8D73FD29}" type="sibTrans" cxnId="{B36B8508-DEC0-466A-A1BB-0D2933B3334E}">
      <dgm:prSet/>
      <dgm:spPr/>
      <dgm:t>
        <a:bodyPr/>
        <a:lstStyle/>
        <a:p>
          <a:endParaRPr lang="id-ID"/>
        </a:p>
      </dgm:t>
    </dgm:pt>
    <dgm:pt modelId="{C5BF6EC0-5170-4BEA-80B2-7D082B535352}">
      <dgm:prSet phldrT="[Text]"/>
      <dgm:spPr/>
      <dgm:t>
        <a:bodyPr/>
        <a:lstStyle/>
        <a:p>
          <a:r>
            <a:rPr lang="id-ID" dirty="0" smtClean="0"/>
            <a:t>Bencana Alam dan L</a:t>
          </a:r>
          <a:r>
            <a:rPr lang="en-US" dirty="0" err="1" smtClean="0"/>
            <a:t>ingkungan</a:t>
          </a:r>
          <a:r>
            <a:rPr lang="en-US" dirty="0" smtClean="0"/>
            <a:t> </a:t>
          </a:r>
          <a:r>
            <a:rPr lang="id-ID" dirty="0" smtClean="0"/>
            <a:t>H</a:t>
          </a:r>
          <a:r>
            <a:rPr lang="en-US" dirty="0" err="1" smtClean="0"/>
            <a:t>idup</a:t>
          </a:r>
          <a:endParaRPr lang="id-ID" dirty="0"/>
        </a:p>
      </dgm:t>
    </dgm:pt>
    <dgm:pt modelId="{078E8363-3C09-4B0E-B5CD-5DF3C9650A5C}" type="parTrans" cxnId="{02033DBC-8748-4156-8FB2-E49053B1D756}">
      <dgm:prSet/>
      <dgm:spPr/>
      <dgm:t>
        <a:bodyPr/>
        <a:lstStyle/>
        <a:p>
          <a:endParaRPr lang="id-ID"/>
        </a:p>
      </dgm:t>
    </dgm:pt>
    <dgm:pt modelId="{46922F14-98BE-4D9E-A683-5182BA976078}" type="sibTrans" cxnId="{02033DBC-8748-4156-8FB2-E49053B1D756}">
      <dgm:prSet/>
      <dgm:spPr/>
      <dgm:t>
        <a:bodyPr/>
        <a:lstStyle/>
        <a:p>
          <a:endParaRPr lang="id-ID"/>
        </a:p>
      </dgm:t>
    </dgm:pt>
    <dgm:pt modelId="{A3580D8A-3F53-492F-BC4A-3E3AFBB4A2C8}">
      <dgm:prSet phldrT="[Text]"/>
      <dgm:spPr/>
      <dgm:t>
        <a:bodyPr/>
        <a:lstStyle/>
        <a:p>
          <a:r>
            <a:rPr lang="id-ID" dirty="0" smtClean="0"/>
            <a:t>Pelestarian budaya lokal</a:t>
          </a:r>
          <a:endParaRPr lang="id-ID" dirty="0"/>
        </a:p>
      </dgm:t>
    </dgm:pt>
    <dgm:pt modelId="{D97D3622-7FE0-4F58-93B3-427C8CAB5209}" type="parTrans" cxnId="{66A567BC-1F99-4237-8592-9A464E8372B5}">
      <dgm:prSet/>
      <dgm:spPr/>
      <dgm:t>
        <a:bodyPr/>
        <a:lstStyle/>
        <a:p>
          <a:endParaRPr lang="id-ID"/>
        </a:p>
      </dgm:t>
    </dgm:pt>
    <dgm:pt modelId="{6E6B32EE-C982-4C57-963D-C8ADB5938224}" type="sibTrans" cxnId="{66A567BC-1F99-4237-8592-9A464E8372B5}">
      <dgm:prSet/>
      <dgm:spPr/>
      <dgm:t>
        <a:bodyPr/>
        <a:lstStyle/>
        <a:p>
          <a:endParaRPr lang="id-ID"/>
        </a:p>
      </dgm:t>
    </dgm:pt>
    <dgm:pt modelId="{3243D084-213B-4AA4-AE4D-6C4B1BB22AB7}">
      <dgm:prSet phldrT="[Text]"/>
      <dgm:spPr/>
      <dgm:t>
        <a:bodyPr/>
        <a:lstStyle/>
        <a:p>
          <a:r>
            <a:rPr lang="id-ID" dirty="0" smtClean="0"/>
            <a:t>Pengelolaan SDA dan Energi</a:t>
          </a:r>
          <a:endParaRPr lang="id-ID" dirty="0"/>
        </a:p>
      </dgm:t>
    </dgm:pt>
    <dgm:pt modelId="{63139DCE-4BF9-45FF-AA85-FAC785B13881}" type="parTrans" cxnId="{40D52B1B-D43C-4B1E-A533-217FC80A17C3}">
      <dgm:prSet/>
      <dgm:spPr/>
      <dgm:t>
        <a:bodyPr/>
        <a:lstStyle/>
        <a:p>
          <a:endParaRPr lang="id-ID"/>
        </a:p>
      </dgm:t>
    </dgm:pt>
    <dgm:pt modelId="{905C6DCC-98DE-4932-80F2-507BB774A887}" type="sibTrans" cxnId="{40D52B1B-D43C-4B1E-A533-217FC80A17C3}">
      <dgm:prSet/>
      <dgm:spPr/>
      <dgm:t>
        <a:bodyPr/>
        <a:lstStyle/>
        <a:p>
          <a:endParaRPr lang="id-ID"/>
        </a:p>
      </dgm:t>
    </dgm:pt>
    <dgm:pt modelId="{AC27F5B7-0EDC-40B2-9F4A-C6FAF4CA1BCE}">
      <dgm:prSet phldrT="[Text]"/>
      <dgm:spPr/>
      <dgm:t>
        <a:bodyPr/>
        <a:lstStyle/>
        <a:p>
          <a:r>
            <a:rPr lang="id-ID" dirty="0" smtClean="0"/>
            <a:t>Disparitas pembangunan ekonomi, infrastruktur dan daya saing daerah</a:t>
          </a:r>
          <a:endParaRPr lang="id-ID" dirty="0"/>
        </a:p>
      </dgm:t>
    </dgm:pt>
    <dgm:pt modelId="{6ACF48B3-F16D-456A-A782-66DDCEB117F7}" type="parTrans" cxnId="{40BCE8C2-EFBB-423C-BAAE-957CB2A9EBA6}">
      <dgm:prSet/>
      <dgm:spPr/>
      <dgm:t>
        <a:bodyPr/>
        <a:lstStyle/>
        <a:p>
          <a:endParaRPr lang="id-ID"/>
        </a:p>
      </dgm:t>
    </dgm:pt>
    <dgm:pt modelId="{787DB81B-D918-46C7-938E-EE951C73A8D1}" type="sibTrans" cxnId="{40BCE8C2-EFBB-423C-BAAE-957CB2A9EBA6}">
      <dgm:prSet/>
      <dgm:spPr/>
      <dgm:t>
        <a:bodyPr/>
        <a:lstStyle/>
        <a:p>
          <a:endParaRPr lang="id-ID"/>
        </a:p>
      </dgm:t>
    </dgm:pt>
    <dgm:pt modelId="{BFC3A130-4874-476B-9FC5-9DF17A608DB7}" type="pres">
      <dgm:prSet presAssocID="{57E59394-1C57-425D-BF5D-135D9657E45D}" presName="compositeShape" presStyleCnt="0">
        <dgm:presLayoutVars>
          <dgm:chMax val="7"/>
          <dgm:dir/>
          <dgm:resizeHandles val="exact"/>
        </dgm:presLayoutVars>
      </dgm:prSet>
      <dgm:spPr/>
    </dgm:pt>
    <dgm:pt modelId="{18797889-CFA1-4FE4-BA42-296CB5C23B4A}" type="pres">
      <dgm:prSet presAssocID="{988FAF05-A09B-4D42-85A3-E38E41AAC805}" presName="circ1" presStyleLbl="vennNode1" presStyleIdx="0" presStyleCnt="6"/>
      <dgm:spPr>
        <a:solidFill>
          <a:srgbClr val="0070C0">
            <a:alpha val="50000"/>
          </a:srgbClr>
        </a:solidFill>
      </dgm:spPr>
    </dgm:pt>
    <dgm:pt modelId="{5F29816E-2FB5-4F59-B8D2-12C37D76F5CD}" type="pres">
      <dgm:prSet presAssocID="{988FAF05-A09B-4D42-85A3-E38E41AAC805}" presName="circ1Tx" presStyleLbl="revTx" presStyleIdx="0" presStyleCnt="0">
        <dgm:presLayoutVars>
          <dgm:chMax val="0"/>
          <dgm:chPref val="0"/>
          <dgm:bulletEnabled val="1"/>
        </dgm:presLayoutVars>
      </dgm:prSet>
      <dgm:spPr/>
      <dgm:t>
        <a:bodyPr/>
        <a:lstStyle/>
        <a:p>
          <a:endParaRPr lang="id-ID"/>
        </a:p>
      </dgm:t>
    </dgm:pt>
    <dgm:pt modelId="{445BB75A-9C7A-4849-92F9-3F1CCA4B1266}" type="pres">
      <dgm:prSet presAssocID="{9BD87A70-E754-46CE-AED4-F780D3F5EF40}" presName="circ2" presStyleLbl="vennNode1" presStyleIdx="1" presStyleCnt="6"/>
      <dgm:spPr>
        <a:solidFill>
          <a:srgbClr val="0070C0">
            <a:alpha val="50000"/>
          </a:srgbClr>
        </a:solidFill>
      </dgm:spPr>
      <dgm:t>
        <a:bodyPr/>
        <a:lstStyle/>
        <a:p>
          <a:endParaRPr lang="id-ID"/>
        </a:p>
      </dgm:t>
    </dgm:pt>
    <dgm:pt modelId="{E7DF21E6-FA4A-4960-B78F-26DF43E16E30}" type="pres">
      <dgm:prSet presAssocID="{9BD87A70-E754-46CE-AED4-F780D3F5EF40}" presName="circ2Tx" presStyleLbl="revTx" presStyleIdx="0" presStyleCnt="0">
        <dgm:presLayoutVars>
          <dgm:chMax val="0"/>
          <dgm:chPref val="0"/>
          <dgm:bulletEnabled val="1"/>
        </dgm:presLayoutVars>
      </dgm:prSet>
      <dgm:spPr/>
      <dgm:t>
        <a:bodyPr/>
        <a:lstStyle/>
        <a:p>
          <a:endParaRPr lang="id-ID"/>
        </a:p>
      </dgm:t>
    </dgm:pt>
    <dgm:pt modelId="{8D4C3E4D-8872-470C-91E8-7CBC09CA09B1}" type="pres">
      <dgm:prSet presAssocID="{C5BF6EC0-5170-4BEA-80B2-7D082B535352}" presName="circ3" presStyleLbl="vennNode1" presStyleIdx="2" presStyleCnt="6"/>
      <dgm:spPr>
        <a:solidFill>
          <a:schemeClr val="tx2">
            <a:lumMod val="75000"/>
            <a:alpha val="50000"/>
          </a:schemeClr>
        </a:solidFill>
      </dgm:spPr>
    </dgm:pt>
    <dgm:pt modelId="{E84332FD-E201-43E5-8AFB-32EF14F8BD09}" type="pres">
      <dgm:prSet presAssocID="{C5BF6EC0-5170-4BEA-80B2-7D082B535352}" presName="circ3Tx" presStyleLbl="revTx" presStyleIdx="0" presStyleCnt="0">
        <dgm:presLayoutVars>
          <dgm:chMax val="0"/>
          <dgm:chPref val="0"/>
          <dgm:bulletEnabled val="1"/>
        </dgm:presLayoutVars>
      </dgm:prSet>
      <dgm:spPr/>
      <dgm:t>
        <a:bodyPr/>
        <a:lstStyle/>
        <a:p>
          <a:endParaRPr lang="id-ID"/>
        </a:p>
      </dgm:t>
    </dgm:pt>
    <dgm:pt modelId="{564D21C1-EFE5-4858-A8E2-BFB7D0E064DD}" type="pres">
      <dgm:prSet presAssocID="{A3580D8A-3F53-492F-BC4A-3E3AFBB4A2C8}" presName="circ4" presStyleLbl="vennNode1" presStyleIdx="3" presStyleCnt="6"/>
      <dgm:spPr>
        <a:solidFill>
          <a:schemeClr val="tx2">
            <a:lumMod val="75000"/>
            <a:alpha val="50000"/>
          </a:schemeClr>
        </a:solidFill>
      </dgm:spPr>
    </dgm:pt>
    <dgm:pt modelId="{8B9AF8B9-E527-44ED-9C3E-2CF419827E7C}" type="pres">
      <dgm:prSet presAssocID="{A3580D8A-3F53-492F-BC4A-3E3AFBB4A2C8}" presName="circ4Tx" presStyleLbl="revTx" presStyleIdx="0" presStyleCnt="0">
        <dgm:presLayoutVars>
          <dgm:chMax val="0"/>
          <dgm:chPref val="0"/>
          <dgm:bulletEnabled val="1"/>
        </dgm:presLayoutVars>
      </dgm:prSet>
      <dgm:spPr/>
      <dgm:t>
        <a:bodyPr/>
        <a:lstStyle/>
        <a:p>
          <a:endParaRPr lang="id-ID"/>
        </a:p>
      </dgm:t>
    </dgm:pt>
    <dgm:pt modelId="{AD3184C0-C0EA-43AB-8936-5F5F77CF0114}" type="pres">
      <dgm:prSet presAssocID="{3243D084-213B-4AA4-AE4D-6C4B1BB22AB7}" presName="circ5" presStyleLbl="vennNode1" presStyleIdx="4" presStyleCnt="6"/>
      <dgm:spPr>
        <a:solidFill>
          <a:srgbClr val="0070C0">
            <a:alpha val="50000"/>
          </a:srgbClr>
        </a:solidFill>
      </dgm:spPr>
    </dgm:pt>
    <dgm:pt modelId="{F77513E4-2367-4C2B-9C42-A64BC872FA0D}" type="pres">
      <dgm:prSet presAssocID="{3243D084-213B-4AA4-AE4D-6C4B1BB22AB7}" presName="circ5Tx" presStyleLbl="revTx" presStyleIdx="0" presStyleCnt="0">
        <dgm:presLayoutVars>
          <dgm:chMax val="0"/>
          <dgm:chPref val="0"/>
          <dgm:bulletEnabled val="1"/>
        </dgm:presLayoutVars>
      </dgm:prSet>
      <dgm:spPr/>
      <dgm:t>
        <a:bodyPr/>
        <a:lstStyle/>
        <a:p>
          <a:endParaRPr lang="id-ID"/>
        </a:p>
      </dgm:t>
    </dgm:pt>
    <dgm:pt modelId="{4B3C2DD8-4919-45AF-BEEF-6763A5F34FAF}" type="pres">
      <dgm:prSet presAssocID="{AC27F5B7-0EDC-40B2-9F4A-C6FAF4CA1BCE}" presName="circ6" presStyleLbl="vennNode1" presStyleIdx="5" presStyleCnt="6"/>
      <dgm:spPr>
        <a:solidFill>
          <a:schemeClr val="tx2">
            <a:lumMod val="75000"/>
            <a:alpha val="50000"/>
          </a:schemeClr>
        </a:solidFill>
      </dgm:spPr>
    </dgm:pt>
    <dgm:pt modelId="{577E614D-9256-4841-99F6-B4D2045C08B7}" type="pres">
      <dgm:prSet presAssocID="{AC27F5B7-0EDC-40B2-9F4A-C6FAF4CA1BCE}" presName="circ6Tx" presStyleLbl="revTx" presStyleIdx="0" presStyleCnt="0">
        <dgm:presLayoutVars>
          <dgm:chMax val="0"/>
          <dgm:chPref val="0"/>
          <dgm:bulletEnabled val="1"/>
        </dgm:presLayoutVars>
      </dgm:prSet>
      <dgm:spPr/>
      <dgm:t>
        <a:bodyPr/>
        <a:lstStyle/>
        <a:p>
          <a:endParaRPr lang="id-ID"/>
        </a:p>
      </dgm:t>
    </dgm:pt>
  </dgm:ptLst>
  <dgm:cxnLst>
    <dgm:cxn modelId="{26A875D8-4C9F-4117-A8DB-0D1BBCEE6DCD}" type="presOf" srcId="{988FAF05-A09B-4D42-85A3-E38E41AAC805}" destId="{5F29816E-2FB5-4F59-B8D2-12C37D76F5CD}" srcOrd="0" destOrd="0" presId="urn:microsoft.com/office/officeart/2005/8/layout/venn1"/>
    <dgm:cxn modelId="{D51F5979-F56D-4BDD-B1C1-3F7442F6F2FF}" srcId="{57E59394-1C57-425D-BF5D-135D9657E45D}" destId="{988FAF05-A09B-4D42-85A3-E38E41AAC805}" srcOrd="0" destOrd="0" parTransId="{8E697889-8640-49E4-93E3-02E687F4B3F2}" sibTransId="{B140CAAF-5776-4996-B210-0E4C757254F5}"/>
    <dgm:cxn modelId="{476ABFC0-986A-4909-89BE-A940A5CED96F}" type="presOf" srcId="{3243D084-213B-4AA4-AE4D-6C4B1BB22AB7}" destId="{F77513E4-2367-4C2B-9C42-A64BC872FA0D}" srcOrd="0" destOrd="0" presId="urn:microsoft.com/office/officeart/2005/8/layout/venn1"/>
    <dgm:cxn modelId="{B81C68AE-7897-48B9-8038-1A75ECA37C56}" type="presOf" srcId="{57E59394-1C57-425D-BF5D-135D9657E45D}" destId="{BFC3A130-4874-476B-9FC5-9DF17A608DB7}" srcOrd="0" destOrd="0" presId="urn:microsoft.com/office/officeart/2005/8/layout/venn1"/>
    <dgm:cxn modelId="{F5129335-4646-4D7F-8600-8C6CD39B4A36}" type="presOf" srcId="{9BD87A70-E754-46CE-AED4-F780D3F5EF40}" destId="{E7DF21E6-FA4A-4960-B78F-26DF43E16E30}" srcOrd="0" destOrd="0" presId="urn:microsoft.com/office/officeart/2005/8/layout/venn1"/>
    <dgm:cxn modelId="{40D52B1B-D43C-4B1E-A533-217FC80A17C3}" srcId="{57E59394-1C57-425D-BF5D-135D9657E45D}" destId="{3243D084-213B-4AA4-AE4D-6C4B1BB22AB7}" srcOrd="4" destOrd="0" parTransId="{63139DCE-4BF9-45FF-AA85-FAC785B13881}" sibTransId="{905C6DCC-98DE-4932-80F2-507BB774A887}"/>
    <dgm:cxn modelId="{2ED83331-0CC5-45F2-A33D-4C445D52AD1D}" type="presOf" srcId="{AC27F5B7-0EDC-40B2-9F4A-C6FAF4CA1BCE}" destId="{577E614D-9256-4841-99F6-B4D2045C08B7}" srcOrd="0" destOrd="0" presId="urn:microsoft.com/office/officeart/2005/8/layout/venn1"/>
    <dgm:cxn modelId="{40BCE8C2-EFBB-423C-BAAE-957CB2A9EBA6}" srcId="{57E59394-1C57-425D-BF5D-135D9657E45D}" destId="{AC27F5B7-0EDC-40B2-9F4A-C6FAF4CA1BCE}" srcOrd="5" destOrd="0" parTransId="{6ACF48B3-F16D-456A-A782-66DDCEB117F7}" sibTransId="{787DB81B-D918-46C7-938E-EE951C73A8D1}"/>
    <dgm:cxn modelId="{13CC254F-2DD2-4B55-8FDE-F74DCA6501C7}" type="presOf" srcId="{A3580D8A-3F53-492F-BC4A-3E3AFBB4A2C8}" destId="{8B9AF8B9-E527-44ED-9C3E-2CF419827E7C}" srcOrd="0" destOrd="0" presId="urn:microsoft.com/office/officeart/2005/8/layout/venn1"/>
    <dgm:cxn modelId="{02033DBC-8748-4156-8FB2-E49053B1D756}" srcId="{57E59394-1C57-425D-BF5D-135D9657E45D}" destId="{C5BF6EC0-5170-4BEA-80B2-7D082B535352}" srcOrd="2" destOrd="0" parTransId="{078E8363-3C09-4B0E-B5CD-5DF3C9650A5C}" sibTransId="{46922F14-98BE-4D9E-A683-5182BA976078}"/>
    <dgm:cxn modelId="{B36B8508-DEC0-466A-A1BB-0D2933B3334E}" srcId="{57E59394-1C57-425D-BF5D-135D9657E45D}" destId="{9BD87A70-E754-46CE-AED4-F780D3F5EF40}" srcOrd="1" destOrd="0" parTransId="{4A081455-1918-461D-BAF2-01C84ADD6C21}" sibTransId="{8362D685-F961-4A20-9573-56DA8D73FD29}"/>
    <dgm:cxn modelId="{66A567BC-1F99-4237-8592-9A464E8372B5}" srcId="{57E59394-1C57-425D-BF5D-135D9657E45D}" destId="{A3580D8A-3F53-492F-BC4A-3E3AFBB4A2C8}" srcOrd="3" destOrd="0" parTransId="{D97D3622-7FE0-4F58-93B3-427C8CAB5209}" sibTransId="{6E6B32EE-C982-4C57-963D-C8ADB5938224}"/>
    <dgm:cxn modelId="{91358DDD-7FD9-4B8C-84EF-E9C2AC4E2910}" type="presOf" srcId="{C5BF6EC0-5170-4BEA-80B2-7D082B535352}" destId="{E84332FD-E201-43E5-8AFB-32EF14F8BD09}" srcOrd="0" destOrd="0" presId="urn:microsoft.com/office/officeart/2005/8/layout/venn1"/>
    <dgm:cxn modelId="{BCBC081B-1D18-4EF4-BBB1-266199D59D4E}" type="presParOf" srcId="{BFC3A130-4874-476B-9FC5-9DF17A608DB7}" destId="{18797889-CFA1-4FE4-BA42-296CB5C23B4A}" srcOrd="0" destOrd="0" presId="urn:microsoft.com/office/officeart/2005/8/layout/venn1"/>
    <dgm:cxn modelId="{0566B8E7-F6CF-4F3B-858C-695657DC628E}" type="presParOf" srcId="{BFC3A130-4874-476B-9FC5-9DF17A608DB7}" destId="{5F29816E-2FB5-4F59-B8D2-12C37D76F5CD}" srcOrd="1" destOrd="0" presId="urn:microsoft.com/office/officeart/2005/8/layout/venn1"/>
    <dgm:cxn modelId="{25BA1045-881F-4127-854A-95C441357B7C}" type="presParOf" srcId="{BFC3A130-4874-476B-9FC5-9DF17A608DB7}" destId="{445BB75A-9C7A-4849-92F9-3F1CCA4B1266}" srcOrd="2" destOrd="0" presId="urn:microsoft.com/office/officeart/2005/8/layout/venn1"/>
    <dgm:cxn modelId="{5A3D3F7D-AA28-425F-80A6-5D24EAB829D1}" type="presParOf" srcId="{BFC3A130-4874-476B-9FC5-9DF17A608DB7}" destId="{E7DF21E6-FA4A-4960-B78F-26DF43E16E30}" srcOrd="3" destOrd="0" presId="urn:microsoft.com/office/officeart/2005/8/layout/venn1"/>
    <dgm:cxn modelId="{CF7596A4-48E2-4B3A-905B-9751D190592B}" type="presParOf" srcId="{BFC3A130-4874-476B-9FC5-9DF17A608DB7}" destId="{8D4C3E4D-8872-470C-91E8-7CBC09CA09B1}" srcOrd="4" destOrd="0" presId="urn:microsoft.com/office/officeart/2005/8/layout/venn1"/>
    <dgm:cxn modelId="{551373AD-62CF-4187-89FF-348E0A022D0C}" type="presParOf" srcId="{BFC3A130-4874-476B-9FC5-9DF17A608DB7}" destId="{E84332FD-E201-43E5-8AFB-32EF14F8BD09}" srcOrd="5" destOrd="0" presId="urn:microsoft.com/office/officeart/2005/8/layout/venn1"/>
    <dgm:cxn modelId="{40B088E4-7868-4F88-BE85-7A8295ADE1A2}" type="presParOf" srcId="{BFC3A130-4874-476B-9FC5-9DF17A608DB7}" destId="{564D21C1-EFE5-4858-A8E2-BFB7D0E064DD}" srcOrd="6" destOrd="0" presId="urn:microsoft.com/office/officeart/2005/8/layout/venn1"/>
    <dgm:cxn modelId="{0AAD2374-A635-451B-A8EC-9180DA217C48}" type="presParOf" srcId="{BFC3A130-4874-476B-9FC5-9DF17A608DB7}" destId="{8B9AF8B9-E527-44ED-9C3E-2CF419827E7C}" srcOrd="7" destOrd="0" presId="urn:microsoft.com/office/officeart/2005/8/layout/venn1"/>
    <dgm:cxn modelId="{4CEA7E9E-1AE4-4D90-8026-B9C341DCE854}" type="presParOf" srcId="{BFC3A130-4874-476B-9FC5-9DF17A608DB7}" destId="{AD3184C0-C0EA-43AB-8936-5F5F77CF0114}" srcOrd="8" destOrd="0" presId="urn:microsoft.com/office/officeart/2005/8/layout/venn1"/>
    <dgm:cxn modelId="{F26272AA-DC98-4304-8A8B-289B9A08E7EF}" type="presParOf" srcId="{BFC3A130-4874-476B-9FC5-9DF17A608DB7}" destId="{F77513E4-2367-4C2B-9C42-A64BC872FA0D}" srcOrd="9" destOrd="0" presId="urn:microsoft.com/office/officeart/2005/8/layout/venn1"/>
    <dgm:cxn modelId="{720104D7-736F-4285-9E57-D707F9714936}" type="presParOf" srcId="{BFC3A130-4874-476B-9FC5-9DF17A608DB7}" destId="{4B3C2DD8-4919-45AF-BEEF-6763A5F34FAF}" srcOrd="10" destOrd="0" presId="urn:microsoft.com/office/officeart/2005/8/layout/venn1"/>
    <dgm:cxn modelId="{E7FECCF2-53F4-4E09-BCF7-BD2E40D2E5E5}" type="presParOf" srcId="{BFC3A130-4874-476B-9FC5-9DF17A608DB7}" destId="{577E614D-9256-4841-99F6-B4D2045C08B7}" srcOrd="11"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E45D19-4AC7-409F-813A-C84C5D2F599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id-ID"/>
        </a:p>
      </dgm:t>
    </dgm:pt>
    <dgm:pt modelId="{83FFC1A1-7037-4825-8ADB-DABDD978633F}">
      <dgm:prSet phldrT="[Text]"/>
      <dgm:spPr/>
      <dgm:t>
        <a:bodyPr/>
        <a:lstStyle/>
        <a:p>
          <a:r>
            <a:rPr lang="id-ID" dirty="0" smtClean="0"/>
            <a:t>Unpad sebagai institusi pendidikan tinggi yang memiliki berbagai bidang ilmu dapat menjadi bagian dari </a:t>
          </a:r>
          <a:r>
            <a:rPr lang="en-US" dirty="0" smtClean="0"/>
            <a:t>Pembangunan </a:t>
          </a:r>
          <a:r>
            <a:rPr lang="id-ID" dirty="0" smtClean="0"/>
            <a:t>Jabar</a:t>
          </a:r>
          <a:endParaRPr lang="id-ID" dirty="0"/>
        </a:p>
      </dgm:t>
    </dgm:pt>
    <dgm:pt modelId="{FA2A59E1-7C6F-40DE-AE07-BE9AAE23321F}" type="parTrans" cxnId="{9F146474-BE0C-4643-8FE4-EBE5662F2481}">
      <dgm:prSet/>
      <dgm:spPr/>
      <dgm:t>
        <a:bodyPr/>
        <a:lstStyle/>
        <a:p>
          <a:endParaRPr lang="id-ID"/>
        </a:p>
      </dgm:t>
    </dgm:pt>
    <dgm:pt modelId="{0859F369-8F0C-4CB9-8A7C-D65D65EE24EE}" type="sibTrans" cxnId="{9F146474-BE0C-4643-8FE4-EBE5662F2481}">
      <dgm:prSet/>
      <dgm:spPr/>
      <dgm:t>
        <a:bodyPr/>
        <a:lstStyle/>
        <a:p>
          <a:endParaRPr lang="id-ID"/>
        </a:p>
      </dgm:t>
    </dgm:pt>
    <dgm:pt modelId="{4410B3CD-89B3-4945-A784-0719D9AAB72A}">
      <dgm:prSet phldrT="[Text]"/>
      <dgm:spPr/>
      <dgm:t>
        <a:bodyPr/>
        <a:lstStyle/>
        <a:p>
          <a:r>
            <a:rPr lang="en-US" dirty="0" smtClean="0"/>
            <a:t>M</a:t>
          </a:r>
          <a:r>
            <a:rPr lang="id-ID" dirty="0" smtClean="0"/>
            <a:t>enghasilkan riset-riset terarah  sehingga dapat memberikan solusi bagi kompleksitas masalah Jawa Barat</a:t>
          </a:r>
          <a:r>
            <a:rPr lang="en-US" dirty="0" smtClean="0"/>
            <a:t>.</a:t>
          </a:r>
          <a:endParaRPr lang="id-ID" dirty="0"/>
        </a:p>
      </dgm:t>
    </dgm:pt>
    <dgm:pt modelId="{ACD8DF95-57CB-493E-BA7E-DF019499633E}" type="parTrans" cxnId="{BB69ED6A-59E9-4E8E-A85B-6253E3B70290}">
      <dgm:prSet/>
      <dgm:spPr/>
      <dgm:t>
        <a:bodyPr/>
        <a:lstStyle/>
        <a:p>
          <a:endParaRPr lang="id-ID"/>
        </a:p>
      </dgm:t>
    </dgm:pt>
    <dgm:pt modelId="{505CE82D-5974-4719-B8F1-8D1BDACE7E35}" type="sibTrans" cxnId="{BB69ED6A-59E9-4E8E-A85B-6253E3B70290}">
      <dgm:prSet/>
      <dgm:spPr/>
      <dgm:t>
        <a:bodyPr/>
        <a:lstStyle/>
        <a:p>
          <a:endParaRPr lang="id-ID"/>
        </a:p>
      </dgm:t>
    </dgm:pt>
    <dgm:pt modelId="{6B8D0573-BBE9-4F9C-AA16-C731A07D5BEB}">
      <dgm:prSet phldrT="[Text]"/>
      <dgm:spPr/>
      <dgm:t>
        <a:bodyPr/>
        <a:lstStyle/>
        <a:p>
          <a:r>
            <a:rPr lang="id-ID" dirty="0" smtClean="0"/>
            <a:t>Unpad juga sebagai </a:t>
          </a:r>
          <a:r>
            <a:rPr lang="id-ID" i="1" dirty="0" smtClean="0"/>
            <a:t>Center of Knowledge Socialization</a:t>
          </a:r>
          <a:r>
            <a:rPr lang="id-ID" dirty="0" smtClean="0"/>
            <a:t> </a:t>
          </a:r>
          <a:r>
            <a:rPr lang="en-US" dirty="0" err="1" smtClean="0"/>
            <a:t>untuk</a:t>
          </a:r>
          <a:r>
            <a:rPr lang="en-US" dirty="0" smtClean="0"/>
            <a:t> </a:t>
          </a:r>
          <a:r>
            <a:rPr lang="en-US" dirty="0" err="1" smtClean="0"/>
            <a:t>Proses</a:t>
          </a:r>
          <a:r>
            <a:rPr lang="en-US" dirty="0" smtClean="0"/>
            <a:t> </a:t>
          </a:r>
          <a:r>
            <a:rPr lang="en-US" dirty="0" err="1" smtClean="0"/>
            <a:t>dan</a:t>
          </a:r>
          <a:r>
            <a:rPr lang="en-US" dirty="0" smtClean="0"/>
            <a:t> </a:t>
          </a:r>
          <a:r>
            <a:rPr lang="en-US" dirty="0" err="1" smtClean="0"/>
            <a:t>Implementasi</a:t>
          </a:r>
          <a:r>
            <a:rPr lang="en-US" dirty="0" smtClean="0"/>
            <a:t> H</a:t>
          </a:r>
          <a:r>
            <a:rPr lang="id-ID" dirty="0" smtClean="0"/>
            <a:t>asil </a:t>
          </a:r>
          <a:r>
            <a:rPr lang="en-US" dirty="0" smtClean="0"/>
            <a:t>R</a:t>
          </a:r>
          <a:r>
            <a:rPr lang="id-ID" dirty="0" smtClean="0"/>
            <a:t>iset </a:t>
          </a:r>
          <a:r>
            <a:rPr lang="en-US" dirty="0" smtClean="0"/>
            <a:t>U</a:t>
          </a:r>
          <a:r>
            <a:rPr lang="id-ID" dirty="0" smtClean="0"/>
            <a:t>nggulan</a:t>
          </a:r>
          <a:r>
            <a:rPr lang="en-US" dirty="0" smtClean="0"/>
            <a:t> </a:t>
          </a:r>
          <a:r>
            <a:rPr lang="id-ID" dirty="0" smtClean="0">
              <a:sym typeface="Wingdings" pitchFamily="2" charset="2"/>
            </a:rPr>
            <a:t>Jabar Unpad</a:t>
          </a:r>
          <a:endParaRPr lang="id-ID" dirty="0"/>
        </a:p>
      </dgm:t>
    </dgm:pt>
    <dgm:pt modelId="{303A177D-CC9F-4811-BDBA-6404E25268AC}" type="parTrans" cxnId="{C9375E45-65CE-4647-882C-A3B7F00BD501}">
      <dgm:prSet/>
      <dgm:spPr/>
      <dgm:t>
        <a:bodyPr/>
        <a:lstStyle/>
        <a:p>
          <a:endParaRPr lang="id-ID"/>
        </a:p>
      </dgm:t>
    </dgm:pt>
    <dgm:pt modelId="{C032A157-42F3-418D-A664-F23D1A0EF4AA}" type="sibTrans" cxnId="{C9375E45-65CE-4647-882C-A3B7F00BD501}">
      <dgm:prSet/>
      <dgm:spPr/>
      <dgm:t>
        <a:bodyPr/>
        <a:lstStyle/>
        <a:p>
          <a:endParaRPr lang="id-ID"/>
        </a:p>
      </dgm:t>
    </dgm:pt>
    <dgm:pt modelId="{28D5CA9D-8FAB-4D80-9B83-066A908ECE1E}" type="pres">
      <dgm:prSet presAssocID="{32E45D19-4AC7-409F-813A-C84C5D2F599B}" presName="Name0" presStyleCnt="0">
        <dgm:presLayoutVars>
          <dgm:dir/>
          <dgm:resizeHandles val="exact"/>
        </dgm:presLayoutVars>
      </dgm:prSet>
      <dgm:spPr/>
      <dgm:t>
        <a:bodyPr/>
        <a:lstStyle/>
        <a:p>
          <a:endParaRPr lang="id-ID"/>
        </a:p>
      </dgm:t>
    </dgm:pt>
    <dgm:pt modelId="{8BB87847-9173-4551-A84A-46F969F13D9C}" type="pres">
      <dgm:prSet presAssocID="{83FFC1A1-7037-4825-8ADB-DABDD978633F}" presName="composite" presStyleCnt="0"/>
      <dgm:spPr/>
    </dgm:pt>
    <dgm:pt modelId="{D954E12D-6FAD-493D-B0A6-17A52D1F87FF}" type="pres">
      <dgm:prSet presAssocID="{83FFC1A1-7037-4825-8ADB-DABDD978633F}" presName="rect1" presStyleLbl="trAlignAcc1" presStyleIdx="0" presStyleCnt="3">
        <dgm:presLayoutVars>
          <dgm:bulletEnabled val="1"/>
        </dgm:presLayoutVars>
      </dgm:prSet>
      <dgm:spPr/>
      <dgm:t>
        <a:bodyPr/>
        <a:lstStyle/>
        <a:p>
          <a:endParaRPr lang="id-ID"/>
        </a:p>
      </dgm:t>
    </dgm:pt>
    <dgm:pt modelId="{508965F1-679A-4271-9B07-38F00C325EC3}" type="pres">
      <dgm:prSet presAssocID="{83FFC1A1-7037-4825-8ADB-DABDD978633F}" presName="rect2" presStyleLbl="fgImgPlace1" presStyleIdx="0" presStyleCnt="3"/>
      <dgm:spPr>
        <a:solidFill>
          <a:srgbClr val="92D050"/>
        </a:solidFill>
      </dgm:spPr>
    </dgm:pt>
    <dgm:pt modelId="{F6688DF7-755D-4689-A5A8-888CA96636D4}" type="pres">
      <dgm:prSet presAssocID="{0859F369-8F0C-4CB9-8A7C-D65D65EE24EE}" presName="sibTrans" presStyleCnt="0"/>
      <dgm:spPr/>
    </dgm:pt>
    <dgm:pt modelId="{B7502394-85CC-45DC-B5F1-40DC2AC009A6}" type="pres">
      <dgm:prSet presAssocID="{4410B3CD-89B3-4945-A784-0719D9AAB72A}" presName="composite" presStyleCnt="0"/>
      <dgm:spPr/>
    </dgm:pt>
    <dgm:pt modelId="{D587F16C-FE40-4238-B51A-DCF22066A8DB}" type="pres">
      <dgm:prSet presAssocID="{4410B3CD-89B3-4945-A784-0719D9AAB72A}" presName="rect1" presStyleLbl="trAlignAcc1" presStyleIdx="1" presStyleCnt="3">
        <dgm:presLayoutVars>
          <dgm:bulletEnabled val="1"/>
        </dgm:presLayoutVars>
      </dgm:prSet>
      <dgm:spPr/>
      <dgm:t>
        <a:bodyPr/>
        <a:lstStyle/>
        <a:p>
          <a:endParaRPr lang="id-ID"/>
        </a:p>
      </dgm:t>
    </dgm:pt>
    <dgm:pt modelId="{978893D0-303A-4E51-BDBD-3C1F658F34FD}" type="pres">
      <dgm:prSet presAssocID="{4410B3CD-89B3-4945-A784-0719D9AAB72A}" presName="rect2" presStyleLbl="fgImgPlace1" presStyleIdx="1" presStyleCnt="3"/>
      <dgm:spPr>
        <a:solidFill>
          <a:srgbClr val="92D050"/>
        </a:solidFill>
      </dgm:spPr>
    </dgm:pt>
    <dgm:pt modelId="{432F58F9-0354-487E-BA6B-7156040DE96B}" type="pres">
      <dgm:prSet presAssocID="{505CE82D-5974-4719-B8F1-8D1BDACE7E35}" presName="sibTrans" presStyleCnt="0"/>
      <dgm:spPr/>
    </dgm:pt>
    <dgm:pt modelId="{109CC263-E249-4BEA-876B-6DEEE77432EE}" type="pres">
      <dgm:prSet presAssocID="{6B8D0573-BBE9-4F9C-AA16-C731A07D5BEB}" presName="composite" presStyleCnt="0"/>
      <dgm:spPr/>
    </dgm:pt>
    <dgm:pt modelId="{0D043C8A-B319-42EA-A116-C5B43CE01CCF}" type="pres">
      <dgm:prSet presAssocID="{6B8D0573-BBE9-4F9C-AA16-C731A07D5BEB}" presName="rect1" presStyleLbl="trAlignAcc1" presStyleIdx="2" presStyleCnt="3">
        <dgm:presLayoutVars>
          <dgm:bulletEnabled val="1"/>
        </dgm:presLayoutVars>
      </dgm:prSet>
      <dgm:spPr/>
      <dgm:t>
        <a:bodyPr/>
        <a:lstStyle/>
        <a:p>
          <a:endParaRPr lang="id-ID"/>
        </a:p>
      </dgm:t>
    </dgm:pt>
    <dgm:pt modelId="{ACAA1581-5912-4334-B67A-B01C8D80D053}" type="pres">
      <dgm:prSet presAssocID="{6B8D0573-BBE9-4F9C-AA16-C731A07D5BEB}" presName="rect2" presStyleLbl="fgImgPlace1" presStyleIdx="2" presStyleCnt="3"/>
      <dgm:spPr>
        <a:solidFill>
          <a:srgbClr val="92D050"/>
        </a:solidFill>
      </dgm:spPr>
    </dgm:pt>
  </dgm:ptLst>
  <dgm:cxnLst>
    <dgm:cxn modelId="{7734B39A-978A-4A63-95DE-C8347EED2C83}" type="presOf" srcId="{83FFC1A1-7037-4825-8ADB-DABDD978633F}" destId="{D954E12D-6FAD-493D-B0A6-17A52D1F87FF}" srcOrd="0" destOrd="0" presId="urn:microsoft.com/office/officeart/2008/layout/PictureStrips"/>
    <dgm:cxn modelId="{BB69ED6A-59E9-4E8E-A85B-6253E3B70290}" srcId="{32E45D19-4AC7-409F-813A-C84C5D2F599B}" destId="{4410B3CD-89B3-4945-A784-0719D9AAB72A}" srcOrd="1" destOrd="0" parTransId="{ACD8DF95-57CB-493E-BA7E-DF019499633E}" sibTransId="{505CE82D-5974-4719-B8F1-8D1BDACE7E35}"/>
    <dgm:cxn modelId="{9F146474-BE0C-4643-8FE4-EBE5662F2481}" srcId="{32E45D19-4AC7-409F-813A-C84C5D2F599B}" destId="{83FFC1A1-7037-4825-8ADB-DABDD978633F}" srcOrd="0" destOrd="0" parTransId="{FA2A59E1-7C6F-40DE-AE07-BE9AAE23321F}" sibTransId="{0859F369-8F0C-4CB9-8A7C-D65D65EE24EE}"/>
    <dgm:cxn modelId="{56369D01-D55C-4E4F-8891-C46A0A605FBD}" type="presOf" srcId="{6B8D0573-BBE9-4F9C-AA16-C731A07D5BEB}" destId="{0D043C8A-B319-42EA-A116-C5B43CE01CCF}" srcOrd="0" destOrd="0" presId="urn:microsoft.com/office/officeart/2008/layout/PictureStrips"/>
    <dgm:cxn modelId="{C9375E45-65CE-4647-882C-A3B7F00BD501}" srcId="{32E45D19-4AC7-409F-813A-C84C5D2F599B}" destId="{6B8D0573-BBE9-4F9C-AA16-C731A07D5BEB}" srcOrd="2" destOrd="0" parTransId="{303A177D-CC9F-4811-BDBA-6404E25268AC}" sibTransId="{C032A157-42F3-418D-A664-F23D1A0EF4AA}"/>
    <dgm:cxn modelId="{7FDE28C5-6D63-4BD7-BC9F-40FB52D3A727}" type="presOf" srcId="{4410B3CD-89B3-4945-A784-0719D9AAB72A}" destId="{D587F16C-FE40-4238-B51A-DCF22066A8DB}" srcOrd="0" destOrd="0" presId="urn:microsoft.com/office/officeart/2008/layout/PictureStrips"/>
    <dgm:cxn modelId="{85754923-1715-418B-BD6C-46FDCEEAC597}" type="presOf" srcId="{32E45D19-4AC7-409F-813A-C84C5D2F599B}" destId="{28D5CA9D-8FAB-4D80-9B83-066A908ECE1E}" srcOrd="0" destOrd="0" presId="urn:microsoft.com/office/officeart/2008/layout/PictureStrips"/>
    <dgm:cxn modelId="{56E765B8-6F8D-4A6D-9592-86C19119196F}" type="presParOf" srcId="{28D5CA9D-8FAB-4D80-9B83-066A908ECE1E}" destId="{8BB87847-9173-4551-A84A-46F969F13D9C}" srcOrd="0" destOrd="0" presId="urn:microsoft.com/office/officeart/2008/layout/PictureStrips"/>
    <dgm:cxn modelId="{D07D2743-5415-4E8A-9EB9-2E01DA78DB98}" type="presParOf" srcId="{8BB87847-9173-4551-A84A-46F969F13D9C}" destId="{D954E12D-6FAD-493D-B0A6-17A52D1F87FF}" srcOrd="0" destOrd="0" presId="urn:microsoft.com/office/officeart/2008/layout/PictureStrips"/>
    <dgm:cxn modelId="{756D29E0-04BE-43A3-AF04-D2089EC04FF0}" type="presParOf" srcId="{8BB87847-9173-4551-A84A-46F969F13D9C}" destId="{508965F1-679A-4271-9B07-38F00C325EC3}" srcOrd="1" destOrd="0" presId="urn:microsoft.com/office/officeart/2008/layout/PictureStrips"/>
    <dgm:cxn modelId="{CC09C64C-4CE1-4DCA-8010-F8A6D06CCFFF}" type="presParOf" srcId="{28D5CA9D-8FAB-4D80-9B83-066A908ECE1E}" destId="{F6688DF7-755D-4689-A5A8-888CA96636D4}" srcOrd="1" destOrd="0" presId="urn:microsoft.com/office/officeart/2008/layout/PictureStrips"/>
    <dgm:cxn modelId="{79816C6C-05B0-4975-A3C5-6326FADD8DF8}" type="presParOf" srcId="{28D5CA9D-8FAB-4D80-9B83-066A908ECE1E}" destId="{B7502394-85CC-45DC-B5F1-40DC2AC009A6}" srcOrd="2" destOrd="0" presId="urn:microsoft.com/office/officeart/2008/layout/PictureStrips"/>
    <dgm:cxn modelId="{6715847A-44BC-4BAF-A24C-43E63AE0B5C4}" type="presParOf" srcId="{B7502394-85CC-45DC-B5F1-40DC2AC009A6}" destId="{D587F16C-FE40-4238-B51A-DCF22066A8DB}" srcOrd="0" destOrd="0" presId="urn:microsoft.com/office/officeart/2008/layout/PictureStrips"/>
    <dgm:cxn modelId="{E24C210D-3068-4122-827B-840586AD16A4}" type="presParOf" srcId="{B7502394-85CC-45DC-B5F1-40DC2AC009A6}" destId="{978893D0-303A-4E51-BDBD-3C1F658F34FD}" srcOrd="1" destOrd="0" presId="urn:microsoft.com/office/officeart/2008/layout/PictureStrips"/>
    <dgm:cxn modelId="{2EBD7043-E799-4995-8D2C-D0AB2BB28E5E}" type="presParOf" srcId="{28D5CA9D-8FAB-4D80-9B83-066A908ECE1E}" destId="{432F58F9-0354-487E-BA6B-7156040DE96B}" srcOrd="3" destOrd="0" presId="urn:microsoft.com/office/officeart/2008/layout/PictureStrips"/>
    <dgm:cxn modelId="{84FA1647-8055-4CDE-8EFE-8942D13355D2}" type="presParOf" srcId="{28D5CA9D-8FAB-4D80-9B83-066A908ECE1E}" destId="{109CC263-E249-4BEA-876B-6DEEE77432EE}" srcOrd="4" destOrd="0" presId="urn:microsoft.com/office/officeart/2008/layout/PictureStrips"/>
    <dgm:cxn modelId="{010125EB-4D74-42A4-B09F-868286588E61}" type="presParOf" srcId="{109CC263-E249-4BEA-876B-6DEEE77432EE}" destId="{0D043C8A-B319-42EA-A116-C5B43CE01CCF}" srcOrd="0" destOrd="0" presId="urn:microsoft.com/office/officeart/2008/layout/PictureStrips"/>
    <dgm:cxn modelId="{24112269-418C-4FCA-BC02-00CAA50C9119}" type="presParOf" srcId="{109CC263-E249-4BEA-876B-6DEEE77432EE}" destId="{ACAA1581-5912-4334-B67A-B01C8D80D053}" srcOrd="1" destOrd="0" presId="urn:microsoft.com/office/officeart/2008/layout/PictureStrip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8375AA-F979-47FE-9404-62DCE5C593A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d-ID"/>
        </a:p>
      </dgm:t>
    </dgm:pt>
    <dgm:pt modelId="{0B4A6EF4-2E72-4586-8A8A-895A950A7E80}">
      <dgm:prSet phldrT="[Text]"/>
      <dgm:spPr>
        <a:solidFill>
          <a:schemeClr val="tx2">
            <a:lumMod val="50000"/>
          </a:schemeClr>
        </a:solidFill>
      </dgm:spPr>
      <dgm:t>
        <a:bodyPr/>
        <a:lstStyle/>
        <a:p>
          <a:r>
            <a:rPr lang="id-ID" dirty="0" smtClean="0"/>
            <a:t>Peran Pejabat Struktural</a:t>
          </a:r>
          <a:endParaRPr lang="id-ID" dirty="0"/>
        </a:p>
      </dgm:t>
    </dgm:pt>
    <dgm:pt modelId="{B7B19C8D-8E5C-4010-ABF0-8232FD22F449}" type="parTrans" cxnId="{170F9B75-FCA3-4B78-A1CB-4125E1356433}">
      <dgm:prSet/>
      <dgm:spPr/>
      <dgm:t>
        <a:bodyPr/>
        <a:lstStyle/>
        <a:p>
          <a:endParaRPr lang="id-ID"/>
        </a:p>
      </dgm:t>
    </dgm:pt>
    <dgm:pt modelId="{2D8E1EB8-CD17-4CEC-8A03-E57DDBD07753}" type="sibTrans" cxnId="{170F9B75-FCA3-4B78-A1CB-4125E1356433}">
      <dgm:prSet/>
      <dgm:spPr/>
      <dgm:t>
        <a:bodyPr/>
        <a:lstStyle/>
        <a:p>
          <a:endParaRPr lang="id-ID"/>
        </a:p>
      </dgm:t>
    </dgm:pt>
    <dgm:pt modelId="{F8EA6A07-BAF0-4C64-9DB0-18A91CF39B4D}">
      <dgm:prSet phldrT="[Text]"/>
      <dgm:spPr>
        <a:solidFill>
          <a:srgbClr val="00B0F0">
            <a:alpha val="90000"/>
          </a:srgbClr>
        </a:solidFill>
      </dgm:spPr>
      <dgm:t>
        <a:bodyPr/>
        <a:lstStyle/>
        <a:p>
          <a:r>
            <a:rPr lang="en-US" dirty="0" smtClean="0"/>
            <a:t>P</a:t>
          </a:r>
          <a:r>
            <a:rPr lang="id-ID" dirty="0" smtClean="0"/>
            <a:t>ejabat </a:t>
          </a:r>
          <a:r>
            <a:rPr lang="id-ID" dirty="0" smtClean="0"/>
            <a:t>struktural di Unpad yang memiliki tanggungjawab di masing-masing kabupaten/kota se Jawa Barat</a:t>
          </a:r>
          <a:endParaRPr lang="id-ID" dirty="0"/>
        </a:p>
      </dgm:t>
    </dgm:pt>
    <dgm:pt modelId="{5F24AA39-6D3E-4911-8EF5-1E07239A4495}" type="parTrans" cxnId="{57547502-12F9-4991-8EA4-B2B14D67B45B}">
      <dgm:prSet/>
      <dgm:spPr/>
      <dgm:t>
        <a:bodyPr/>
        <a:lstStyle/>
        <a:p>
          <a:endParaRPr lang="id-ID"/>
        </a:p>
      </dgm:t>
    </dgm:pt>
    <dgm:pt modelId="{9C260768-185D-4702-A914-51C1AB4EF3E7}" type="sibTrans" cxnId="{57547502-12F9-4991-8EA4-B2B14D67B45B}">
      <dgm:prSet/>
      <dgm:spPr/>
      <dgm:t>
        <a:bodyPr/>
        <a:lstStyle/>
        <a:p>
          <a:endParaRPr lang="id-ID"/>
        </a:p>
      </dgm:t>
    </dgm:pt>
    <dgm:pt modelId="{B2286F48-395A-4365-B94C-0553830BC839}">
      <dgm:prSet phldrT="[Text]"/>
      <dgm:spPr>
        <a:solidFill>
          <a:schemeClr val="tx2">
            <a:lumMod val="50000"/>
          </a:schemeClr>
        </a:solidFill>
      </dgm:spPr>
      <dgm:t>
        <a:bodyPr/>
        <a:lstStyle/>
        <a:p>
          <a:r>
            <a:rPr lang="en-US" i="1" dirty="0" smtClean="0"/>
            <a:t>Academic </a:t>
          </a:r>
          <a:r>
            <a:rPr lang="id-ID" i="1" dirty="0" smtClean="0"/>
            <a:t>L</a:t>
          </a:r>
          <a:r>
            <a:rPr lang="en-US" i="1" dirty="0" err="1" smtClean="0"/>
            <a:t>iaison</a:t>
          </a:r>
          <a:r>
            <a:rPr lang="en-US" i="1" dirty="0" smtClean="0"/>
            <a:t> </a:t>
          </a:r>
          <a:r>
            <a:rPr lang="en-US" i="1" dirty="0" smtClean="0"/>
            <a:t>Officers</a:t>
          </a:r>
          <a:r>
            <a:rPr lang="id-ID" i="1" dirty="0" smtClean="0"/>
            <a:t> </a:t>
          </a:r>
          <a:r>
            <a:rPr lang="id-ID" dirty="0" smtClean="0"/>
            <a:t>Daerah</a:t>
          </a:r>
          <a:endParaRPr lang="id-ID" dirty="0"/>
        </a:p>
      </dgm:t>
    </dgm:pt>
    <dgm:pt modelId="{34B1C194-B8F3-4581-8D15-0E5839E4AAA7}" type="parTrans" cxnId="{479FC586-B287-4029-8610-F2852357BF76}">
      <dgm:prSet/>
      <dgm:spPr/>
      <dgm:t>
        <a:bodyPr/>
        <a:lstStyle/>
        <a:p>
          <a:endParaRPr lang="id-ID"/>
        </a:p>
      </dgm:t>
    </dgm:pt>
    <dgm:pt modelId="{5A27AE3A-7A0D-4E7F-9205-0E84A661B7DF}" type="sibTrans" cxnId="{479FC586-B287-4029-8610-F2852357BF76}">
      <dgm:prSet/>
      <dgm:spPr/>
      <dgm:t>
        <a:bodyPr/>
        <a:lstStyle/>
        <a:p>
          <a:endParaRPr lang="id-ID"/>
        </a:p>
      </dgm:t>
    </dgm:pt>
    <dgm:pt modelId="{B0E3D263-1CA6-48BF-B071-9D2531D46F99}">
      <dgm:prSet phldrT="[Text]"/>
      <dgm:spPr>
        <a:solidFill>
          <a:srgbClr val="00B0F0">
            <a:alpha val="90000"/>
          </a:srgbClr>
        </a:solidFill>
      </dgm:spPr>
      <dgm:t>
        <a:bodyPr/>
        <a:lstStyle/>
        <a:p>
          <a:r>
            <a:rPr lang="en-US" dirty="0" err="1" smtClean="0"/>
            <a:t>Menugaskan</a:t>
          </a:r>
          <a:r>
            <a:rPr lang="en-US" dirty="0" smtClean="0"/>
            <a:t> </a:t>
          </a:r>
          <a:r>
            <a:rPr lang="id-ID" dirty="0" smtClean="0"/>
            <a:t>LO/</a:t>
          </a:r>
          <a:r>
            <a:rPr lang="id-ID" i="1" dirty="0" smtClean="0"/>
            <a:t>Counterpart</a:t>
          </a:r>
          <a:r>
            <a:rPr lang="en-US" i="1" dirty="0" smtClean="0"/>
            <a:t>s</a:t>
          </a:r>
          <a:r>
            <a:rPr lang="id-ID" dirty="0" smtClean="0"/>
            <a:t> dari akademisi </a:t>
          </a:r>
          <a:r>
            <a:rPr lang="id-ID" dirty="0" smtClean="0"/>
            <a:t>Unpad</a:t>
          </a:r>
          <a:r>
            <a:rPr lang="en-US" dirty="0" smtClean="0"/>
            <a:t> </a:t>
          </a:r>
          <a:r>
            <a:rPr lang="en-US" dirty="0" err="1" smtClean="0"/>
            <a:t>di</a:t>
          </a:r>
          <a:r>
            <a:rPr lang="en-US" dirty="0" smtClean="0"/>
            <a:t> </a:t>
          </a:r>
          <a:r>
            <a:rPr lang="en-US" dirty="0" err="1" smtClean="0"/>
            <a:t>tiap</a:t>
          </a:r>
          <a:r>
            <a:rPr lang="en-US" dirty="0" smtClean="0"/>
            <a:t> </a:t>
          </a:r>
          <a:r>
            <a:rPr lang="id-ID" dirty="0" smtClean="0"/>
            <a:t>Kab</a:t>
          </a:r>
          <a:r>
            <a:rPr lang="en-US" dirty="0" err="1" smtClean="0"/>
            <a:t>upaten</a:t>
          </a:r>
          <a:r>
            <a:rPr lang="id-ID" dirty="0" smtClean="0"/>
            <a:t>/kota </a:t>
          </a:r>
          <a:r>
            <a:rPr lang="en-US" dirty="0" smtClean="0"/>
            <a:t>se Jawa Barat </a:t>
          </a:r>
          <a:r>
            <a:rPr lang="en-US" dirty="0" err="1" smtClean="0"/>
            <a:t>guna</a:t>
          </a:r>
          <a:r>
            <a:rPr lang="en-US" dirty="0" smtClean="0"/>
            <a:t> </a:t>
          </a:r>
          <a:r>
            <a:rPr lang="en-US" dirty="0" err="1" smtClean="0"/>
            <a:t>berkomunikasi</a:t>
          </a:r>
          <a:r>
            <a:rPr lang="en-US" dirty="0" smtClean="0"/>
            <a:t> </a:t>
          </a:r>
          <a:r>
            <a:rPr lang="en-US" dirty="0" err="1" smtClean="0"/>
            <a:t>dalam</a:t>
          </a:r>
          <a:r>
            <a:rPr lang="en-US" dirty="0" smtClean="0"/>
            <a:t> </a:t>
          </a:r>
          <a:r>
            <a:rPr lang="en-US" dirty="0" err="1" smtClean="0"/>
            <a:t>penentuan</a:t>
          </a:r>
          <a:r>
            <a:rPr lang="en-US" dirty="0" smtClean="0"/>
            <a:t> </a:t>
          </a:r>
          <a:r>
            <a:rPr lang="en-US" dirty="0" err="1" smtClean="0"/>
            <a:t>kegiatan</a:t>
          </a:r>
          <a:r>
            <a:rPr lang="en-US" dirty="0" smtClean="0"/>
            <a:t> </a:t>
          </a:r>
          <a:r>
            <a:rPr lang="en-US" dirty="0" err="1" smtClean="0"/>
            <a:t>kolaborasi</a:t>
          </a:r>
          <a:r>
            <a:rPr lang="en-US" dirty="0" smtClean="0"/>
            <a:t>.</a:t>
          </a:r>
          <a:endParaRPr lang="id-ID" dirty="0"/>
        </a:p>
      </dgm:t>
    </dgm:pt>
    <dgm:pt modelId="{6FCD1873-6E00-4AFB-ABB0-9CED209BCBD7}" type="parTrans" cxnId="{C874D414-4E36-40BE-8BA2-64A95B495207}">
      <dgm:prSet/>
      <dgm:spPr/>
      <dgm:t>
        <a:bodyPr/>
        <a:lstStyle/>
        <a:p>
          <a:endParaRPr lang="id-ID"/>
        </a:p>
      </dgm:t>
    </dgm:pt>
    <dgm:pt modelId="{0BAAA920-7FAB-4F65-AAEC-EAD79E34CDF7}" type="sibTrans" cxnId="{C874D414-4E36-40BE-8BA2-64A95B495207}">
      <dgm:prSet/>
      <dgm:spPr/>
      <dgm:t>
        <a:bodyPr/>
        <a:lstStyle/>
        <a:p>
          <a:endParaRPr lang="id-ID"/>
        </a:p>
      </dgm:t>
    </dgm:pt>
    <dgm:pt modelId="{53E95ADF-31E3-445F-8087-2684CF7BE660}">
      <dgm:prSet phldrT="[Text]"/>
      <dgm:spPr>
        <a:solidFill>
          <a:schemeClr val="tx2">
            <a:lumMod val="50000"/>
          </a:schemeClr>
        </a:solidFill>
      </dgm:spPr>
      <dgm:t>
        <a:bodyPr/>
        <a:lstStyle/>
        <a:p>
          <a:r>
            <a:rPr lang="en-US" dirty="0" smtClean="0"/>
            <a:t>Database, </a:t>
          </a:r>
          <a:r>
            <a:rPr lang="id-ID" dirty="0" smtClean="0"/>
            <a:t>Riset </a:t>
          </a:r>
          <a:r>
            <a:rPr lang="en-US" dirty="0" err="1" smtClean="0"/>
            <a:t>dan</a:t>
          </a:r>
          <a:r>
            <a:rPr lang="en-US" dirty="0" smtClean="0"/>
            <a:t> </a:t>
          </a:r>
          <a:r>
            <a:rPr lang="en-US" dirty="0" err="1" smtClean="0"/>
            <a:t>Penguatan</a:t>
          </a:r>
          <a:r>
            <a:rPr lang="en-US" dirty="0" smtClean="0"/>
            <a:t> </a:t>
          </a:r>
          <a:r>
            <a:rPr lang="en-US" dirty="0" err="1" smtClean="0"/>
            <a:t>Kapasitas</a:t>
          </a:r>
          <a:endParaRPr lang="id-ID" dirty="0"/>
        </a:p>
      </dgm:t>
    </dgm:pt>
    <dgm:pt modelId="{FD293FFB-A6D2-4887-B361-61D0CC969629}" type="parTrans" cxnId="{1B2DF290-3181-4485-8C3B-B903B565FF75}">
      <dgm:prSet/>
      <dgm:spPr/>
      <dgm:t>
        <a:bodyPr/>
        <a:lstStyle/>
        <a:p>
          <a:endParaRPr lang="id-ID"/>
        </a:p>
      </dgm:t>
    </dgm:pt>
    <dgm:pt modelId="{407E4FD1-BA33-4AB2-BBEC-9BFA4CB35D0B}" type="sibTrans" cxnId="{1B2DF290-3181-4485-8C3B-B903B565FF75}">
      <dgm:prSet/>
      <dgm:spPr/>
      <dgm:t>
        <a:bodyPr/>
        <a:lstStyle/>
        <a:p>
          <a:endParaRPr lang="id-ID"/>
        </a:p>
      </dgm:t>
    </dgm:pt>
    <dgm:pt modelId="{21F06CD9-AD2D-4D3B-93E0-7D83F844561A}">
      <dgm:prSet phldrT="[Text]"/>
      <dgm:spPr>
        <a:solidFill>
          <a:srgbClr val="00B0F0">
            <a:alpha val="90000"/>
          </a:srgbClr>
        </a:solidFill>
      </dgm:spPr>
      <dgm:t>
        <a:bodyPr/>
        <a:lstStyle/>
        <a:p>
          <a:r>
            <a:rPr lang="en-US" dirty="0" err="1" smtClean="0"/>
            <a:t>Mengarahkan</a:t>
          </a:r>
          <a:r>
            <a:rPr lang="en-US" dirty="0" smtClean="0"/>
            <a:t> </a:t>
          </a:r>
          <a:r>
            <a:rPr lang="en-US" dirty="0" err="1" smtClean="0"/>
            <a:t>dan</a:t>
          </a:r>
          <a:r>
            <a:rPr lang="en-US" dirty="0" smtClean="0"/>
            <a:t> </a:t>
          </a:r>
          <a:r>
            <a:rPr lang="en-US" dirty="0" err="1" smtClean="0"/>
            <a:t>memfasilitasi</a:t>
          </a:r>
          <a:r>
            <a:rPr lang="id-ID" dirty="0" smtClean="0"/>
            <a:t> </a:t>
          </a:r>
          <a:r>
            <a:rPr lang="id-ID" dirty="0" smtClean="0"/>
            <a:t>riset-riset </a:t>
          </a:r>
          <a:r>
            <a:rPr lang="en-US" dirty="0" err="1" smtClean="0"/>
            <a:t>Dosen</a:t>
          </a:r>
          <a:r>
            <a:rPr lang="en-US" dirty="0" smtClean="0"/>
            <a:t> </a:t>
          </a:r>
          <a:r>
            <a:rPr lang="en-US" dirty="0" err="1" smtClean="0"/>
            <a:t>dan</a:t>
          </a:r>
          <a:r>
            <a:rPr lang="en-US" dirty="0" smtClean="0"/>
            <a:t> </a:t>
          </a:r>
          <a:r>
            <a:rPr lang="id-ID" dirty="0" smtClean="0"/>
            <a:t>mahasiswa </a:t>
          </a:r>
          <a:r>
            <a:rPr lang="id-ID" dirty="0" smtClean="0"/>
            <a:t>(S1, S2, dan S3) yang mengarah pada upaya penggalian masalah dan solusi bagi permasalahan </a:t>
          </a:r>
          <a:r>
            <a:rPr lang="en-US" dirty="0" err="1" smtClean="0"/>
            <a:t>Kabupatenn</a:t>
          </a:r>
          <a:r>
            <a:rPr lang="en-US" dirty="0" smtClean="0"/>
            <a:t>/Kota  se</a:t>
          </a:r>
          <a:r>
            <a:rPr lang="id-ID" dirty="0" smtClean="0"/>
            <a:t>Jawa </a:t>
          </a:r>
          <a:r>
            <a:rPr lang="id-ID" dirty="0" smtClean="0"/>
            <a:t>Barat</a:t>
          </a:r>
          <a:endParaRPr lang="id-ID" dirty="0"/>
        </a:p>
      </dgm:t>
    </dgm:pt>
    <dgm:pt modelId="{F9C4FD72-3862-47AB-B632-3CF3DD4916CC}" type="parTrans" cxnId="{E2A2BD7D-C79A-438D-9247-079D6B459F7A}">
      <dgm:prSet/>
      <dgm:spPr/>
      <dgm:t>
        <a:bodyPr/>
        <a:lstStyle/>
        <a:p>
          <a:endParaRPr lang="id-ID"/>
        </a:p>
      </dgm:t>
    </dgm:pt>
    <dgm:pt modelId="{84547B82-8FC6-4C82-ACB5-1CE412CEFEA5}" type="sibTrans" cxnId="{E2A2BD7D-C79A-438D-9247-079D6B459F7A}">
      <dgm:prSet/>
      <dgm:spPr/>
      <dgm:t>
        <a:bodyPr/>
        <a:lstStyle/>
        <a:p>
          <a:endParaRPr lang="id-ID"/>
        </a:p>
      </dgm:t>
    </dgm:pt>
    <dgm:pt modelId="{EFDEF6B3-CAC7-4BC9-A88F-E56E3FBC314A}" type="pres">
      <dgm:prSet presAssocID="{4A8375AA-F979-47FE-9404-62DCE5C593AD}" presName="Name0" presStyleCnt="0">
        <dgm:presLayoutVars>
          <dgm:dir/>
          <dgm:animLvl val="lvl"/>
          <dgm:resizeHandles val="exact"/>
        </dgm:presLayoutVars>
      </dgm:prSet>
      <dgm:spPr/>
      <dgm:t>
        <a:bodyPr/>
        <a:lstStyle/>
        <a:p>
          <a:endParaRPr lang="id-ID"/>
        </a:p>
      </dgm:t>
    </dgm:pt>
    <dgm:pt modelId="{96EFB459-28CE-4361-BA48-FA2EF3DA7815}" type="pres">
      <dgm:prSet presAssocID="{0B4A6EF4-2E72-4586-8A8A-895A950A7E80}" presName="linNode" presStyleCnt="0"/>
      <dgm:spPr/>
    </dgm:pt>
    <dgm:pt modelId="{CF0AE047-C549-4676-B84B-D693DBA65A9E}" type="pres">
      <dgm:prSet presAssocID="{0B4A6EF4-2E72-4586-8A8A-895A950A7E80}" presName="parentText" presStyleLbl="node1" presStyleIdx="0" presStyleCnt="3">
        <dgm:presLayoutVars>
          <dgm:chMax val="1"/>
          <dgm:bulletEnabled val="1"/>
        </dgm:presLayoutVars>
      </dgm:prSet>
      <dgm:spPr/>
      <dgm:t>
        <a:bodyPr/>
        <a:lstStyle/>
        <a:p>
          <a:endParaRPr lang="id-ID"/>
        </a:p>
      </dgm:t>
    </dgm:pt>
    <dgm:pt modelId="{E74C1203-C044-4B17-A1F8-A75894E7C4CE}" type="pres">
      <dgm:prSet presAssocID="{0B4A6EF4-2E72-4586-8A8A-895A950A7E80}" presName="descendantText" presStyleLbl="alignAccFollowNode1" presStyleIdx="0" presStyleCnt="3">
        <dgm:presLayoutVars>
          <dgm:bulletEnabled val="1"/>
        </dgm:presLayoutVars>
      </dgm:prSet>
      <dgm:spPr/>
      <dgm:t>
        <a:bodyPr/>
        <a:lstStyle/>
        <a:p>
          <a:endParaRPr lang="id-ID"/>
        </a:p>
      </dgm:t>
    </dgm:pt>
    <dgm:pt modelId="{BE4ACBEA-7C36-48DD-9A4C-B9FCD538292C}" type="pres">
      <dgm:prSet presAssocID="{2D8E1EB8-CD17-4CEC-8A03-E57DDBD07753}" presName="sp" presStyleCnt="0"/>
      <dgm:spPr/>
    </dgm:pt>
    <dgm:pt modelId="{366533A4-6DEF-4FC4-B154-EE1C919C2196}" type="pres">
      <dgm:prSet presAssocID="{B2286F48-395A-4365-B94C-0553830BC839}" presName="linNode" presStyleCnt="0"/>
      <dgm:spPr/>
    </dgm:pt>
    <dgm:pt modelId="{37354275-E8EE-47CE-98C8-E20AC67615A8}" type="pres">
      <dgm:prSet presAssocID="{B2286F48-395A-4365-B94C-0553830BC839}" presName="parentText" presStyleLbl="node1" presStyleIdx="1" presStyleCnt="3">
        <dgm:presLayoutVars>
          <dgm:chMax val="1"/>
          <dgm:bulletEnabled val="1"/>
        </dgm:presLayoutVars>
      </dgm:prSet>
      <dgm:spPr/>
      <dgm:t>
        <a:bodyPr/>
        <a:lstStyle/>
        <a:p>
          <a:endParaRPr lang="id-ID"/>
        </a:p>
      </dgm:t>
    </dgm:pt>
    <dgm:pt modelId="{BD8F51B9-266A-484A-9F3C-B4D177A6EF5C}" type="pres">
      <dgm:prSet presAssocID="{B2286F48-395A-4365-B94C-0553830BC839}" presName="descendantText" presStyleLbl="alignAccFollowNode1" presStyleIdx="1" presStyleCnt="3">
        <dgm:presLayoutVars>
          <dgm:bulletEnabled val="1"/>
        </dgm:presLayoutVars>
      </dgm:prSet>
      <dgm:spPr/>
      <dgm:t>
        <a:bodyPr/>
        <a:lstStyle/>
        <a:p>
          <a:endParaRPr lang="id-ID"/>
        </a:p>
      </dgm:t>
    </dgm:pt>
    <dgm:pt modelId="{E9032F7B-5787-49ED-86E8-8422238F97CA}" type="pres">
      <dgm:prSet presAssocID="{5A27AE3A-7A0D-4E7F-9205-0E84A661B7DF}" presName="sp" presStyleCnt="0"/>
      <dgm:spPr/>
    </dgm:pt>
    <dgm:pt modelId="{2A571FA3-0E5E-4672-B7AF-5FB44F52BE28}" type="pres">
      <dgm:prSet presAssocID="{53E95ADF-31E3-445F-8087-2684CF7BE660}" presName="linNode" presStyleCnt="0"/>
      <dgm:spPr/>
    </dgm:pt>
    <dgm:pt modelId="{B9057DCA-EA07-45B4-9481-FEB3039E5AEF}" type="pres">
      <dgm:prSet presAssocID="{53E95ADF-31E3-445F-8087-2684CF7BE660}" presName="parentText" presStyleLbl="node1" presStyleIdx="2" presStyleCnt="3">
        <dgm:presLayoutVars>
          <dgm:chMax val="1"/>
          <dgm:bulletEnabled val="1"/>
        </dgm:presLayoutVars>
      </dgm:prSet>
      <dgm:spPr/>
      <dgm:t>
        <a:bodyPr/>
        <a:lstStyle/>
        <a:p>
          <a:endParaRPr lang="id-ID"/>
        </a:p>
      </dgm:t>
    </dgm:pt>
    <dgm:pt modelId="{92E2512B-CDF2-4188-A24D-C44573B4E07C}" type="pres">
      <dgm:prSet presAssocID="{53E95ADF-31E3-445F-8087-2684CF7BE660}" presName="descendantText" presStyleLbl="alignAccFollowNode1" presStyleIdx="2" presStyleCnt="3">
        <dgm:presLayoutVars>
          <dgm:bulletEnabled val="1"/>
        </dgm:presLayoutVars>
      </dgm:prSet>
      <dgm:spPr/>
      <dgm:t>
        <a:bodyPr/>
        <a:lstStyle/>
        <a:p>
          <a:endParaRPr lang="id-ID"/>
        </a:p>
      </dgm:t>
    </dgm:pt>
  </dgm:ptLst>
  <dgm:cxnLst>
    <dgm:cxn modelId="{4A6B23B1-AAAD-4F01-96A0-C5CF1571F369}" type="presOf" srcId="{B2286F48-395A-4365-B94C-0553830BC839}" destId="{37354275-E8EE-47CE-98C8-E20AC67615A8}" srcOrd="0" destOrd="0" presId="urn:microsoft.com/office/officeart/2005/8/layout/vList5"/>
    <dgm:cxn modelId="{479FC586-B287-4029-8610-F2852357BF76}" srcId="{4A8375AA-F979-47FE-9404-62DCE5C593AD}" destId="{B2286F48-395A-4365-B94C-0553830BC839}" srcOrd="1" destOrd="0" parTransId="{34B1C194-B8F3-4581-8D15-0E5839E4AAA7}" sibTransId="{5A27AE3A-7A0D-4E7F-9205-0E84A661B7DF}"/>
    <dgm:cxn modelId="{365E0EA4-5584-4B1F-832B-4208968432B8}" type="presOf" srcId="{B0E3D263-1CA6-48BF-B071-9D2531D46F99}" destId="{BD8F51B9-266A-484A-9F3C-B4D177A6EF5C}" srcOrd="0" destOrd="0" presId="urn:microsoft.com/office/officeart/2005/8/layout/vList5"/>
    <dgm:cxn modelId="{1B2DF290-3181-4485-8C3B-B903B565FF75}" srcId="{4A8375AA-F979-47FE-9404-62DCE5C593AD}" destId="{53E95ADF-31E3-445F-8087-2684CF7BE660}" srcOrd="2" destOrd="0" parTransId="{FD293FFB-A6D2-4887-B361-61D0CC969629}" sibTransId="{407E4FD1-BA33-4AB2-BBEC-9BFA4CB35D0B}"/>
    <dgm:cxn modelId="{170F9B75-FCA3-4B78-A1CB-4125E1356433}" srcId="{4A8375AA-F979-47FE-9404-62DCE5C593AD}" destId="{0B4A6EF4-2E72-4586-8A8A-895A950A7E80}" srcOrd="0" destOrd="0" parTransId="{B7B19C8D-8E5C-4010-ABF0-8232FD22F449}" sibTransId="{2D8E1EB8-CD17-4CEC-8A03-E57DDBD07753}"/>
    <dgm:cxn modelId="{CB52F303-D261-4615-94FC-369FCE166ECA}" type="presOf" srcId="{4A8375AA-F979-47FE-9404-62DCE5C593AD}" destId="{EFDEF6B3-CAC7-4BC9-A88F-E56E3FBC314A}" srcOrd="0" destOrd="0" presId="urn:microsoft.com/office/officeart/2005/8/layout/vList5"/>
    <dgm:cxn modelId="{CB6F0C44-A65E-4E83-A9E5-3549C5718E9D}" type="presOf" srcId="{F8EA6A07-BAF0-4C64-9DB0-18A91CF39B4D}" destId="{E74C1203-C044-4B17-A1F8-A75894E7C4CE}" srcOrd="0" destOrd="0" presId="urn:microsoft.com/office/officeart/2005/8/layout/vList5"/>
    <dgm:cxn modelId="{57547502-12F9-4991-8EA4-B2B14D67B45B}" srcId="{0B4A6EF4-2E72-4586-8A8A-895A950A7E80}" destId="{F8EA6A07-BAF0-4C64-9DB0-18A91CF39B4D}" srcOrd="0" destOrd="0" parTransId="{5F24AA39-6D3E-4911-8EF5-1E07239A4495}" sibTransId="{9C260768-185D-4702-A914-51C1AB4EF3E7}"/>
    <dgm:cxn modelId="{6B6E29AB-DC2B-4810-8B60-ACF037BB5921}" type="presOf" srcId="{53E95ADF-31E3-445F-8087-2684CF7BE660}" destId="{B9057DCA-EA07-45B4-9481-FEB3039E5AEF}" srcOrd="0" destOrd="0" presId="urn:microsoft.com/office/officeart/2005/8/layout/vList5"/>
    <dgm:cxn modelId="{C874D414-4E36-40BE-8BA2-64A95B495207}" srcId="{B2286F48-395A-4365-B94C-0553830BC839}" destId="{B0E3D263-1CA6-48BF-B071-9D2531D46F99}" srcOrd="0" destOrd="0" parTransId="{6FCD1873-6E00-4AFB-ABB0-9CED209BCBD7}" sibTransId="{0BAAA920-7FAB-4F65-AAEC-EAD79E34CDF7}"/>
    <dgm:cxn modelId="{9FF0ECAA-337E-496A-A337-65EC0EE7CE0C}" type="presOf" srcId="{0B4A6EF4-2E72-4586-8A8A-895A950A7E80}" destId="{CF0AE047-C549-4676-B84B-D693DBA65A9E}" srcOrd="0" destOrd="0" presId="urn:microsoft.com/office/officeart/2005/8/layout/vList5"/>
    <dgm:cxn modelId="{E2A2BD7D-C79A-438D-9247-079D6B459F7A}" srcId="{53E95ADF-31E3-445F-8087-2684CF7BE660}" destId="{21F06CD9-AD2D-4D3B-93E0-7D83F844561A}" srcOrd="0" destOrd="0" parTransId="{F9C4FD72-3862-47AB-B632-3CF3DD4916CC}" sibTransId="{84547B82-8FC6-4C82-ACB5-1CE412CEFEA5}"/>
    <dgm:cxn modelId="{15DEF1F9-A851-4E6C-9F0A-FB279C84C430}" type="presOf" srcId="{21F06CD9-AD2D-4D3B-93E0-7D83F844561A}" destId="{92E2512B-CDF2-4188-A24D-C44573B4E07C}" srcOrd="0" destOrd="0" presId="urn:microsoft.com/office/officeart/2005/8/layout/vList5"/>
    <dgm:cxn modelId="{5728D3FD-9630-4E99-86BC-B8B1702D65BD}" type="presParOf" srcId="{EFDEF6B3-CAC7-4BC9-A88F-E56E3FBC314A}" destId="{96EFB459-28CE-4361-BA48-FA2EF3DA7815}" srcOrd="0" destOrd="0" presId="urn:microsoft.com/office/officeart/2005/8/layout/vList5"/>
    <dgm:cxn modelId="{533339C3-9439-4A46-A9D5-48DF41A2EAD8}" type="presParOf" srcId="{96EFB459-28CE-4361-BA48-FA2EF3DA7815}" destId="{CF0AE047-C549-4676-B84B-D693DBA65A9E}" srcOrd="0" destOrd="0" presId="urn:microsoft.com/office/officeart/2005/8/layout/vList5"/>
    <dgm:cxn modelId="{75C3E0CC-E145-45BF-841F-BC8C291FA308}" type="presParOf" srcId="{96EFB459-28CE-4361-BA48-FA2EF3DA7815}" destId="{E74C1203-C044-4B17-A1F8-A75894E7C4CE}" srcOrd="1" destOrd="0" presId="urn:microsoft.com/office/officeart/2005/8/layout/vList5"/>
    <dgm:cxn modelId="{F931AC8F-AA0C-44A6-876B-3A7A1CF0E253}" type="presParOf" srcId="{EFDEF6B3-CAC7-4BC9-A88F-E56E3FBC314A}" destId="{BE4ACBEA-7C36-48DD-9A4C-B9FCD538292C}" srcOrd="1" destOrd="0" presId="urn:microsoft.com/office/officeart/2005/8/layout/vList5"/>
    <dgm:cxn modelId="{4EE7954D-CAD4-443A-8D58-B5592CB449CC}" type="presParOf" srcId="{EFDEF6B3-CAC7-4BC9-A88F-E56E3FBC314A}" destId="{366533A4-6DEF-4FC4-B154-EE1C919C2196}" srcOrd="2" destOrd="0" presId="urn:microsoft.com/office/officeart/2005/8/layout/vList5"/>
    <dgm:cxn modelId="{76F8540C-D68D-4C2A-98E5-8A280E6BEE41}" type="presParOf" srcId="{366533A4-6DEF-4FC4-B154-EE1C919C2196}" destId="{37354275-E8EE-47CE-98C8-E20AC67615A8}" srcOrd="0" destOrd="0" presId="urn:microsoft.com/office/officeart/2005/8/layout/vList5"/>
    <dgm:cxn modelId="{37E1A977-8E90-4C14-8ACE-6327080363E5}" type="presParOf" srcId="{366533A4-6DEF-4FC4-B154-EE1C919C2196}" destId="{BD8F51B9-266A-484A-9F3C-B4D177A6EF5C}" srcOrd="1" destOrd="0" presId="urn:microsoft.com/office/officeart/2005/8/layout/vList5"/>
    <dgm:cxn modelId="{CB727FC0-5207-495B-8209-4D3C08388BF4}" type="presParOf" srcId="{EFDEF6B3-CAC7-4BC9-A88F-E56E3FBC314A}" destId="{E9032F7B-5787-49ED-86E8-8422238F97CA}" srcOrd="3" destOrd="0" presId="urn:microsoft.com/office/officeart/2005/8/layout/vList5"/>
    <dgm:cxn modelId="{1A6A13DA-F038-4DE0-8DC3-71099BD8701C}" type="presParOf" srcId="{EFDEF6B3-CAC7-4BC9-A88F-E56E3FBC314A}" destId="{2A571FA3-0E5E-4672-B7AF-5FB44F52BE28}" srcOrd="4" destOrd="0" presId="urn:microsoft.com/office/officeart/2005/8/layout/vList5"/>
    <dgm:cxn modelId="{1DA11936-365A-440D-99CE-58B670B4988E}" type="presParOf" srcId="{2A571FA3-0E5E-4672-B7AF-5FB44F52BE28}" destId="{B9057DCA-EA07-45B4-9481-FEB3039E5AEF}" srcOrd="0" destOrd="0" presId="urn:microsoft.com/office/officeart/2005/8/layout/vList5"/>
    <dgm:cxn modelId="{7806F566-4919-4177-BAFD-040D9EA5130A}" type="presParOf" srcId="{2A571FA3-0E5E-4672-B7AF-5FB44F52BE28}" destId="{92E2512B-CDF2-4188-A24D-C44573B4E07C}"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797889-CFA1-4FE4-BA42-296CB5C23B4A}">
      <dsp:nvSpPr>
        <dsp:cNvPr id="0" name=""/>
        <dsp:cNvSpPr/>
      </dsp:nvSpPr>
      <dsp:spPr>
        <a:xfrm>
          <a:off x="3565596" y="819887"/>
          <a:ext cx="1098407" cy="1098407"/>
        </a:xfrm>
        <a:prstGeom prst="ellipse">
          <a:avLst/>
        </a:prstGeom>
        <a:solidFill>
          <a:srgbClr val="0070C0">
            <a:alpha val="50000"/>
          </a:srgb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F29816E-2FB5-4F59-B8D2-12C37D76F5CD}">
      <dsp:nvSpPr>
        <dsp:cNvPr id="0" name=""/>
        <dsp:cNvSpPr/>
      </dsp:nvSpPr>
      <dsp:spPr>
        <a:xfrm>
          <a:off x="3428295" y="0"/>
          <a:ext cx="1373008" cy="7479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id-ID" sz="1200" kern="1200" dirty="0" smtClean="0"/>
            <a:t>Tata Ruang dan Agraria</a:t>
          </a:r>
          <a:endParaRPr lang="id-ID" sz="1200" kern="1200" dirty="0"/>
        </a:p>
      </dsp:txBody>
      <dsp:txXfrm>
        <a:off x="3428295" y="0"/>
        <a:ext cx="1373008" cy="747942"/>
      </dsp:txXfrm>
    </dsp:sp>
    <dsp:sp modelId="{445BB75A-9C7A-4849-92F9-3F1CCA4B1266}">
      <dsp:nvSpPr>
        <dsp:cNvPr id="0" name=""/>
        <dsp:cNvSpPr/>
      </dsp:nvSpPr>
      <dsp:spPr>
        <a:xfrm>
          <a:off x="3922121" y="1025749"/>
          <a:ext cx="1098407" cy="1098407"/>
        </a:xfrm>
        <a:prstGeom prst="ellipse">
          <a:avLst/>
        </a:prstGeom>
        <a:solidFill>
          <a:srgbClr val="0070C0">
            <a:alpha val="50000"/>
          </a:srgb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7DF21E6-FA4A-4960-B78F-26DF43E16E30}">
      <dsp:nvSpPr>
        <dsp:cNvPr id="0" name=""/>
        <dsp:cNvSpPr/>
      </dsp:nvSpPr>
      <dsp:spPr>
        <a:xfrm>
          <a:off x="5101993" y="712326"/>
          <a:ext cx="1301154" cy="81917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id-ID" sz="1200" kern="1200" dirty="0" smtClean="0"/>
            <a:t>Pendidikan dan Kesejahteraan Masyarakat</a:t>
          </a:r>
          <a:endParaRPr lang="id-ID" sz="1200" kern="1200" dirty="0"/>
        </a:p>
      </dsp:txBody>
      <dsp:txXfrm>
        <a:off x="5101993" y="712326"/>
        <a:ext cx="1301154" cy="819175"/>
      </dsp:txXfrm>
    </dsp:sp>
    <dsp:sp modelId="{8D4C3E4D-8872-470C-91E8-7CBC09CA09B1}">
      <dsp:nvSpPr>
        <dsp:cNvPr id="0" name=""/>
        <dsp:cNvSpPr/>
      </dsp:nvSpPr>
      <dsp:spPr>
        <a:xfrm>
          <a:off x="3922121" y="1437474"/>
          <a:ext cx="1098407" cy="1098407"/>
        </a:xfrm>
        <a:prstGeom prst="ellipse">
          <a:avLst/>
        </a:prstGeom>
        <a:solidFill>
          <a:schemeClr val="tx2">
            <a:lumMod val="75000"/>
            <a:alpha val="5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84332FD-E201-43E5-8AFB-32EF14F8BD09}">
      <dsp:nvSpPr>
        <dsp:cNvPr id="0" name=""/>
        <dsp:cNvSpPr/>
      </dsp:nvSpPr>
      <dsp:spPr>
        <a:xfrm>
          <a:off x="5101993" y="1933965"/>
          <a:ext cx="1301154" cy="91533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id-ID" sz="1200" kern="1200" dirty="0" smtClean="0"/>
            <a:t>Bencana Alam dan L</a:t>
          </a:r>
          <a:r>
            <a:rPr lang="en-US" sz="1200" kern="1200" dirty="0" err="1" smtClean="0"/>
            <a:t>ingkungan</a:t>
          </a:r>
          <a:r>
            <a:rPr lang="en-US" sz="1200" kern="1200" dirty="0" smtClean="0"/>
            <a:t> </a:t>
          </a:r>
          <a:r>
            <a:rPr lang="id-ID" sz="1200" kern="1200" dirty="0" smtClean="0"/>
            <a:t>H</a:t>
          </a:r>
          <a:r>
            <a:rPr lang="en-US" sz="1200" kern="1200" dirty="0" err="1" smtClean="0"/>
            <a:t>idup</a:t>
          </a:r>
          <a:endParaRPr lang="id-ID" sz="1200" kern="1200" dirty="0"/>
        </a:p>
      </dsp:txBody>
      <dsp:txXfrm>
        <a:off x="5101993" y="1933965"/>
        <a:ext cx="1301154" cy="915339"/>
      </dsp:txXfrm>
    </dsp:sp>
    <dsp:sp modelId="{564D21C1-EFE5-4858-A8E2-BFB7D0E064DD}">
      <dsp:nvSpPr>
        <dsp:cNvPr id="0" name=""/>
        <dsp:cNvSpPr/>
      </dsp:nvSpPr>
      <dsp:spPr>
        <a:xfrm>
          <a:off x="3565596" y="1643692"/>
          <a:ext cx="1098407" cy="1098407"/>
        </a:xfrm>
        <a:prstGeom prst="ellipse">
          <a:avLst/>
        </a:prstGeom>
        <a:solidFill>
          <a:schemeClr val="tx2">
            <a:lumMod val="75000"/>
            <a:alpha val="5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B9AF8B9-E527-44ED-9C3E-2CF419827E7C}">
      <dsp:nvSpPr>
        <dsp:cNvPr id="0" name=""/>
        <dsp:cNvSpPr/>
      </dsp:nvSpPr>
      <dsp:spPr>
        <a:xfrm>
          <a:off x="3428295" y="2813688"/>
          <a:ext cx="1373008" cy="7479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id-ID" sz="1200" kern="1200" dirty="0" smtClean="0"/>
            <a:t>Pelestarian budaya lokal</a:t>
          </a:r>
          <a:endParaRPr lang="id-ID" sz="1200" kern="1200" dirty="0"/>
        </a:p>
      </dsp:txBody>
      <dsp:txXfrm>
        <a:off x="3428295" y="2813688"/>
        <a:ext cx="1373008" cy="747942"/>
      </dsp:txXfrm>
    </dsp:sp>
    <dsp:sp modelId="{AD3184C0-C0EA-43AB-8936-5F5F77CF0114}">
      <dsp:nvSpPr>
        <dsp:cNvPr id="0" name=""/>
        <dsp:cNvSpPr/>
      </dsp:nvSpPr>
      <dsp:spPr>
        <a:xfrm>
          <a:off x="3209071" y="1437474"/>
          <a:ext cx="1098407" cy="1098407"/>
        </a:xfrm>
        <a:prstGeom prst="ellipse">
          <a:avLst/>
        </a:prstGeom>
        <a:solidFill>
          <a:srgbClr val="0070C0">
            <a:alpha val="50000"/>
          </a:srgb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77513E4-2367-4C2B-9C42-A64BC872FA0D}">
      <dsp:nvSpPr>
        <dsp:cNvPr id="0" name=""/>
        <dsp:cNvSpPr/>
      </dsp:nvSpPr>
      <dsp:spPr>
        <a:xfrm>
          <a:off x="1826452" y="1933965"/>
          <a:ext cx="1301154" cy="91533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id-ID" sz="1200" kern="1200" dirty="0" smtClean="0"/>
            <a:t>Pengelolaan SDA dan Energi</a:t>
          </a:r>
          <a:endParaRPr lang="id-ID" sz="1200" kern="1200" dirty="0"/>
        </a:p>
      </dsp:txBody>
      <dsp:txXfrm>
        <a:off x="1826452" y="1933965"/>
        <a:ext cx="1301154" cy="915339"/>
      </dsp:txXfrm>
    </dsp:sp>
    <dsp:sp modelId="{4B3C2DD8-4919-45AF-BEEF-6763A5F34FAF}">
      <dsp:nvSpPr>
        <dsp:cNvPr id="0" name=""/>
        <dsp:cNvSpPr/>
      </dsp:nvSpPr>
      <dsp:spPr>
        <a:xfrm>
          <a:off x="3209071" y="1025749"/>
          <a:ext cx="1098407" cy="1098407"/>
        </a:xfrm>
        <a:prstGeom prst="ellipse">
          <a:avLst/>
        </a:prstGeom>
        <a:solidFill>
          <a:schemeClr val="tx2">
            <a:lumMod val="75000"/>
            <a:alpha val="5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77E614D-9256-4841-99F6-B4D2045C08B7}">
      <dsp:nvSpPr>
        <dsp:cNvPr id="0" name=""/>
        <dsp:cNvSpPr/>
      </dsp:nvSpPr>
      <dsp:spPr>
        <a:xfrm>
          <a:off x="1826452" y="712326"/>
          <a:ext cx="1301154" cy="91533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id-ID" sz="1200" kern="1200" dirty="0" smtClean="0"/>
            <a:t>Disparitas pembangunan ekonomi, infrastruktur dan daya saing daerah</a:t>
          </a:r>
          <a:endParaRPr lang="id-ID" sz="1200" kern="1200" dirty="0"/>
        </a:p>
      </dsp:txBody>
      <dsp:txXfrm>
        <a:off x="1826452" y="712326"/>
        <a:ext cx="1301154" cy="91533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54E12D-6FAD-493D-B0A6-17A52D1F87FF}">
      <dsp:nvSpPr>
        <dsp:cNvPr id="0" name=""/>
        <dsp:cNvSpPr/>
      </dsp:nvSpPr>
      <dsp:spPr>
        <a:xfrm>
          <a:off x="162743" y="413549"/>
          <a:ext cx="3869197" cy="12091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8980" tIns="60960" rIns="60960" bIns="60960" numCol="1" spcCol="1270" anchor="ctr" anchorCtr="0">
          <a:noAutofit/>
        </a:bodyPr>
        <a:lstStyle/>
        <a:p>
          <a:pPr lvl="0" algn="l" defTabSz="711200">
            <a:lnSpc>
              <a:spcPct val="90000"/>
            </a:lnSpc>
            <a:spcBef>
              <a:spcPct val="0"/>
            </a:spcBef>
            <a:spcAft>
              <a:spcPct val="35000"/>
            </a:spcAft>
          </a:pPr>
          <a:r>
            <a:rPr lang="id-ID" sz="1600" kern="1200" dirty="0" smtClean="0"/>
            <a:t>Unpad sebagai institusi pendidikan tinggi yang memiliki berbagai bidang ilmu dapat menjadi bagian dari </a:t>
          </a:r>
          <a:r>
            <a:rPr lang="en-US" sz="1600" kern="1200" dirty="0" smtClean="0"/>
            <a:t>Pembangunan </a:t>
          </a:r>
          <a:r>
            <a:rPr lang="id-ID" sz="1600" kern="1200" dirty="0" smtClean="0"/>
            <a:t>Jabar</a:t>
          </a:r>
          <a:endParaRPr lang="id-ID" sz="1600" kern="1200" dirty="0"/>
        </a:p>
      </dsp:txBody>
      <dsp:txXfrm>
        <a:off x="162743" y="413549"/>
        <a:ext cx="3869197" cy="1209124"/>
      </dsp:txXfrm>
    </dsp:sp>
    <dsp:sp modelId="{508965F1-679A-4271-9B07-38F00C325EC3}">
      <dsp:nvSpPr>
        <dsp:cNvPr id="0" name=""/>
        <dsp:cNvSpPr/>
      </dsp:nvSpPr>
      <dsp:spPr>
        <a:xfrm>
          <a:off x="1527" y="238898"/>
          <a:ext cx="846387" cy="1269580"/>
        </a:xfrm>
        <a:prstGeom prst="rect">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87F16C-FE40-4238-B51A-DCF22066A8DB}">
      <dsp:nvSpPr>
        <dsp:cNvPr id="0" name=""/>
        <dsp:cNvSpPr/>
      </dsp:nvSpPr>
      <dsp:spPr>
        <a:xfrm>
          <a:off x="4358874" y="413549"/>
          <a:ext cx="3869197" cy="12091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898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M</a:t>
          </a:r>
          <a:r>
            <a:rPr lang="id-ID" sz="1600" kern="1200" dirty="0" smtClean="0"/>
            <a:t>enghasilkan riset-riset terarah  sehingga dapat memberikan solusi bagi kompleksitas masalah Jawa Barat</a:t>
          </a:r>
          <a:r>
            <a:rPr lang="en-US" sz="1600" kern="1200" dirty="0" smtClean="0"/>
            <a:t>.</a:t>
          </a:r>
          <a:endParaRPr lang="id-ID" sz="1600" kern="1200" dirty="0"/>
        </a:p>
      </dsp:txBody>
      <dsp:txXfrm>
        <a:off x="4358874" y="413549"/>
        <a:ext cx="3869197" cy="1209124"/>
      </dsp:txXfrm>
    </dsp:sp>
    <dsp:sp modelId="{978893D0-303A-4E51-BDBD-3C1F658F34FD}">
      <dsp:nvSpPr>
        <dsp:cNvPr id="0" name=""/>
        <dsp:cNvSpPr/>
      </dsp:nvSpPr>
      <dsp:spPr>
        <a:xfrm>
          <a:off x="4197658" y="238898"/>
          <a:ext cx="846387" cy="1269580"/>
        </a:xfrm>
        <a:prstGeom prst="rect">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043C8A-B319-42EA-A116-C5B43CE01CCF}">
      <dsp:nvSpPr>
        <dsp:cNvPr id="0" name=""/>
        <dsp:cNvSpPr/>
      </dsp:nvSpPr>
      <dsp:spPr>
        <a:xfrm>
          <a:off x="2260809" y="1935702"/>
          <a:ext cx="3869197" cy="12091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8980" tIns="60960" rIns="60960" bIns="60960" numCol="1" spcCol="1270" anchor="ctr" anchorCtr="0">
          <a:noAutofit/>
        </a:bodyPr>
        <a:lstStyle/>
        <a:p>
          <a:pPr lvl="0" algn="l" defTabSz="711200">
            <a:lnSpc>
              <a:spcPct val="90000"/>
            </a:lnSpc>
            <a:spcBef>
              <a:spcPct val="0"/>
            </a:spcBef>
            <a:spcAft>
              <a:spcPct val="35000"/>
            </a:spcAft>
          </a:pPr>
          <a:r>
            <a:rPr lang="id-ID" sz="1600" kern="1200" dirty="0" smtClean="0"/>
            <a:t>Unpad juga sebagai </a:t>
          </a:r>
          <a:r>
            <a:rPr lang="id-ID" sz="1600" i="1" kern="1200" dirty="0" smtClean="0"/>
            <a:t>Center of Knowledge Socialization</a:t>
          </a:r>
          <a:r>
            <a:rPr lang="id-ID" sz="1600" kern="1200" dirty="0" smtClean="0"/>
            <a:t> </a:t>
          </a:r>
          <a:r>
            <a:rPr lang="en-US" sz="1600" kern="1200" dirty="0" err="1" smtClean="0"/>
            <a:t>untuk</a:t>
          </a:r>
          <a:r>
            <a:rPr lang="en-US" sz="1600" kern="1200" dirty="0" smtClean="0"/>
            <a:t> </a:t>
          </a:r>
          <a:r>
            <a:rPr lang="en-US" sz="1600" kern="1200" dirty="0" err="1" smtClean="0"/>
            <a:t>Proses</a:t>
          </a:r>
          <a:r>
            <a:rPr lang="en-US" sz="1600" kern="1200" dirty="0" smtClean="0"/>
            <a:t> </a:t>
          </a:r>
          <a:r>
            <a:rPr lang="en-US" sz="1600" kern="1200" dirty="0" err="1" smtClean="0"/>
            <a:t>dan</a:t>
          </a:r>
          <a:r>
            <a:rPr lang="en-US" sz="1600" kern="1200" dirty="0" smtClean="0"/>
            <a:t> </a:t>
          </a:r>
          <a:r>
            <a:rPr lang="en-US" sz="1600" kern="1200" dirty="0" err="1" smtClean="0"/>
            <a:t>Implementasi</a:t>
          </a:r>
          <a:r>
            <a:rPr lang="en-US" sz="1600" kern="1200" dirty="0" smtClean="0"/>
            <a:t> H</a:t>
          </a:r>
          <a:r>
            <a:rPr lang="id-ID" sz="1600" kern="1200" dirty="0" smtClean="0"/>
            <a:t>asil </a:t>
          </a:r>
          <a:r>
            <a:rPr lang="en-US" sz="1600" kern="1200" dirty="0" smtClean="0"/>
            <a:t>R</a:t>
          </a:r>
          <a:r>
            <a:rPr lang="id-ID" sz="1600" kern="1200" dirty="0" smtClean="0"/>
            <a:t>iset </a:t>
          </a:r>
          <a:r>
            <a:rPr lang="en-US" sz="1600" kern="1200" dirty="0" smtClean="0"/>
            <a:t>U</a:t>
          </a:r>
          <a:r>
            <a:rPr lang="id-ID" sz="1600" kern="1200" dirty="0" smtClean="0"/>
            <a:t>nggulan</a:t>
          </a:r>
          <a:r>
            <a:rPr lang="en-US" sz="1600" kern="1200" dirty="0" smtClean="0"/>
            <a:t> </a:t>
          </a:r>
          <a:r>
            <a:rPr lang="id-ID" sz="1600" kern="1200" dirty="0" smtClean="0">
              <a:sym typeface="Wingdings" pitchFamily="2" charset="2"/>
            </a:rPr>
            <a:t>Jabar Unpad</a:t>
          </a:r>
          <a:endParaRPr lang="id-ID" sz="1600" kern="1200" dirty="0"/>
        </a:p>
      </dsp:txBody>
      <dsp:txXfrm>
        <a:off x="2260809" y="1935702"/>
        <a:ext cx="3869197" cy="1209124"/>
      </dsp:txXfrm>
    </dsp:sp>
    <dsp:sp modelId="{ACAA1581-5912-4334-B67A-B01C8D80D053}">
      <dsp:nvSpPr>
        <dsp:cNvPr id="0" name=""/>
        <dsp:cNvSpPr/>
      </dsp:nvSpPr>
      <dsp:spPr>
        <a:xfrm>
          <a:off x="2099592" y="1761051"/>
          <a:ext cx="846387" cy="1269580"/>
        </a:xfrm>
        <a:prstGeom prst="rect">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4C1203-C044-4B17-A1F8-A75894E7C4CE}">
      <dsp:nvSpPr>
        <dsp:cNvPr id="0" name=""/>
        <dsp:cNvSpPr/>
      </dsp:nvSpPr>
      <dsp:spPr>
        <a:xfrm rot="5400000">
          <a:off x="5117082" y="-2032850"/>
          <a:ext cx="958091" cy="5266944"/>
        </a:xfrm>
        <a:prstGeom prst="round2SameRect">
          <a:avLst/>
        </a:prstGeom>
        <a:solidFill>
          <a:srgbClr val="00B0F0">
            <a:alpha val="90000"/>
          </a:srgb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P</a:t>
          </a:r>
          <a:r>
            <a:rPr lang="id-ID" sz="1500" kern="1200" dirty="0" smtClean="0"/>
            <a:t>ejabat </a:t>
          </a:r>
          <a:r>
            <a:rPr lang="id-ID" sz="1500" kern="1200" dirty="0" smtClean="0"/>
            <a:t>struktural di Unpad yang memiliki tanggungjawab di masing-masing kabupaten/kota se Jawa Barat</a:t>
          </a:r>
          <a:endParaRPr lang="id-ID" sz="1500" kern="1200" dirty="0"/>
        </a:p>
      </dsp:txBody>
      <dsp:txXfrm rot="5400000">
        <a:off x="5117082" y="-2032850"/>
        <a:ext cx="958091" cy="5266944"/>
      </dsp:txXfrm>
    </dsp:sp>
    <dsp:sp modelId="{CF0AE047-C549-4676-B84B-D693DBA65A9E}">
      <dsp:nvSpPr>
        <dsp:cNvPr id="0" name=""/>
        <dsp:cNvSpPr/>
      </dsp:nvSpPr>
      <dsp:spPr>
        <a:xfrm>
          <a:off x="0" y="1814"/>
          <a:ext cx="2962656" cy="1197614"/>
        </a:xfrm>
        <a:prstGeom prst="roundRect">
          <a:avLst/>
        </a:prstGeom>
        <a:solidFill>
          <a:schemeClr val="tx2">
            <a:lumMod val="5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id-ID" sz="2400" kern="1200" dirty="0" smtClean="0"/>
            <a:t>Peran Pejabat Struktural</a:t>
          </a:r>
          <a:endParaRPr lang="id-ID" sz="2400" kern="1200" dirty="0"/>
        </a:p>
      </dsp:txBody>
      <dsp:txXfrm>
        <a:off x="0" y="1814"/>
        <a:ext cx="2962656" cy="1197614"/>
      </dsp:txXfrm>
    </dsp:sp>
    <dsp:sp modelId="{BD8F51B9-266A-484A-9F3C-B4D177A6EF5C}">
      <dsp:nvSpPr>
        <dsp:cNvPr id="0" name=""/>
        <dsp:cNvSpPr/>
      </dsp:nvSpPr>
      <dsp:spPr>
        <a:xfrm rot="5400000">
          <a:off x="5117082" y="-775355"/>
          <a:ext cx="958091" cy="5266944"/>
        </a:xfrm>
        <a:prstGeom prst="round2SameRect">
          <a:avLst/>
        </a:prstGeom>
        <a:solidFill>
          <a:srgbClr val="00B0F0">
            <a:alpha val="90000"/>
          </a:srgb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err="1" smtClean="0"/>
            <a:t>Menugaskan</a:t>
          </a:r>
          <a:r>
            <a:rPr lang="en-US" sz="1500" kern="1200" dirty="0" smtClean="0"/>
            <a:t> </a:t>
          </a:r>
          <a:r>
            <a:rPr lang="id-ID" sz="1500" kern="1200" dirty="0" smtClean="0"/>
            <a:t>LO/</a:t>
          </a:r>
          <a:r>
            <a:rPr lang="id-ID" sz="1500" i="1" kern="1200" dirty="0" smtClean="0"/>
            <a:t>Counterpart</a:t>
          </a:r>
          <a:r>
            <a:rPr lang="en-US" sz="1500" i="1" kern="1200" dirty="0" smtClean="0"/>
            <a:t>s</a:t>
          </a:r>
          <a:r>
            <a:rPr lang="id-ID" sz="1500" kern="1200" dirty="0" smtClean="0"/>
            <a:t> dari akademisi </a:t>
          </a:r>
          <a:r>
            <a:rPr lang="id-ID" sz="1500" kern="1200" dirty="0" smtClean="0"/>
            <a:t>Unpad</a:t>
          </a:r>
          <a:r>
            <a:rPr lang="en-US" sz="1500" kern="1200" dirty="0" smtClean="0"/>
            <a:t> </a:t>
          </a:r>
          <a:r>
            <a:rPr lang="en-US" sz="1500" kern="1200" dirty="0" err="1" smtClean="0"/>
            <a:t>di</a:t>
          </a:r>
          <a:r>
            <a:rPr lang="en-US" sz="1500" kern="1200" dirty="0" smtClean="0"/>
            <a:t> </a:t>
          </a:r>
          <a:r>
            <a:rPr lang="en-US" sz="1500" kern="1200" dirty="0" err="1" smtClean="0"/>
            <a:t>tiap</a:t>
          </a:r>
          <a:r>
            <a:rPr lang="en-US" sz="1500" kern="1200" dirty="0" smtClean="0"/>
            <a:t> </a:t>
          </a:r>
          <a:r>
            <a:rPr lang="id-ID" sz="1500" kern="1200" dirty="0" smtClean="0"/>
            <a:t>Kab</a:t>
          </a:r>
          <a:r>
            <a:rPr lang="en-US" sz="1500" kern="1200" dirty="0" err="1" smtClean="0"/>
            <a:t>upaten</a:t>
          </a:r>
          <a:r>
            <a:rPr lang="id-ID" sz="1500" kern="1200" dirty="0" smtClean="0"/>
            <a:t>/kota </a:t>
          </a:r>
          <a:r>
            <a:rPr lang="en-US" sz="1500" kern="1200" dirty="0" smtClean="0"/>
            <a:t>se Jawa Barat </a:t>
          </a:r>
          <a:r>
            <a:rPr lang="en-US" sz="1500" kern="1200" dirty="0" err="1" smtClean="0"/>
            <a:t>guna</a:t>
          </a:r>
          <a:r>
            <a:rPr lang="en-US" sz="1500" kern="1200" dirty="0" smtClean="0"/>
            <a:t> </a:t>
          </a:r>
          <a:r>
            <a:rPr lang="en-US" sz="1500" kern="1200" dirty="0" err="1" smtClean="0"/>
            <a:t>berkomunikasi</a:t>
          </a:r>
          <a:r>
            <a:rPr lang="en-US" sz="1500" kern="1200" dirty="0" smtClean="0"/>
            <a:t> </a:t>
          </a:r>
          <a:r>
            <a:rPr lang="en-US" sz="1500" kern="1200" dirty="0" err="1" smtClean="0"/>
            <a:t>dalam</a:t>
          </a:r>
          <a:r>
            <a:rPr lang="en-US" sz="1500" kern="1200" dirty="0" smtClean="0"/>
            <a:t> </a:t>
          </a:r>
          <a:r>
            <a:rPr lang="en-US" sz="1500" kern="1200" dirty="0" err="1" smtClean="0"/>
            <a:t>penentuan</a:t>
          </a:r>
          <a:r>
            <a:rPr lang="en-US" sz="1500" kern="1200" dirty="0" smtClean="0"/>
            <a:t> </a:t>
          </a:r>
          <a:r>
            <a:rPr lang="en-US" sz="1500" kern="1200" dirty="0" err="1" smtClean="0"/>
            <a:t>kegiatan</a:t>
          </a:r>
          <a:r>
            <a:rPr lang="en-US" sz="1500" kern="1200" dirty="0" smtClean="0"/>
            <a:t> </a:t>
          </a:r>
          <a:r>
            <a:rPr lang="en-US" sz="1500" kern="1200" dirty="0" err="1" smtClean="0"/>
            <a:t>kolaborasi</a:t>
          </a:r>
          <a:r>
            <a:rPr lang="en-US" sz="1500" kern="1200" dirty="0" smtClean="0"/>
            <a:t>.</a:t>
          </a:r>
          <a:endParaRPr lang="id-ID" sz="1500" kern="1200" dirty="0"/>
        </a:p>
      </dsp:txBody>
      <dsp:txXfrm rot="5400000">
        <a:off x="5117082" y="-775355"/>
        <a:ext cx="958091" cy="5266944"/>
      </dsp:txXfrm>
    </dsp:sp>
    <dsp:sp modelId="{37354275-E8EE-47CE-98C8-E20AC67615A8}">
      <dsp:nvSpPr>
        <dsp:cNvPr id="0" name=""/>
        <dsp:cNvSpPr/>
      </dsp:nvSpPr>
      <dsp:spPr>
        <a:xfrm>
          <a:off x="0" y="1259309"/>
          <a:ext cx="2962656" cy="1197614"/>
        </a:xfrm>
        <a:prstGeom prst="roundRect">
          <a:avLst/>
        </a:prstGeom>
        <a:solidFill>
          <a:schemeClr val="tx2">
            <a:lumMod val="5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i="1" kern="1200" dirty="0" smtClean="0"/>
            <a:t>Academic </a:t>
          </a:r>
          <a:r>
            <a:rPr lang="id-ID" sz="2400" i="1" kern="1200" dirty="0" smtClean="0"/>
            <a:t>L</a:t>
          </a:r>
          <a:r>
            <a:rPr lang="en-US" sz="2400" i="1" kern="1200" dirty="0" err="1" smtClean="0"/>
            <a:t>iaison</a:t>
          </a:r>
          <a:r>
            <a:rPr lang="en-US" sz="2400" i="1" kern="1200" dirty="0" smtClean="0"/>
            <a:t> </a:t>
          </a:r>
          <a:r>
            <a:rPr lang="en-US" sz="2400" i="1" kern="1200" dirty="0" smtClean="0"/>
            <a:t>Officers</a:t>
          </a:r>
          <a:r>
            <a:rPr lang="id-ID" sz="2400" i="1" kern="1200" dirty="0" smtClean="0"/>
            <a:t> </a:t>
          </a:r>
          <a:r>
            <a:rPr lang="id-ID" sz="2400" kern="1200" dirty="0" smtClean="0"/>
            <a:t>Daerah</a:t>
          </a:r>
          <a:endParaRPr lang="id-ID" sz="2400" kern="1200" dirty="0"/>
        </a:p>
      </dsp:txBody>
      <dsp:txXfrm>
        <a:off x="0" y="1259309"/>
        <a:ext cx="2962656" cy="1197614"/>
      </dsp:txXfrm>
    </dsp:sp>
    <dsp:sp modelId="{92E2512B-CDF2-4188-A24D-C44573B4E07C}">
      <dsp:nvSpPr>
        <dsp:cNvPr id="0" name=""/>
        <dsp:cNvSpPr/>
      </dsp:nvSpPr>
      <dsp:spPr>
        <a:xfrm rot="5400000">
          <a:off x="5117082" y="482140"/>
          <a:ext cx="958091" cy="5266944"/>
        </a:xfrm>
        <a:prstGeom prst="round2SameRect">
          <a:avLst/>
        </a:prstGeom>
        <a:solidFill>
          <a:srgbClr val="00B0F0">
            <a:alpha val="90000"/>
          </a:srgb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err="1" smtClean="0"/>
            <a:t>Mengarahkan</a:t>
          </a:r>
          <a:r>
            <a:rPr lang="en-US" sz="1500" kern="1200" dirty="0" smtClean="0"/>
            <a:t> </a:t>
          </a:r>
          <a:r>
            <a:rPr lang="en-US" sz="1500" kern="1200" dirty="0" err="1" smtClean="0"/>
            <a:t>dan</a:t>
          </a:r>
          <a:r>
            <a:rPr lang="en-US" sz="1500" kern="1200" dirty="0" smtClean="0"/>
            <a:t> </a:t>
          </a:r>
          <a:r>
            <a:rPr lang="en-US" sz="1500" kern="1200" dirty="0" err="1" smtClean="0"/>
            <a:t>memfasilitasi</a:t>
          </a:r>
          <a:r>
            <a:rPr lang="id-ID" sz="1500" kern="1200" dirty="0" smtClean="0"/>
            <a:t> </a:t>
          </a:r>
          <a:r>
            <a:rPr lang="id-ID" sz="1500" kern="1200" dirty="0" smtClean="0"/>
            <a:t>riset-riset </a:t>
          </a:r>
          <a:r>
            <a:rPr lang="en-US" sz="1500" kern="1200" dirty="0" err="1" smtClean="0"/>
            <a:t>Dosen</a:t>
          </a:r>
          <a:r>
            <a:rPr lang="en-US" sz="1500" kern="1200" dirty="0" smtClean="0"/>
            <a:t> </a:t>
          </a:r>
          <a:r>
            <a:rPr lang="en-US" sz="1500" kern="1200" dirty="0" err="1" smtClean="0"/>
            <a:t>dan</a:t>
          </a:r>
          <a:r>
            <a:rPr lang="en-US" sz="1500" kern="1200" dirty="0" smtClean="0"/>
            <a:t> </a:t>
          </a:r>
          <a:r>
            <a:rPr lang="id-ID" sz="1500" kern="1200" dirty="0" smtClean="0"/>
            <a:t>mahasiswa </a:t>
          </a:r>
          <a:r>
            <a:rPr lang="id-ID" sz="1500" kern="1200" dirty="0" smtClean="0"/>
            <a:t>(S1, S2, dan S3) yang mengarah pada upaya penggalian masalah dan solusi bagi permasalahan </a:t>
          </a:r>
          <a:r>
            <a:rPr lang="en-US" sz="1500" kern="1200" dirty="0" err="1" smtClean="0"/>
            <a:t>Kabupatenn</a:t>
          </a:r>
          <a:r>
            <a:rPr lang="en-US" sz="1500" kern="1200" dirty="0" smtClean="0"/>
            <a:t>/Kota  se</a:t>
          </a:r>
          <a:r>
            <a:rPr lang="id-ID" sz="1500" kern="1200" dirty="0" smtClean="0"/>
            <a:t>Jawa </a:t>
          </a:r>
          <a:r>
            <a:rPr lang="id-ID" sz="1500" kern="1200" dirty="0" smtClean="0"/>
            <a:t>Barat</a:t>
          </a:r>
          <a:endParaRPr lang="id-ID" sz="1500" kern="1200" dirty="0"/>
        </a:p>
      </dsp:txBody>
      <dsp:txXfrm rot="5400000">
        <a:off x="5117082" y="482140"/>
        <a:ext cx="958091" cy="5266944"/>
      </dsp:txXfrm>
    </dsp:sp>
    <dsp:sp modelId="{B9057DCA-EA07-45B4-9481-FEB3039E5AEF}">
      <dsp:nvSpPr>
        <dsp:cNvPr id="0" name=""/>
        <dsp:cNvSpPr/>
      </dsp:nvSpPr>
      <dsp:spPr>
        <a:xfrm>
          <a:off x="0" y="2516804"/>
          <a:ext cx="2962656" cy="1197614"/>
        </a:xfrm>
        <a:prstGeom prst="roundRect">
          <a:avLst/>
        </a:prstGeom>
        <a:solidFill>
          <a:schemeClr val="tx2">
            <a:lumMod val="5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Database, </a:t>
          </a:r>
          <a:r>
            <a:rPr lang="id-ID" sz="2400" kern="1200" dirty="0" smtClean="0"/>
            <a:t>Riset </a:t>
          </a:r>
          <a:r>
            <a:rPr lang="en-US" sz="2400" kern="1200" dirty="0" err="1" smtClean="0"/>
            <a:t>dan</a:t>
          </a:r>
          <a:r>
            <a:rPr lang="en-US" sz="2400" kern="1200" dirty="0" smtClean="0"/>
            <a:t> </a:t>
          </a:r>
          <a:r>
            <a:rPr lang="en-US" sz="2400" kern="1200" dirty="0" err="1" smtClean="0"/>
            <a:t>Penguatan</a:t>
          </a:r>
          <a:r>
            <a:rPr lang="en-US" sz="2400" kern="1200" dirty="0" smtClean="0"/>
            <a:t> </a:t>
          </a:r>
          <a:r>
            <a:rPr lang="en-US" sz="2400" kern="1200" dirty="0" err="1" smtClean="0"/>
            <a:t>Kapasitas</a:t>
          </a:r>
          <a:endParaRPr lang="id-ID" sz="2400" kern="1200" dirty="0"/>
        </a:p>
      </dsp:txBody>
      <dsp:txXfrm>
        <a:off x="0" y="2516804"/>
        <a:ext cx="2962656" cy="119761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0417F6-7E97-4266-B798-C24F1C09366A}" type="datetimeFigureOut">
              <a:rPr lang="id-ID" smtClean="0"/>
              <a:pPr/>
              <a:t>15/09/2016</a:t>
            </a:fld>
            <a:endParaRPr lang="id-ID"/>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52ACC5-D710-470C-B286-115397D080E5}"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8E52ACC5-D710-470C-B286-115397D080E5}" type="slidenum">
              <a:rPr lang="id-ID" smtClean="0"/>
              <a:pPr/>
              <a:t>24</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2549129"/>
            <a:ext cx="7848600" cy="119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028700"/>
            <a:ext cx="7848600" cy="1445419"/>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5A417831-B14B-0C42-A21F-7F35A9539AA6}" type="datetimeFigureOut">
              <a:rPr lang="en-US" smtClean="0"/>
              <a:pPr/>
              <a:t>9/15/2016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140BF42-622B-2B4B-A404-E8D011B6936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A417831-B14B-0C42-A21F-7F35A9539AA6}" type="datetimeFigureOut">
              <a:rPr lang="en-US" smtClean="0"/>
              <a:pPr/>
              <a:t>9/15/2016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40BF42-622B-2B4B-A404-E8D011B693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5A417831-B14B-0C42-A21F-7F35A9539AA6}" type="datetimeFigureOut">
              <a:rPr lang="en-US" smtClean="0"/>
              <a:pPr/>
              <a:t>9/15/2016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40BF42-622B-2B4B-A404-E8D011B693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A417831-B14B-0C42-A21F-7F35A9539AA6}" type="datetimeFigureOut">
              <a:rPr lang="en-US" smtClean="0"/>
              <a:pPr/>
              <a:t>9/15/2016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40BF42-622B-2B4B-A404-E8D011B693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3449242"/>
            <a:ext cx="7848600" cy="119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1771651"/>
            <a:ext cx="7772400" cy="1650206"/>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470149"/>
            <a:ext cx="7772400" cy="1125140"/>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A417831-B14B-0C42-A21F-7F35A9539AA6}" type="datetimeFigureOut">
              <a:rPr lang="en-US" smtClean="0"/>
              <a:pPr/>
              <a:t>9/15/2016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140BF42-622B-2B4B-A404-E8D011B6936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5A417831-B14B-0C42-A21F-7F35A9539AA6}" type="datetimeFigureOut">
              <a:rPr lang="en-US" smtClean="0"/>
              <a:pPr/>
              <a:t>9/15/2016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140BF42-622B-2B4B-A404-E8D011B693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807097" y="3034110"/>
            <a:ext cx="353139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fld id="{5A417831-B14B-0C42-A21F-7F35A9539AA6}" type="datetimeFigureOut">
              <a:rPr lang="en-US" smtClean="0"/>
              <a:pPr/>
              <a:t>9/15/2016</a:t>
            </a:fld>
            <a:endParaRPr lang="en-US"/>
          </a:p>
        </p:txBody>
      </p:sp>
      <p:sp>
        <p:nvSpPr>
          <p:cNvPr id="9" name="Footer Placeholder 7"/>
          <p:cNvSpPr>
            <a:spLocks noGrp="1"/>
          </p:cNvSpPr>
          <p:nvPr>
            <p:ph type="ftr" sz="quarter" idx="11"/>
          </p:nvPr>
        </p:nvSpPr>
        <p:spPr/>
        <p:txBody>
          <a:bodyPr/>
          <a:lstStyle>
            <a:lvl1pPr>
              <a:defRPr/>
            </a:lvl1pPr>
          </a:lstStyle>
          <a:p>
            <a:endParaRPr lang="en-US"/>
          </a:p>
        </p:txBody>
      </p:sp>
      <p:sp>
        <p:nvSpPr>
          <p:cNvPr id="10" name="Slide Number Placeholder 8"/>
          <p:cNvSpPr>
            <a:spLocks noGrp="1"/>
          </p:cNvSpPr>
          <p:nvPr>
            <p:ph type="sldNum" sz="quarter" idx="12"/>
          </p:nvPr>
        </p:nvSpPr>
        <p:spPr/>
        <p:txBody>
          <a:bodyPr/>
          <a:lstStyle>
            <a:lvl1pPr>
              <a:defRPr/>
            </a:lvl1pPr>
          </a:lstStyle>
          <a:p>
            <a:fld id="{F140BF42-622B-2B4B-A404-E8D011B693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A417831-B14B-0C42-A21F-7F35A9539AA6}" type="datetimeFigureOut">
              <a:rPr lang="en-US" smtClean="0"/>
              <a:pPr/>
              <a:t>9/15/2016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140BF42-622B-2B4B-A404-E8D011B693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A417831-B14B-0C42-A21F-7F35A9539AA6}" type="datetimeFigureOut">
              <a:rPr lang="en-US" smtClean="0"/>
              <a:pPr/>
              <a:t>9/15/2016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F140BF42-622B-2B4B-A404-E8D011B693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683816" y="2685257"/>
            <a:ext cx="418385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594060"/>
            <a:ext cx="2139696" cy="946404"/>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594060"/>
            <a:ext cx="5715000" cy="4183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97915"/>
            <a:ext cx="2139696" cy="31827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5A417831-B14B-0C42-A21F-7F35A9539AA6}" type="datetimeFigureOut">
              <a:rPr lang="en-US" smtClean="0"/>
              <a:pPr/>
              <a:t>9/15/2016</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F140BF42-622B-2B4B-A404-E8D011B693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A417831-B14B-0C42-A21F-7F35A9539AA6}" type="datetimeFigureOut">
              <a:rPr lang="en-US" smtClean="0"/>
              <a:pPr/>
              <a:t>9/15/2016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140BF42-622B-2B4B-A404-E8D011B693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65497"/>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200150"/>
            <a:ext cx="82296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0" y="0"/>
            <a:ext cx="9144000" cy="273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4288"/>
            <a:ext cx="2895600" cy="246460"/>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cs typeface="+mn-cs"/>
              </a:defRPr>
            </a:lvl1pPr>
          </a:lstStyle>
          <a:p>
            <a:fld id="{5A417831-B14B-0C42-A21F-7F35A9539AA6}" type="datetimeFigureOut">
              <a:rPr lang="en-US" smtClean="0"/>
              <a:pPr/>
              <a:t>9/15/2016</a:t>
            </a:fld>
            <a:endParaRPr lang="en-US"/>
          </a:p>
        </p:txBody>
      </p:sp>
      <p:sp>
        <p:nvSpPr>
          <p:cNvPr id="5" name="Footer Placeholder 4"/>
          <p:cNvSpPr>
            <a:spLocks noGrp="1"/>
          </p:cNvSpPr>
          <p:nvPr>
            <p:ph type="ftr" sz="quarter" idx="3"/>
          </p:nvPr>
        </p:nvSpPr>
        <p:spPr>
          <a:xfrm>
            <a:off x="3429000" y="14288"/>
            <a:ext cx="4114800" cy="246460"/>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endParaRPr lang="en-US"/>
          </a:p>
        </p:txBody>
      </p:sp>
      <p:sp>
        <p:nvSpPr>
          <p:cNvPr id="6" name="Slide Number Placeholder 5"/>
          <p:cNvSpPr>
            <a:spLocks noGrp="1"/>
          </p:cNvSpPr>
          <p:nvPr>
            <p:ph type="sldNum" sz="quarter" idx="4"/>
          </p:nvPr>
        </p:nvSpPr>
        <p:spPr>
          <a:xfrm>
            <a:off x="7620000" y="14288"/>
            <a:ext cx="1066800" cy="246460"/>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cs typeface="+mn-cs"/>
              </a:defRPr>
            </a:lvl1pPr>
          </a:lstStyle>
          <a:p>
            <a:fld id="{F140BF42-622B-2B4B-A404-E8D011B693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jpeg"/><Relationship Id="rId26" Type="http://schemas.openxmlformats.org/officeDocument/2006/relationships/image" Target="../media/image26.jpeg"/><Relationship Id="rId3" Type="http://schemas.openxmlformats.org/officeDocument/2006/relationships/image" Target="../media/image3.png"/><Relationship Id="rId21" Type="http://schemas.openxmlformats.org/officeDocument/2006/relationships/image" Target="../media/image21.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jpeg"/><Relationship Id="rId16" Type="http://schemas.openxmlformats.org/officeDocument/2006/relationships/image" Target="../media/image16.gif"/><Relationship Id="rId20" Type="http://schemas.openxmlformats.org/officeDocument/2006/relationships/image" Target="../media/image20.jpeg"/><Relationship Id="rId29"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6.jpeg"/><Relationship Id="rId11" Type="http://schemas.openxmlformats.org/officeDocument/2006/relationships/image" Target="../media/image11.jpeg"/><Relationship Id="rId24" Type="http://schemas.openxmlformats.org/officeDocument/2006/relationships/image" Target="../media/image24.jpeg"/><Relationship Id="rId5" Type="http://schemas.openxmlformats.org/officeDocument/2006/relationships/image" Target="../media/image5.jpe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jpeg"/><Relationship Id="rId27" Type="http://schemas.openxmlformats.org/officeDocument/2006/relationships/image" Target="../media/image27.gif"/><Relationship Id="rId30" Type="http://schemas.openxmlformats.org/officeDocument/2006/relationships/image" Target="../media/image3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b="1" dirty="0" smtClean="0"/>
              <a:t>ALIANSI STRATEJIK UNPAD – </a:t>
            </a:r>
            <a:r>
              <a:rPr lang="en-US" sz="2800" b="1" dirty="0" smtClean="0"/>
              <a:t>JAWA BARAT</a:t>
            </a:r>
            <a:r>
              <a:rPr lang="en-US" sz="3200" b="1" dirty="0" smtClean="0"/>
              <a:t/>
            </a:r>
            <a:br>
              <a:rPr lang="en-US" sz="3200" b="1" dirty="0" smtClean="0"/>
            </a:br>
            <a:r>
              <a:rPr lang="en-US" sz="4400" dirty="0" smtClean="0"/>
              <a:t>“</a:t>
            </a:r>
            <a:r>
              <a:rPr lang="en-US" sz="4400" b="1" dirty="0" smtClean="0">
                <a:sym typeface="Wingdings" pitchFamily="2" charset="2"/>
              </a:rPr>
              <a:t>ASUP-</a:t>
            </a:r>
            <a:r>
              <a:rPr lang="id-ID" sz="4400" b="1" dirty="0" smtClean="0"/>
              <a:t>Jabar</a:t>
            </a:r>
            <a:r>
              <a:rPr lang="en-US" sz="4400" b="1" dirty="0" smtClean="0"/>
              <a:t>”</a:t>
            </a:r>
            <a:r>
              <a:rPr lang="en-US" sz="4400" dirty="0" smtClean="0">
                <a:sym typeface="Wingdings" pitchFamily="2" charset="2"/>
              </a:rPr>
              <a:t> </a:t>
            </a:r>
            <a:r>
              <a:rPr lang="en-US" sz="4400" dirty="0" smtClean="0"/>
              <a:t>			</a:t>
            </a:r>
            <a:endParaRPr lang="en-US" sz="4400" dirty="0"/>
          </a:p>
        </p:txBody>
      </p:sp>
      <p:sp>
        <p:nvSpPr>
          <p:cNvPr id="3" name="Subtitle 2"/>
          <p:cNvSpPr>
            <a:spLocks noGrp="1"/>
          </p:cNvSpPr>
          <p:nvPr>
            <p:ph type="subTitle" idx="1"/>
          </p:nvPr>
        </p:nvSpPr>
        <p:spPr>
          <a:xfrm>
            <a:off x="685800" y="3286125"/>
            <a:ext cx="6400800" cy="1314450"/>
          </a:xfrm>
        </p:spPr>
        <p:txBody>
          <a:bodyPr/>
          <a:lstStyle/>
          <a:p>
            <a:r>
              <a:rPr lang="en-US" dirty="0" smtClean="0"/>
              <a:t>Prof. Dr. </a:t>
            </a:r>
            <a:r>
              <a:rPr lang="en-US" dirty="0" err="1" smtClean="0"/>
              <a:t>Drs.Dede</a:t>
            </a:r>
            <a:r>
              <a:rPr lang="en-US" dirty="0" smtClean="0"/>
              <a:t> Mariana, </a:t>
            </a:r>
            <a:r>
              <a:rPr lang="en-US" dirty="0" err="1" smtClean="0"/>
              <a:t>Msi</a:t>
            </a:r>
            <a:endParaRPr lang="en-US" dirty="0" smtClean="0"/>
          </a:p>
          <a:p>
            <a:r>
              <a:rPr lang="en-US" dirty="0" err="1" smtClean="0"/>
              <a:t>Ketua</a:t>
            </a:r>
            <a:r>
              <a:rPr lang="en-US" dirty="0" smtClean="0"/>
              <a:t> ASUP-JABAR </a:t>
            </a:r>
            <a:endParaRPr lang="en-US" dirty="0" smtClean="0"/>
          </a:p>
          <a:p>
            <a:r>
              <a:rPr lang="en-US" dirty="0" smtClean="0"/>
              <a:t>September 2016</a:t>
            </a:r>
            <a:endParaRPr lang="en-US" dirty="0"/>
          </a:p>
        </p:txBody>
      </p:sp>
    </p:spTree>
    <p:extLst>
      <p:ext uri="{BB962C8B-B14F-4D97-AF65-F5344CB8AC3E}">
        <p14:creationId xmlns:p14="http://schemas.microsoft.com/office/powerpoint/2010/main" xmlns="" val="3410459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id-ID" dirty="0" smtClean="0"/>
              <a:t>Kompleksitas Masalah Jabar</a:t>
            </a:r>
            <a:endParaRPr lang="id-ID" dirty="0"/>
          </a:p>
        </p:txBody>
      </p:sp>
      <p:graphicFrame>
        <p:nvGraphicFramePr>
          <p:cNvPr id="4" name="Content Placeholder 3"/>
          <p:cNvGraphicFramePr>
            <a:graphicFrameLocks noGrp="1"/>
          </p:cNvGraphicFramePr>
          <p:nvPr>
            <p:ph idx="1"/>
          </p:nvPr>
        </p:nvGraphicFramePr>
        <p:xfrm>
          <a:off x="457200" y="1200150"/>
          <a:ext cx="8229600" cy="3561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id-ID" b="1" dirty="0" smtClean="0"/>
              <a:t>Peran Unpad </a:t>
            </a:r>
            <a:endParaRPr lang="id-ID" b="1" dirty="0"/>
          </a:p>
        </p:txBody>
      </p:sp>
      <p:graphicFrame>
        <p:nvGraphicFramePr>
          <p:cNvPr id="4" name="Content Placeholder 3"/>
          <p:cNvGraphicFramePr>
            <a:graphicFrameLocks noGrp="1"/>
          </p:cNvGraphicFramePr>
          <p:nvPr>
            <p:ph idx="1"/>
          </p:nvPr>
        </p:nvGraphicFramePr>
        <p:xfrm>
          <a:off x="457200" y="1200149"/>
          <a:ext cx="8229600" cy="3383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id-ID" b="1" dirty="0" smtClean="0">
                <a:solidFill>
                  <a:schemeClr val="tx1"/>
                </a:solidFill>
              </a:rPr>
              <a:t>Strategi </a:t>
            </a:r>
            <a:r>
              <a:rPr lang="en-US" b="1" dirty="0" smtClean="0">
                <a:solidFill>
                  <a:schemeClr val="tx1"/>
                </a:solidFill>
              </a:rPr>
              <a:t>ASUP</a:t>
            </a:r>
            <a:r>
              <a:rPr lang="id-ID" b="1" dirty="0" smtClean="0">
                <a:solidFill>
                  <a:schemeClr val="tx1"/>
                </a:solidFill>
              </a:rPr>
              <a:t> </a:t>
            </a:r>
            <a:r>
              <a:rPr lang="id-ID" b="1" dirty="0" smtClean="0"/>
              <a:t>Jabar</a:t>
            </a:r>
            <a:r>
              <a:rPr lang="id-ID" b="1" dirty="0" smtClean="0">
                <a:solidFill>
                  <a:schemeClr val="tx1"/>
                </a:solidFill>
              </a:rPr>
              <a:t> </a:t>
            </a:r>
            <a:endParaRPr lang="id-ID" b="1" dirty="0">
              <a:solidFill>
                <a:schemeClr val="tx1"/>
              </a:solidFill>
            </a:endParaRPr>
          </a:p>
        </p:txBody>
      </p:sp>
      <p:graphicFrame>
        <p:nvGraphicFramePr>
          <p:cNvPr id="4" name="Content Placeholder 3"/>
          <p:cNvGraphicFramePr>
            <a:graphicFrameLocks noGrp="1"/>
          </p:cNvGraphicFramePr>
          <p:nvPr>
            <p:ph idx="1"/>
          </p:nvPr>
        </p:nvGraphicFramePr>
        <p:xfrm>
          <a:off x="457200" y="1200150"/>
          <a:ext cx="8229600" cy="3716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Pengembangan</a:t>
            </a:r>
            <a:r>
              <a:rPr lang="en-US" sz="3200" dirty="0" smtClean="0"/>
              <a:t> </a:t>
            </a:r>
            <a:r>
              <a:rPr lang="en-US" sz="3200" dirty="0" err="1" smtClean="0"/>
              <a:t>dan</a:t>
            </a:r>
            <a:r>
              <a:rPr lang="en-US" sz="3200" dirty="0" smtClean="0"/>
              <a:t> </a:t>
            </a:r>
            <a:r>
              <a:rPr lang="en-US" sz="3200" dirty="0" err="1" smtClean="0"/>
              <a:t>Tindak</a:t>
            </a:r>
            <a:r>
              <a:rPr lang="en-US" sz="3200" dirty="0" smtClean="0"/>
              <a:t> </a:t>
            </a:r>
            <a:r>
              <a:rPr lang="en-US" sz="3200" dirty="0" err="1" smtClean="0"/>
              <a:t>Lanjut</a:t>
            </a:r>
            <a:r>
              <a:rPr lang="en-US" sz="3200" dirty="0" smtClean="0"/>
              <a:t> “UNKJ”</a:t>
            </a:r>
            <a:endParaRPr lang="en-US" sz="3200" dirty="0"/>
          </a:p>
        </p:txBody>
      </p:sp>
      <p:sp>
        <p:nvSpPr>
          <p:cNvPr id="3" name="Content Placeholder 2"/>
          <p:cNvSpPr>
            <a:spLocks noGrp="1"/>
          </p:cNvSpPr>
          <p:nvPr>
            <p:ph idx="1"/>
          </p:nvPr>
        </p:nvSpPr>
        <p:spPr/>
        <p:txBody>
          <a:bodyPr>
            <a:normAutofit fontScale="92500" lnSpcReduction="10000"/>
          </a:bodyPr>
          <a:lstStyle/>
          <a:p>
            <a:pPr algn="just"/>
            <a:r>
              <a:rPr lang="en-US" sz="2400" dirty="0" err="1" smtClean="0"/>
              <a:t>Analisis</a:t>
            </a:r>
            <a:r>
              <a:rPr lang="en-US" sz="2400" dirty="0" smtClean="0"/>
              <a:t> data </a:t>
            </a:r>
            <a:r>
              <a:rPr lang="en-US" sz="2400" dirty="0" err="1" smtClean="0"/>
              <a:t>hasil</a:t>
            </a:r>
            <a:r>
              <a:rPr lang="en-US" sz="2400" dirty="0" smtClean="0"/>
              <a:t> program </a:t>
            </a:r>
            <a:r>
              <a:rPr lang="en-US" sz="2400" i="1" dirty="0" smtClean="0"/>
              <a:t>Affirmative.</a:t>
            </a:r>
          </a:p>
          <a:p>
            <a:pPr lvl="1" algn="just"/>
            <a:r>
              <a:rPr lang="en-US" sz="2000" dirty="0" err="1" smtClean="0"/>
              <a:t>Rekapitulasi</a:t>
            </a:r>
            <a:r>
              <a:rPr lang="en-US" sz="2000" dirty="0" smtClean="0"/>
              <a:t> status </a:t>
            </a:r>
            <a:r>
              <a:rPr lang="en-US" sz="2000" dirty="0" err="1" smtClean="0"/>
              <a:t>dan</a:t>
            </a:r>
            <a:r>
              <a:rPr lang="en-US" sz="2000" dirty="0" smtClean="0"/>
              <a:t> </a:t>
            </a:r>
            <a:r>
              <a:rPr lang="en-US" sz="2000" dirty="0" err="1" smtClean="0"/>
              <a:t>kemajuan</a:t>
            </a:r>
            <a:r>
              <a:rPr lang="en-US" sz="2000" dirty="0" smtClean="0"/>
              <a:t> </a:t>
            </a:r>
            <a:r>
              <a:rPr lang="en-US" sz="2000" dirty="0" err="1" smtClean="0"/>
              <a:t>studi</a:t>
            </a:r>
            <a:r>
              <a:rPr lang="en-US" sz="2000" dirty="0" smtClean="0"/>
              <a:t> </a:t>
            </a:r>
            <a:r>
              <a:rPr lang="en-US" sz="2000" dirty="0" err="1" smtClean="0"/>
              <a:t>mahasiswa</a:t>
            </a:r>
            <a:r>
              <a:rPr lang="en-US" sz="2000" dirty="0" smtClean="0"/>
              <a:t> </a:t>
            </a:r>
            <a:r>
              <a:rPr lang="en-US" sz="2000" dirty="0" err="1" smtClean="0"/>
              <a:t>afirmasi</a:t>
            </a:r>
            <a:endParaRPr lang="en-US" sz="2000" dirty="0" smtClean="0"/>
          </a:p>
          <a:p>
            <a:pPr lvl="1" algn="just"/>
            <a:r>
              <a:rPr lang="en-US" sz="2000" dirty="0" err="1" smtClean="0"/>
              <a:t>Bagaimana</a:t>
            </a:r>
            <a:r>
              <a:rPr lang="en-US" sz="2000" dirty="0" smtClean="0"/>
              <a:t> </a:t>
            </a:r>
            <a:r>
              <a:rPr lang="en-US" sz="2000" dirty="0" err="1" smtClean="0"/>
              <a:t>rencana</a:t>
            </a:r>
            <a:r>
              <a:rPr lang="en-US" sz="2000" dirty="0" smtClean="0"/>
              <a:t> ‘</a:t>
            </a:r>
            <a:r>
              <a:rPr lang="en-US" sz="2000" i="1" dirty="0" smtClean="0"/>
              <a:t>return’</a:t>
            </a:r>
            <a:r>
              <a:rPr lang="en-US" sz="2000" dirty="0" smtClean="0"/>
              <a:t> </a:t>
            </a:r>
            <a:r>
              <a:rPr lang="en-US" sz="2000" dirty="0" err="1" smtClean="0"/>
              <a:t>para</a:t>
            </a:r>
            <a:r>
              <a:rPr lang="en-US" sz="2000" dirty="0" smtClean="0"/>
              <a:t> </a:t>
            </a:r>
            <a:r>
              <a:rPr lang="en-US" sz="2000" dirty="0" err="1" smtClean="0"/>
              <a:t>lulusan</a:t>
            </a:r>
            <a:r>
              <a:rPr lang="en-US" sz="2000" dirty="0" smtClean="0"/>
              <a:t> </a:t>
            </a:r>
            <a:r>
              <a:rPr lang="en-US" sz="2000" dirty="0" err="1" smtClean="0"/>
              <a:t>pasca</a:t>
            </a:r>
            <a:r>
              <a:rPr lang="en-US" sz="2000" dirty="0" smtClean="0"/>
              <a:t> </a:t>
            </a:r>
            <a:r>
              <a:rPr lang="en-US" sz="2000" dirty="0" err="1" smtClean="0"/>
              <a:t>kelulusan</a:t>
            </a:r>
            <a:r>
              <a:rPr lang="en-US" sz="2000" dirty="0" smtClean="0"/>
              <a:t> </a:t>
            </a:r>
            <a:r>
              <a:rPr lang="en-US" sz="2000" dirty="0" err="1" smtClean="0"/>
              <a:t>sarjana</a:t>
            </a:r>
            <a:r>
              <a:rPr lang="en-US" sz="2000" dirty="0" smtClean="0"/>
              <a:t>.  </a:t>
            </a:r>
          </a:p>
          <a:p>
            <a:pPr lvl="1" algn="just"/>
            <a:r>
              <a:rPr lang="en-US" sz="2000" dirty="0" err="1" smtClean="0"/>
              <a:t>Pemberdayaan</a:t>
            </a:r>
            <a:r>
              <a:rPr lang="en-US" sz="2000" dirty="0" smtClean="0"/>
              <a:t> </a:t>
            </a:r>
            <a:r>
              <a:rPr lang="en-US" sz="2000" dirty="0" err="1" smtClean="0"/>
              <a:t>lulusan</a:t>
            </a:r>
            <a:r>
              <a:rPr lang="en-US" sz="2000" dirty="0" smtClean="0"/>
              <a:t> </a:t>
            </a:r>
            <a:r>
              <a:rPr lang="en-US" sz="2000" dirty="0" err="1" smtClean="0"/>
              <a:t>Unpad</a:t>
            </a:r>
            <a:r>
              <a:rPr lang="en-US" sz="2000" dirty="0" smtClean="0"/>
              <a:t> </a:t>
            </a:r>
            <a:r>
              <a:rPr lang="en-US" sz="2000" dirty="0" err="1" smtClean="0"/>
              <a:t>oleh</a:t>
            </a:r>
            <a:r>
              <a:rPr lang="en-US" sz="2000" dirty="0" smtClean="0"/>
              <a:t> </a:t>
            </a:r>
            <a:r>
              <a:rPr lang="en-US" sz="2000" dirty="0" err="1" smtClean="0"/>
              <a:t>daerah</a:t>
            </a:r>
            <a:r>
              <a:rPr lang="en-US" sz="2000" dirty="0" smtClean="0"/>
              <a:t>.</a:t>
            </a:r>
          </a:p>
          <a:p>
            <a:pPr lvl="1" algn="just"/>
            <a:r>
              <a:rPr lang="en-US" sz="2000" dirty="0" err="1" smtClean="0"/>
              <a:t>Gagasan</a:t>
            </a:r>
            <a:r>
              <a:rPr lang="en-US" sz="2000" dirty="0" smtClean="0"/>
              <a:t> </a:t>
            </a:r>
            <a:r>
              <a:rPr lang="en-US" sz="2000" dirty="0" err="1" smtClean="0"/>
              <a:t>Unpad</a:t>
            </a:r>
            <a:r>
              <a:rPr lang="en-US" sz="2000" dirty="0" smtClean="0"/>
              <a:t> </a:t>
            </a:r>
            <a:r>
              <a:rPr lang="en-US" sz="2000" dirty="0" err="1" smtClean="0"/>
              <a:t>dalam</a:t>
            </a:r>
            <a:r>
              <a:rPr lang="en-US" sz="2000" dirty="0" smtClean="0"/>
              <a:t> </a:t>
            </a:r>
            <a:r>
              <a:rPr lang="en-US" sz="2000" dirty="0" err="1" smtClean="0"/>
              <a:t>pemanfaatan</a:t>
            </a:r>
            <a:r>
              <a:rPr lang="en-US" sz="2000" dirty="0" smtClean="0"/>
              <a:t> </a:t>
            </a:r>
            <a:r>
              <a:rPr lang="en-US" sz="2000" dirty="0" err="1" smtClean="0"/>
              <a:t>lulusan</a:t>
            </a:r>
            <a:r>
              <a:rPr lang="en-US" sz="2000" dirty="0" smtClean="0"/>
              <a:t> </a:t>
            </a:r>
            <a:r>
              <a:rPr lang="en-US" sz="2000" dirty="0" err="1" smtClean="0"/>
              <a:t>melalui</a:t>
            </a:r>
            <a:r>
              <a:rPr lang="en-US" sz="2000" dirty="0" smtClean="0"/>
              <a:t> </a:t>
            </a:r>
            <a:r>
              <a:rPr lang="en-US" sz="2000" dirty="0" err="1" smtClean="0"/>
              <a:t>rekrutmen</a:t>
            </a:r>
            <a:r>
              <a:rPr lang="en-US" sz="2000" dirty="0" smtClean="0"/>
              <a:t> non PNS.</a:t>
            </a:r>
          </a:p>
          <a:p>
            <a:pPr algn="just"/>
            <a:r>
              <a:rPr lang="en-US" sz="2400" i="1" dirty="0" smtClean="0"/>
              <a:t>Needs Assessment </a:t>
            </a:r>
            <a:r>
              <a:rPr lang="en-US" sz="2400" dirty="0" err="1" smtClean="0"/>
              <a:t>untuk</a:t>
            </a:r>
            <a:r>
              <a:rPr lang="en-US" sz="2400" dirty="0" smtClean="0"/>
              <a:t> </a:t>
            </a:r>
            <a:r>
              <a:rPr lang="en-US" sz="2400" dirty="0" err="1" smtClean="0"/>
              <a:t>tiap</a:t>
            </a:r>
            <a:r>
              <a:rPr lang="en-US" sz="2400" dirty="0" smtClean="0"/>
              <a:t> </a:t>
            </a:r>
            <a:r>
              <a:rPr lang="en-US" sz="2400" dirty="0" err="1" smtClean="0"/>
              <a:t>kab</a:t>
            </a:r>
            <a:r>
              <a:rPr lang="en-US" sz="2400" dirty="0" smtClean="0"/>
              <a:t>/</a:t>
            </a:r>
            <a:r>
              <a:rPr lang="en-US" sz="2400" dirty="0" err="1" smtClean="0"/>
              <a:t>kota</a:t>
            </a:r>
            <a:r>
              <a:rPr lang="en-US" sz="2400" dirty="0" smtClean="0"/>
              <a:t> </a:t>
            </a:r>
            <a:r>
              <a:rPr lang="en-US" sz="2400" dirty="0" err="1" smtClean="0"/>
              <a:t>berdasarkan</a:t>
            </a:r>
            <a:r>
              <a:rPr lang="en-US" sz="2400" dirty="0" smtClean="0"/>
              <a:t> </a:t>
            </a:r>
            <a:r>
              <a:rPr lang="en-US" sz="2400" dirty="0" err="1" smtClean="0"/>
              <a:t>karakteristik</a:t>
            </a:r>
            <a:r>
              <a:rPr lang="en-US" sz="2400" dirty="0" smtClean="0"/>
              <a:t> </a:t>
            </a:r>
            <a:r>
              <a:rPr lang="en-US" sz="2400" dirty="0" err="1" smtClean="0"/>
              <a:t>masing-masing</a:t>
            </a:r>
            <a:r>
              <a:rPr lang="en-US" sz="2400" dirty="0" smtClean="0"/>
              <a:t> </a:t>
            </a:r>
            <a:r>
              <a:rPr lang="en-US" sz="2400" dirty="0" err="1" smtClean="0"/>
              <a:t>daerah</a:t>
            </a:r>
            <a:r>
              <a:rPr lang="en-US" sz="2400" dirty="0" smtClean="0"/>
              <a:t>. </a:t>
            </a:r>
          </a:p>
          <a:p>
            <a:pPr algn="just"/>
            <a:r>
              <a:rPr lang="en-US" sz="2400" i="1" dirty="0" smtClean="0"/>
              <a:t>Program mapping</a:t>
            </a:r>
            <a:r>
              <a:rPr lang="en-US" sz="2400" dirty="0" smtClean="0"/>
              <a:t> </a:t>
            </a:r>
            <a:r>
              <a:rPr lang="en-US" sz="2400" dirty="0" err="1" smtClean="0"/>
              <a:t>daerah</a:t>
            </a:r>
            <a:r>
              <a:rPr lang="en-US" sz="2400" dirty="0" smtClean="0"/>
              <a:t> </a:t>
            </a:r>
            <a:r>
              <a:rPr lang="en-US" sz="2400" dirty="0" err="1" smtClean="0"/>
              <a:t>terkait</a:t>
            </a:r>
            <a:r>
              <a:rPr lang="en-US" sz="2400" dirty="0" smtClean="0"/>
              <a:t> </a:t>
            </a:r>
            <a:r>
              <a:rPr lang="en-US" sz="2400" dirty="0" err="1" smtClean="0"/>
              <a:t>sektoral</a:t>
            </a:r>
            <a:r>
              <a:rPr lang="en-US" sz="2400" dirty="0" smtClean="0"/>
              <a:t> </a:t>
            </a:r>
            <a:r>
              <a:rPr lang="en-US" sz="2400" i="1" dirty="0" smtClean="0"/>
              <a:t>strengths</a:t>
            </a:r>
            <a:r>
              <a:rPr lang="en-US" sz="2400" dirty="0" smtClean="0"/>
              <a:t> </a:t>
            </a:r>
            <a:r>
              <a:rPr lang="en-US" sz="2400" dirty="0" err="1" smtClean="0"/>
              <a:t>dari</a:t>
            </a:r>
            <a:r>
              <a:rPr lang="en-US" sz="2400" dirty="0" smtClean="0"/>
              <a:t> </a:t>
            </a:r>
            <a:r>
              <a:rPr lang="en-US" sz="2400" dirty="0" err="1" smtClean="0"/>
              <a:t>fakultas-fakultas</a:t>
            </a:r>
            <a:r>
              <a:rPr lang="en-US" sz="2400" dirty="0" smtClean="0"/>
              <a:t> </a:t>
            </a:r>
            <a:r>
              <a:rPr lang="en-US" sz="2400" dirty="0" err="1" smtClean="0"/>
              <a:t>di</a:t>
            </a:r>
            <a:r>
              <a:rPr lang="en-US" sz="2400" dirty="0" smtClean="0"/>
              <a:t> </a:t>
            </a:r>
            <a:r>
              <a:rPr lang="en-US" sz="2400" dirty="0" err="1" smtClean="0"/>
              <a:t>Unpad</a:t>
            </a:r>
            <a:endParaRPr lang="en-US" sz="2400" dirty="0" smtClean="0"/>
          </a:p>
          <a:p>
            <a:pPr algn="just"/>
            <a:r>
              <a:rPr lang="en-US" sz="2400" dirty="0" err="1" smtClean="0"/>
              <a:t>Keberlanjutan</a:t>
            </a:r>
            <a:r>
              <a:rPr lang="en-US" sz="2400" dirty="0" smtClean="0"/>
              <a:t> UNKJ </a:t>
            </a:r>
            <a:r>
              <a:rPr lang="en-US" sz="2400" dirty="0" err="1" smtClean="0"/>
              <a:t>ke</a:t>
            </a:r>
            <a:r>
              <a:rPr lang="en-US" sz="2400" dirty="0" smtClean="0"/>
              <a:t> </a:t>
            </a:r>
            <a:r>
              <a:rPr lang="en-US" sz="2400" dirty="0" err="1" smtClean="0"/>
              <a:t>depan</a:t>
            </a:r>
            <a:r>
              <a:rPr lang="en-US" sz="2400" dirty="0" smtClean="0"/>
              <a:t>.</a:t>
            </a:r>
          </a:p>
          <a:p>
            <a:pPr lvl="1" algn="just"/>
            <a:endParaRPr lang="en-US" sz="2000" dirty="0"/>
          </a:p>
        </p:txBody>
      </p:sp>
    </p:spTree>
    <p:extLst>
      <p:ext uri="{BB962C8B-B14F-4D97-AF65-F5344CB8AC3E}">
        <p14:creationId xmlns:p14="http://schemas.microsoft.com/office/powerpoint/2010/main" xmlns="" val="2781443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Keorganisasian</a:t>
            </a:r>
            <a:endParaRPr lang="en-US" sz="3200" dirty="0"/>
          </a:p>
        </p:txBody>
      </p:sp>
      <p:sp>
        <p:nvSpPr>
          <p:cNvPr id="3" name="Content Placeholder 2"/>
          <p:cNvSpPr>
            <a:spLocks noGrp="1"/>
          </p:cNvSpPr>
          <p:nvPr>
            <p:ph idx="1"/>
          </p:nvPr>
        </p:nvSpPr>
        <p:spPr/>
        <p:txBody>
          <a:bodyPr>
            <a:normAutofit fontScale="92500"/>
          </a:bodyPr>
          <a:lstStyle/>
          <a:p>
            <a:pPr algn="just"/>
            <a:r>
              <a:rPr lang="en-US" sz="2400" dirty="0" err="1" smtClean="0"/>
              <a:t>Aliansi</a:t>
            </a:r>
            <a:r>
              <a:rPr lang="en-US" sz="2400" dirty="0" smtClean="0"/>
              <a:t> </a:t>
            </a:r>
            <a:r>
              <a:rPr lang="en-US" sz="2400" dirty="0" err="1" smtClean="0"/>
              <a:t>Stratejik</a:t>
            </a:r>
            <a:r>
              <a:rPr lang="en-US" sz="2400" dirty="0" smtClean="0"/>
              <a:t> </a:t>
            </a:r>
            <a:r>
              <a:rPr lang="en-US" sz="2400" dirty="0" err="1" smtClean="0"/>
              <a:t>Unpad</a:t>
            </a:r>
            <a:r>
              <a:rPr lang="en-US" sz="2400" dirty="0" smtClean="0"/>
              <a:t> – </a:t>
            </a:r>
            <a:r>
              <a:rPr lang="en-US" sz="2400" dirty="0" err="1" smtClean="0"/>
              <a:t>Jabar</a:t>
            </a:r>
            <a:r>
              <a:rPr lang="en-US" sz="2400" dirty="0" smtClean="0"/>
              <a:t>, </a:t>
            </a:r>
            <a:r>
              <a:rPr lang="en-US" sz="2400" dirty="0" err="1" smtClean="0"/>
              <a:t>ke</a:t>
            </a:r>
            <a:r>
              <a:rPr lang="en-US" sz="2400" dirty="0" smtClean="0"/>
              <a:t> </a:t>
            </a:r>
            <a:r>
              <a:rPr lang="en-US" sz="2400" dirty="0" err="1" smtClean="0"/>
              <a:t>depan</a:t>
            </a:r>
            <a:r>
              <a:rPr lang="en-US" sz="2400" dirty="0" smtClean="0"/>
              <a:t> </a:t>
            </a:r>
            <a:r>
              <a:rPr lang="en-US" sz="2400" dirty="0" err="1" smtClean="0"/>
              <a:t>menjadi</a:t>
            </a:r>
            <a:r>
              <a:rPr lang="en-US" sz="2400" dirty="0" smtClean="0"/>
              <a:t> </a:t>
            </a:r>
            <a:r>
              <a:rPr lang="en-US" sz="2400" i="1" dirty="0" smtClean="0"/>
              <a:t>West Java Institute</a:t>
            </a:r>
          </a:p>
          <a:p>
            <a:pPr algn="just"/>
            <a:r>
              <a:rPr lang="en-US" sz="2400" dirty="0" err="1" smtClean="0"/>
              <a:t>Saat</a:t>
            </a:r>
            <a:r>
              <a:rPr lang="en-US" sz="2400" dirty="0" smtClean="0"/>
              <a:t> </a:t>
            </a:r>
            <a:r>
              <a:rPr lang="en-US" sz="2400" dirty="0" err="1" smtClean="0"/>
              <a:t>ini</a:t>
            </a:r>
            <a:r>
              <a:rPr lang="en-US" sz="2400" dirty="0" smtClean="0"/>
              <a:t> </a:t>
            </a:r>
            <a:r>
              <a:rPr lang="en-US" sz="2400" dirty="0" err="1" smtClean="0"/>
              <a:t>dipimpin</a:t>
            </a:r>
            <a:r>
              <a:rPr lang="en-US" sz="2400" dirty="0" smtClean="0"/>
              <a:t> </a:t>
            </a:r>
            <a:r>
              <a:rPr lang="en-US" sz="2400" dirty="0" err="1" smtClean="0"/>
              <a:t>oleh</a:t>
            </a:r>
            <a:r>
              <a:rPr lang="en-US" sz="2400" dirty="0" smtClean="0"/>
              <a:t> </a:t>
            </a:r>
            <a:r>
              <a:rPr lang="en-US" sz="2400" dirty="0" err="1" smtClean="0"/>
              <a:t>Ketua</a:t>
            </a:r>
            <a:r>
              <a:rPr lang="en-US" sz="2400" dirty="0" smtClean="0"/>
              <a:t> </a:t>
            </a:r>
            <a:r>
              <a:rPr lang="en-US" sz="2400" dirty="0" err="1" smtClean="0"/>
              <a:t>dan</a:t>
            </a:r>
            <a:r>
              <a:rPr lang="en-US" sz="2400" dirty="0" smtClean="0"/>
              <a:t> </a:t>
            </a:r>
            <a:r>
              <a:rPr lang="en-US" sz="2400" dirty="0" err="1" smtClean="0"/>
              <a:t>Sekretaris</a:t>
            </a:r>
            <a:r>
              <a:rPr lang="en-US" sz="2400" dirty="0" smtClean="0"/>
              <a:t> </a:t>
            </a:r>
            <a:r>
              <a:rPr lang="en-US" sz="2400" dirty="0" err="1" smtClean="0"/>
              <a:t>Eksekutif</a:t>
            </a:r>
            <a:endParaRPr lang="en-US" sz="2400" dirty="0" smtClean="0"/>
          </a:p>
          <a:p>
            <a:pPr algn="just"/>
            <a:r>
              <a:rPr lang="en-US" sz="2400" dirty="0" smtClean="0"/>
              <a:t>Para </a:t>
            </a:r>
            <a:r>
              <a:rPr lang="en-US" sz="2400" dirty="0" err="1" smtClean="0"/>
              <a:t>Warek</a:t>
            </a:r>
            <a:r>
              <a:rPr lang="en-US" sz="2400" dirty="0" smtClean="0"/>
              <a:t> </a:t>
            </a:r>
            <a:r>
              <a:rPr lang="en-US" sz="2400" dirty="0" err="1" smtClean="0"/>
              <a:t>dan</a:t>
            </a:r>
            <a:r>
              <a:rPr lang="en-US" sz="2400" dirty="0" smtClean="0"/>
              <a:t> </a:t>
            </a:r>
            <a:r>
              <a:rPr lang="en-US" sz="2400" dirty="0" err="1" smtClean="0"/>
              <a:t>Dekan</a:t>
            </a:r>
            <a:r>
              <a:rPr lang="en-US" sz="2400" dirty="0" smtClean="0"/>
              <a:t> </a:t>
            </a:r>
            <a:r>
              <a:rPr lang="en-US" sz="2400" dirty="0" err="1" smtClean="0"/>
              <a:t>beserta</a:t>
            </a:r>
            <a:r>
              <a:rPr lang="en-US" sz="2400" dirty="0" smtClean="0"/>
              <a:t> </a:t>
            </a:r>
            <a:r>
              <a:rPr lang="en-US" sz="2400" dirty="0" err="1" smtClean="0"/>
              <a:t>struktural</a:t>
            </a:r>
            <a:r>
              <a:rPr lang="en-US" sz="2400" dirty="0" smtClean="0"/>
              <a:t> organ </a:t>
            </a:r>
            <a:r>
              <a:rPr lang="en-US" sz="2400" dirty="0" err="1" smtClean="0"/>
              <a:t>Unpad</a:t>
            </a:r>
            <a:r>
              <a:rPr lang="en-US" sz="2400" dirty="0" smtClean="0"/>
              <a:t> </a:t>
            </a:r>
            <a:r>
              <a:rPr lang="en-US" sz="2400" dirty="0" err="1" smtClean="0"/>
              <a:t>terpilih</a:t>
            </a:r>
            <a:r>
              <a:rPr lang="en-US" sz="2400" dirty="0" smtClean="0"/>
              <a:t> </a:t>
            </a:r>
            <a:r>
              <a:rPr lang="en-US" sz="2400" dirty="0" err="1" smtClean="0"/>
              <a:t>akan</a:t>
            </a:r>
            <a:r>
              <a:rPr lang="en-US" sz="2400" dirty="0" smtClean="0"/>
              <a:t> </a:t>
            </a:r>
            <a:r>
              <a:rPr lang="en-US" sz="2400" dirty="0" err="1" smtClean="0"/>
              <a:t>menjadi</a:t>
            </a:r>
            <a:r>
              <a:rPr lang="en-US" sz="2400" dirty="0" smtClean="0"/>
              <a:t> </a:t>
            </a:r>
            <a:r>
              <a:rPr lang="en-US" sz="2400" dirty="0" err="1" smtClean="0"/>
              <a:t>Penanggung-Jawab</a:t>
            </a:r>
            <a:r>
              <a:rPr lang="en-US" sz="2400" dirty="0" smtClean="0"/>
              <a:t> </a:t>
            </a:r>
            <a:r>
              <a:rPr lang="en-US" sz="2400" dirty="0" err="1" smtClean="0"/>
              <a:t>untuk</a:t>
            </a:r>
            <a:r>
              <a:rPr lang="en-US" sz="2400" dirty="0" smtClean="0"/>
              <a:t> 27 </a:t>
            </a:r>
            <a:r>
              <a:rPr lang="en-US" sz="2400" dirty="0" err="1" smtClean="0"/>
              <a:t>kab</a:t>
            </a:r>
            <a:r>
              <a:rPr lang="en-US" sz="2400" dirty="0" smtClean="0"/>
              <a:t>/</a:t>
            </a:r>
            <a:r>
              <a:rPr lang="en-US" sz="2400" dirty="0" err="1" smtClean="0"/>
              <a:t>kota</a:t>
            </a:r>
            <a:r>
              <a:rPr lang="en-US" sz="2400" dirty="0" smtClean="0"/>
              <a:t> </a:t>
            </a:r>
            <a:r>
              <a:rPr lang="en-US" sz="2400" dirty="0" err="1" smtClean="0"/>
              <a:t>di</a:t>
            </a:r>
            <a:r>
              <a:rPr lang="en-US" sz="2400" dirty="0" smtClean="0"/>
              <a:t> </a:t>
            </a:r>
            <a:r>
              <a:rPr lang="en-US" sz="2400" dirty="0" err="1" smtClean="0"/>
              <a:t>Jabar</a:t>
            </a:r>
            <a:r>
              <a:rPr lang="en-US" sz="2400" dirty="0" smtClean="0"/>
              <a:t>.</a:t>
            </a:r>
          </a:p>
          <a:p>
            <a:pPr algn="just"/>
            <a:r>
              <a:rPr lang="en-US" dirty="0" smtClean="0"/>
              <a:t>Para </a:t>
            </a:r>
            <a:r>
              <a:rPr lang="en-US" dirty="0" err="1" smtClean="0"/>
              <a:t>Profesor</a:t>
            </a:r>
            <a:r>
              <a:rPr lang="en-US" dirty="0" smtClean="0"/>
              <a:t>, </a:t>
            </a:r>
            <a:r>
              <a:rPr lang="en-US" dirty="0" err="1" smtClean="0"/>
              <a:t>Ahli</a:t>
            </a:r>
            <a:r>
              <a:rPr lang="en-US" dirty="0" smtClean="0"/>
              <a:t> </a:t>
            </a:r>
            <a:r>
              <a:rPr lang="en-US" dirty="0" err="1" smtClean="0"/>
              <a:t>Perencana</a:t>
            </a:r>
            <a:r>
              <a:rPr lang="en-US" dirty="0" smtClean="0"/>
              <a:t> Pembangunan </a:t>
            </a:r>
            <a:r>
              <a:rPr lang="en-US" dirty="0" err="1" smtClean="0"/>
              <a:t>dan</a:t>
            </a:r>
            <a:r>
              <a:rPr lang="en-US" dirty="0" smtClean="0"/>
              <a:t> </a:t>
            </a:r>
            <a:r>
              <a:rPr lang="en-US" dirty="0" err="1" smtClean="0"/>
              <a:t>Administrasi</a:t>
            </a:r>
            <a:r>
              <a:rPr lang="en-US" dirty="0" smtClean="0"/>
              <a:t> </a:t>
            </a:r>
            <a:r>
              <a:rPr lang="en-US" dirty="0" err="1" smtClean="0"/>
              <a:t>Pemerintahan</a:t>
            </a:r>
            <a:r>
              <a:rPr lang="en-US" dirty="0" smtClean="0"/>
              <a:t> </a:t>
            </a:r>
            <a:r>
              <a:rPr lang="en-US" dirty="0" err="1" smtClean="0"/>
              <a:t>akan</a:t>
            </a:r>
            <a:r>
              <a:rPr lang="en-US" dirty="0" smtClean="0"/>
              <a:t> </a:t>
            </a:r>
            <a:r>
              <a:rPr lang="en-US" dirty="0" err="1" smtClean="0"/>
              <a:t>menjadi</a:t>
            </a:r>
            <a:r>
              <a:rPr lang="en-US" dirty="0" smtClean="0"/>
              <a:t> ALO </a:t>
            </a:r>
            <a:r>
              <a:rPr lang="en-US" dirty="0" err="1" smtClean="0"/>
              <a:t>di</a:t>
            </a:r>
            <a:r>
              <a:rPr lang="en-US" dirty="0" smtClean="0"/>
              <a:t> 27 </a:t>
            </a:r>
            <a:r>
              <a:rPr lang="en-US" dirty="0" err="1" smtClean="0"/>
              <a:t>Kabupaten</a:t>
            </a:r>
            <a:r>
              <a:rPr lang="en-US" dirty="0" smtClean="0"/>
              <a:t>/Kota.</a:t>
            </a:r>
            <a:endParaRPr lang="en-US" sz="2400" dirty="0" smtClean="0"/>
          </a:p>
          <a:p>
            <a:pPr algn="just"/>
            <a:r>
              <a:rPr lang="en-US" sz="2400" dirty="0" err="1" smtClean="0"/>
              <a:t>Kerjasama</a:t>
            </a:r>
            <a:r>
              <a:rPr lang="en-US" sz="2400" dirty="0" smtClean="0"/>
              <a:t> </a:t>
            </a:r>
            <a:r>
              <a:rPr lang="en-US" sz="2400" dirty="0" err="1" smtClean="0"/>
              <a:t>dengan</a:t>
            </a:r>
            <a:r>
              <a:rPr lang="en-US" sz="2400" dirty="0" smtClean="0"/>
              <a:t> </a:t>
            </a:r>
            <a:r>
              <a:rPr lang="en-US" sz="2400" dirty="0" err="1" smtClean="0"/>
              <a:t>Pusdik</a:t>
            </a:r>
            <a:r>
              <a:rPr lang="en-US" sz="2400" dirty="0" smtClean="0"/>
              <a:t>/</a:t>
            </a:r>
            <a:r>
              <a:rPr lang="en-US" sz="2400" dirty="0" err="1" smtClean="0"/>
              <a:t>Puslit</a:t>
            </a:r>
            <a:r>
              <a:rPr lang="en-US" sz="2400" dirty="0" smtClean="0"/>
              <a:t> internal </a:t>
            </a:r>
            <a:r>
              <a:rPr lang="en-US" sz="2400" dirty="0" err="1" smtClean="0"/>
              <a:t>dan</a:t>
            </a:r>
            <a:r>
              <a:rPr lang="en-US" dirty="0" smtClean="0"/>
              <a:t> </a:t>
            </a:r>
            <a:r>
              <a:rPr lang="en-US" dirty="0" err="1" smtClean="0"/>
              <a:t>eksternal</a:t>
            </a:r>
            <a:r>
              <a:rPr lang="en-US" dirty="0" smtClean="0"/>
              <a:t> </a:t>
            </a:r>
            <a:r>
              <a:rPr lang="en-US" dirty="0" err="1" smtClean="0"/>
              <a:t>Unpad</a:t>
            </a:r>
            <a:r>
              <a:rPr lang="en-US" dirty="0" smtClean="0"/>
              <a:t> </a:t>
            </a:r>
            <a:r>
              <a:rPr lang="en-US" sz="2400" dirty="0" err="1" smtClean="0"/>
              <a:t>dalam</a:t>
            </a:r>
            <a:r>
              <a:rPr lang="en-US" sz="2400" dirty="0" smtClean="0"/>
              <a:t> </a:t>
            </a:r>
            <a:r>
              <a:rPr lang="en-US" sz="2400" dirty="0" err="1" smtClean="0"/>
              <a:t>melaksanakan</a:t>
            </a:r>
            <a:r>
              <a:rPr lang="en-US" sz="2400" dirty="0" smtClean="0"/>
              <a:t> </a:t>
            </a:r>
            <a:r>
              <a:rPr lang="en-US" sz="2400" dirty="0" err="1" smtClean="0"/>
              <a:t>riset</a:t>
            </a:r>
            <a:r>
              <a:rPr lang="en-US" sz="2400" dirty="0" smtClean="0"/>
              <a:t> </a:t>
            </a:r>
            <a:r>
              <a:rPr lang="en-US" sz="2400" dirty="0" err="1" smtClean="0"/>
              <a:t>dan</a:t>
            </a:r>
            <a:r>
              <a:rPr lang="en-US" sz="2400" dirty="0" smtClean="0"/>
              <a:t> </a:t>
            </a:r>
            <a:r>
              <a:rPr lang="en-US" sz="2400" dirty="0" err="1" smtClean="0"/>
              <a:t>pengelolaan</a:t>
            </a:r>
            <a:r>
              <a:rPr lang="en-US" sz="2400" dirty="0" smtClean="0"/>
              <a:t> data. </a:t>
            </a:r>
            <a:endParaRPr lang="en-US" sz="2400" dirty="0"/>
          </a:p>
        </p:txBody>
      </p:sp>
    </p:spTree>
    <p:extLst>
      <p:ext uri="{BB962C8B-B14F-4D97-AF65-F5344CB8AC3E}">
        <p14:creationId xmlns:p14="http://schemas.microsoft.com/office/powerpoint/2010/main" xmlns="" val="611318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Manajemen</a:t>
            </a:r>
            <a:r>
              <a:rPr lang="en-US" dirty="0" smtClean="0"/>
              <a:t> ASUP-</a:t>
            </a:r>
            <a:r>
              <a:rPr lang="en-US" dirty="0" err="1" smtClean="0"/>
              <a:t>Jabar</a:t>
            </a:r>
            <a:endParaRPr lang="id-ID" dirty="0"/>
          </a:p>
        </p:txBody>
      </p:sp>
      <p:sp>
        <p:nvSpPr>
          <p:cNvPr id="3" name="Content Placeholder 2"/>
          <p:cNvSpPr>
            <a:spLocks noGrp="1"/>
          </p:cNvSpPr>
          <p:nvPr>
            <p:ph idx="1"/>
          </p:nvPr>
        </p:nvSpPr>
        <p:spPr/>
        <p:txBody>
          <a:bodyPr/>
          <a:lstStyle/>
          <a:p>
            <a:pPr>
              <a:buNone/>
            </a:pPr>
            <a:r>
              <a:rPr lang="en-US" dirty="0" err="1" smtClean="0"/>
              <a:t>Ketua</a:t>
            </a:r>
            <a:r>
              <a:rPr lang="en-US" dirty="0" smtClean="0"/>
              <a:t>	: Prof. Dr. Drs. </a:t>
            </a:r>
            <a:r>
              <a:rPr lang="en-US" dirty="0" err="1" smtClean="0"/>
              <a:t>Dede</a:t>
            </a:r>
            <a:r>
              <a:rPr lang="en-US" dirty="0" smtClean="0"/>
              <a:t> Mariana, </a:t>
            </a:r>
            <a:r>
              <a:rPr lang="en-US" dirty="0" err="1" smtClean="0"/>
              <a:t>M.Si</a:t>
            </a:r>
            <a:r>
              <a:rPr lang="en-US" dirty="0" smtClean="0"/>
              <a:t> </a:t>
            </a:r>
          </a:p>
          <a:p>
            <a:pPr>
              <a:buNone/>
            </a:pPr>
            <a:r>
              <a:rPr lang="en-US" dirty="0" err="1" smtClean="0"/>
              <a:t>Sekretaris</a:t>
            </a:r>
            <a:r>
              <a:rPr lang="en-US" dirty="0" smtClean="0"/>
              <a:t>	: </a:t>
            </a:r>
            <a:r>
              <a:rPr lang="en-US" dirty="0" err="1" smtClean="0"/>
              <a:t>Kodrat</a:t>
            </a:r>
            <a:r>
              <a:rPr lang="en-US" dirty="0" smtClean="0"/>
              <a:t> </a:t>
            </a:r>
            <a:r>
              <a:rPr lang="en-US" dirty="0" err="1" smtClean="0"/>
              <a:t>Wibowo</a:t>
            </a:r>
            <a:r>
              <a:rPr lang="en-US" dirty="0" smtClean="0"/>
              <a:t>, SE, </a:t>
            </a:r>
            <a:r>
              <a:rPr lang="en-US" dirty="0" err="1" smtClean="0"/>
              <a:t>Ph.D</a:t>
            </a:r>
            <a:endParaRPr lang="en-US" dirty="0" smtClean="0"/>
          </a:p>
          <a:p>
            <a:pPr>
              <a:buNone/>
            </a:pPr>
            <a:r>
              <a:rPr lang="en-US" dirty="0" err="1" smtClean="0"/>
              <a:t>Anggota</a:t>
            </a:r>
            <a:r>
              <a:rPr lang="en-US" dirty="0" smtClean="0"/>
              <a:t>	: </a:t>
            </a:r>
          </a:p>
          <a:p>
            <a:pPr marL="731837" lvl="1" indent="-457200">
              <a:buFont typeface="+mj-lt"/>
              <a:buAutoNum type="arabicPeriod"/>
            </a:pPr>
            <a:r>
              <a:rPr lang="en-US" dirty="0" smtClean="0"/>
              <a:t>Ari </a:t>
            </a:r>
            <a:r>
              <a:rPr lang="en-US" dirty="0" err="1" smtClean="0"/>
              <a:t>Ganjar</a:t>
            </a:r>
            <a:r>
              <a:rPr lang="en-US" dirty="0" smtClean="0"/>
              <a:t> </a:t>
            </a:r>
            <a:r>
              <a:rPr lang="en-US" dirty="0" err="1" smtClean="0"/>
              <a:t>Herdiansyah</a:t>
            </a:r>
            <a:r>
              <a:rPr lang="en-US" dirty="0" smtClean="0"/>
              <a:t>, </a:t>
            </a:r>
            <a:r>
              <a:rPr lang="en-US" dirty="0" err="1" smtClean="0"/>
              <a:t>S.Sos</a:t>
            </a:r>
            <a:r>
              <a:rPr lang="en-US" dirty="0" smtClean="0"/>
              <a:t>, </a:t>
            </a:r>
            <a:r>
              <a:rPr lang="en-US" dirty="0" err="1" smtClean="0"/>
              <a:t>M.Si</a:t>
            </a:r>
            <a:r>
              <a:rPr lang="en-US" dirty="0" smtClean="0"/>
              <a:t>, </a:t>
            </a:r>
            <a:r>
              <a:rPr lang="en-US" dirty="0" err="1" smtClean="0"/>
              <a:t>Ph.D</a:t>
            </a:r>
            <a:endParaRPr lang="en-US" dirty="0" smtClean="0"/>
          </a:p>
          <a:p>
            <a:pPr marL="731837" lvl="1" indent="-457200">
              <a:buFont typeface="+mj-lt"/>
              <a:buAutoNum type="arabicPeriod"/>
            </a:pPr>
            <a:r>
              <a:rPr lang="en-US" dirty="0" smtClean="0"/>
              <a:t>Dr. </a:t>
            </a:r>
            <a:r>
              <a:rPr lang="en-US" dirty="0" err="1" smtClean="0"/>
              <a:t>Susanti</a:t>
            </a:r>
            <a:r>
              <a:rPr lang="en-US" dirty="0" smtClean="0"/>
              <a:t> </a:t>
            </a:r>
            <a:r>
              <a:rPr lang="en-US" dirty="0" err="1" smtClean="0"/>
              <a:t>Withaningsih</a:t>
            </a:r>
            <a:r>
              <a:rPr lang="en-US" dirty="0" smtClean="0"/>
              <a:t>, </a:t>
            </a:r>
            <a:r>
              <a:rPr lang="en-US" dirty="0" err="1" smtClean="0"/>
              <a:t>S.Si</a:t>
            </a:r>
            <a:r>
              <a:rPr lang="en-US" dirty="0" smtClean="0"/>
              <a:t>, </a:t>
            </a:r>
            <a:r>
              <a:rPr lang="en-US" dirty="0" err="1" smtClean="0"/>
              <a:t>M.Si</a:t>
            </a:r>
            <a:endParaRPr lang="en-US" dirty="0" smtClean="0"/>
          </a:p>
          <a:p>
            <a:pPr marL="731837" lvl="1" indent="-457200">
              <a:buFont typeface="+mj-lt"/>
              <a:buAutoNum type="arabicPeriod"/>
            </a:pPr>
            <a:r>
              <a:rPr lang="en-US" dirty="0" smtClean="0"/>
              <a:t>Dr. </a:t>
            </a:r>
            <a:r>
              <a:rPr lang="en-US" dirty="0" err="1" smtClean="0"/>
              <a:t>Diah</a:t>
            </a:r>
            <a:r>
              <a:rPr lang="en-US" dirty="0" smtClean="0"/>
              <a:t> </a:t>
            </a:r>
            <a:r>
              <a:rPr lang="en-US" dirty="0" err="1" smtClean="0"/>
              <a:t>Fatma</a:t>
            </a:r>
            <a:r>
              <a:rPr lang="en-US" dirty="0" smtClean="0"/>
              <a:t> </a:t>
            </a:r>
            <a:r>
              <a:rPr lang="en-US" dirty="0" err="1" smtClean="0"/>
              <a:t>Sjoraida</a:t>
            </a:r>
            <a:r>
              <a:rPr lang="en-US" dirty="0" smtClean="0"/>
              <a:t>, SE, </a:t>
            </a:r>
            <a:r>
              <a:rPr lang="en-US" dirty="0" err="1" smtClean="0"/>
              <a:t>M.Si</a:t>
            </a:r>
            <a:r>
              <a:rPr lang="en-US" dirty="0" smtClean="0"/>
              <a:t>.</a:t>
            </a:r>
          </a:p>
          <a:p>
            <a:pPr marL="731837" lvl="1" indent="-457200">
              <a:buFont typeface="+mj-lt"/>
              <a:buAutoNum type="arabicPeriod"/>
            </a:pPr>
            <a:r>
              <a:rPr lang="en-US" dirty="0" smtClean="0"/>
              <a:t>Dr. </a:t>
            </a:r>
            <a:r>
              <a:rPr lang="en-US" dirty="0" err="1" smtClean="0"/>
              <a:t>Dra</a:t>
            </a:r>
            <a:r>
              <a:rPr lang="en-US" dirty="0" smtClean="0"/>
              <a:t>. </a:t>
            </a:r>
            <a:r>
              <a:rPr lang="en-US" dirty="0" err="1" smtClean="0"/>
              <a:t>Feliza</a:t>
            </a:r>
            <a:r>
              <a:rPr lang="en-US" dirty="0" smtClean="0"/>
              <a:t> </a:t>
            </a:r>
            <a:r>
              <a:rPr lang="en-US" dirty="0" err="1" smtClean="0"/>
              <a:t>Zubair</a:t>
            </a:r>
            <a:r>
              <a:rPr lang="en-US" dirty="0" smtClean="0"/>
              <a:t>, </a:t>
            </a:r>
            <a:r>
              <a:rPr lang="en-US" dirty="0" err="1" smtClean="0"/>
              <a:t>M.Si</a:t>
            </a:r>
            <a:endParaRPr lang="en-US" dirty="0" smtClean="0"/>
          </a:p>
          <a:p>
            <a:pPr marL="731837" lvl="1" indent="-457200">
              <a:buFont typeface="+mj-lt"/>
              <a:buAutoNum type="arabicPeriod"/>
            </a:pPr>
            <a:r>
              <a:rPr lang="en-US" dirty="0" err="1" smtClean="0"/>
              <a:t>Gemilang</a:t>
            </a:r>
            <a:r>
              <a:rPr lang="en-US" dirty="0" smtClean="0"/>
              <a:t> </a:t>
            </a:r>
            <a:r>
              <a:rPr lang="en-US" dirty="0" smtClean="0"/>
              <a:t>Lara </a:t>
            </a:r>
            <a:r>
              <a:rPr lang="en-US" dirty="0" err="1" smtClean="0"/>
              <a:t>Utama</a:t>
            </a:r>
            <a:r>
              <a:rPr lang="en-US" dirty="0" smtClean="0"/>
              <a:t>, </a:t>
            </a:r>
            <a:r>
              <a:rPr lang="en-US" dirty="0" err="1" smtClean="0"/>
              <a:t>S.Si</a:t>
            </a:r>
            <a:r>
              <a:rPr lang="en-US" dirty="0" smtClean="0"/>
              <a:t>, M.I.L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272" y="178130"/>
            <a:ext cx="8229600" cy="742950"/>
          </a:xfrm>
        </p:spPr>
        <p:txBody>
          <a:bodyPr/>
          <a:lstStyle/>
          <a:p>
            <a:r>
              <a:rPr lang="en-US" dirty="0" smtClean="0"/>
              <a:t>Task Forces</a:t>
            </a:r>
            <a:endParaRPr lang="id-ID" dirty="0"/>
          </a:p>
        </p:txBody>
      </p:sp>
      <p:graphicFrame>
        <p:nvGraphicFramePr>
          <p:cNvPr id="7" name="Content Placeholder 6"/>
          <p:cNvGraphicFramePr>
            <a:graphicFrameLocks noGrp="1"/>
          </p:cNvGraphicFramePr>
          <p:nvPr>
            <p:ph idx="1"/>
          </p:nvPr>
        </p:nvGraphicFramePr>
        <p:xfrm>
          <a:off x="494272" y="921076"/>
          <a:ext cx="8192529" cy="3814138"/>
        </p:xfrm>
        <a:graphic>
          <a:graphicData uri="http://schemas.openxmlformats.org/drawingml/2006/table">
            <a:tbl>
              <a:tblPr/>
              <a:tblGrid>
                <a:gridCol w="1282771"/>
                <a:gridCol w="1639018"/>
                <a:gridCol w="1880728"/>
                <a:gridCol w="1695006"/>
                <a:gridCol w="1695006"/>
              </a:tblGrid>
              <a:tr h="131409">
                <a:tc>
                  <a:txBody>
                    <a:bodyPr/>
                    <a:lstStyle/>
                    <a:p>
                      <a:pPr algn="l" fontAlgn="b"/>
                      <a:r>
                        <a:rPr lang="id-ID" sz="800" b="1" i="0" u="none" strike="noStrike" dirty="0">
                          <a:solidFill>
                            <a:srgbClr val="000000"/>
                          </a:solidFill>
                          <a:latin typeface="Calibri"/>
                        </a:rPr>
                        <a:t>Kab/Kota</a:t>
                      </a: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1" i="0" u="none" strike="noStrike" dirty="0">
                          <a:solidFill>
                            <a:srgbClr val="000000"/>
                          </a:solidFill>
                          <a:latin typeface="Calibri"/>
                        </a:rPr>
                        <a:t>Penanggung Jawab</a:t>
                      </a: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rgbClr val="000000"/>
                          </a:solidFill>
                          <a:latin typeface="Calibri"/>
                        </a:rPr>
                        <a:t> </a:t>
                      </a:r>
                      <a:r>
                        <a:rPr lang="id-ID" sz="800" b="1" i="0" u="none" strike="noStrike" dirty="0" smtClean="0">
                          <a:solidFill>
                            <a:srgbClr val="000000"/>
                          </a:solidFill>
                          <a:latin typeface="Calibri"/>
                        </a:rPr>
                        <a:t>Academic </a:t>
                      </a:r>
                      <a:r>
                        <a:rPr lang="id-ID" sz="800" b="1" i="0" u="none" strike="noStrike" dirty="0">
                          <a:solidFill>
                            <a:srgbClr val="000000"/>
                          </a:solidFill>
                          <a:latin typeface="Calibri"/>
                        </a:rPr>
                        <a:t>Liasion Officers</a:t>
                      </a: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err="1" smtClean="0">
                          <a:solidFill>
                            <a:srgbClr val="000000"/>
                          </a:solidFill>
                          <a:latin typeface="Calibri"/>
                        </a:rPr>
                        <a:t>Perencana</a:t>
                      </a:r>
                      <a:r>
                        <a:rPr lang="en-US" sz="800" b="1" i="0" u="none" strike="noStrike" dirty="0" smtClean="0">
                          <a:solidFill>
                            <a:srgbClr val="000000"/>
                          </a:solidFill>
                          <a:latin typeface="Calibri"/>
                        </a:rPr>
                        <a:t> /</a:t>
                      </a:r>
                      <a:r>
                        <a:rPr lang="en-US" sz="800" b="1" i="0" u="none" strike="noStrike" dirty="0" err="1" smtClean="0">
                          <a:solidFill>
                            <a:srgbClr val="000000"/>
                          </a:solidFill>
                          <a:latin typeface="Calibri"/>
                        </a:rPr>
                        <a:t>Pemerintahan</a:t>
                      </a:r>
                      <a:endParaRPr lang="id-ID" sz="800" b="1"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err="1" smtClean="0">
                          <a:solidFill>
                            <a:srgbClr val="000000"/>
                          </a:solidFill>
                          <a:latin typeface="Calibri"/>
                        </a:rPr>
                        <a:t>Pemerintahan</a:t>
                      </a:r>
                      <a:r>
                        <a:rPr lang="en-US" sz="800" b="1" i="0" u="none" strike="noStrike" dirty="0" smtClean="0">
                          <a:solidFill>
                            <a:srgbClr val="000000"/>
                          </a:solidFill>
                          <a:latin typeface="Calibri"/>
                        </a:rPr>
                        <a:t> CP</a:t>
                      </a:r>
                      <a:endParaRPr lang="id-ID" sz="800" b="1"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211">
                <a:tc>
                  <a:txBody>
                    <a:bodyPr/>
                    <a:lstStyle/>
                    <a:p>
                      <a:pPr algn="l" fontAlgn="ctr"/>
                      <a:r>
                        <a:rPr lang="id-ID" sz="800" b="0" i="0" u="none" strike="noStrike" dirty="0">
                          <a:solidFill>
                            <a:srgbClr val="000000"/>
                          </a:solidFill>
                          <a:latin typeface="Tahoma"/>
                        </a:rPr>
                        <a:t>Bandung (Kota)</a:t>
                      </a:r>
                    </a:p>
                  </a:txBody>
                  <a:tcPr marL="9031" marR="9031"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Bu Keri</a:t>
                      </a: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 Prof </a:t>
                      </a:r>
                      <a:r>
                        <a:rPr lang="en-US" sz="800" b="0" i="0" u="none" strike="noStrike" dirty="0" err="1" smtClean="0">
                          <a:solidFill>
                            <a:srgbClr val="000000"/>
                          </a:solidFill>
                          <a:latin typeface="Calibri"/>
                        </a:rPr>
                        <a:t>Dede</a:t>
                      </a:r>
                      <a:r>
                        <a:rPr lang="en-US" sz="800" b="0" i="0" u="none" strike="noStrike" dirty="0" smtClean="0">
                          <a:solidFill>
                            <a:srgbClr val="000000"/>
                          </a:solidFill>
                          <a:latin typeface="Calibri"/>
                        </a:rPr>
                        <a:t> </a:t>
                      </a:r>
                      <a:r>
                        <a:rPr lang="en-US" sz="800" b="0" i="0" u="none" strike="noStrike" dirty="0" err="1" smtClean="0">
                          <a:solidFill>
                            <a:srgbClr val="000000"/>
                          </a:solidFill>
                          <a:latin typeface="Calibri"/>
                        </a:rPr>
                        <a:t>dan</a:t>
                      </a:r>
                      <a:r>
                        <a:rPr lang="en-US" sz="800" b="0" i="0" u="none" strike="noStrike" dirty="0" smtClean="0">
                          <a:solidFill>
                            <a:srgbClr val="000000"/>
                          </a:solidFill>
                          <a:latin typeface="Calibri"/>
                        </a:rPr>
                        <a:t> </a:t>
                      </a:r>
                      <a:r>
                        <a:rPr lang="en-US" sz="800" b="0" i="0" u="none" strike="noStrike" dirty="0" err="1" smtClean="0">
                          <a:solidFill>
                            <a:srgbClr val="000000"/>
                          </a:solidFill>
                          <a:latin typeface="Calibri"/>
                        </a:rPr>
                        <a:t>Kodrat</a:t>
                      </a:r>
                      <a:r>
                        <a:rPr lang="en-US" sz="800" b="0" i="0" u="none" strike="noStrike" dirty="0" smtClean="0">
                          <a:solidFill>
                            <a:srgbClr val="000000"/>
                          </a:solidFill>
                          <a:latin typeface="Calibri"/>
                        </a:rPr>
                        <a:t> </a:t>
                      </a:r>
                      <a:r>
                        <a:rPr lang="en-US" sz="800" b="0" i="0" u="none" strike="noStrike" dirty="0" err="1" smtClean="0">
                          <a:solidFill>
                            <a:srgbClr val="000000"/>
                          </a:solidFill>
                          <a:latin typeface="Calibri"/>
                        </a:rPr>
                        <a:t>Wibowo</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err="1" smtClean="0">
                          <a:solidFill>
                            <a:srgbClr val="000000"/>
                          </a:solidFill>
                          <a:latin typeface="Calibri"/>
                        </a:rPr>
                        <a:t>Elpi</a:t>
                      </a:r>
                      <a:r>
                        <a:rPr lang="en-US" sz="800" b="0" i="0" u="none" strike="noStrike" dirty="0" smtClean="0">
                          <a:solidFill>
                            <a:srgbClr val="000000"/>
                          </a:solidFill>
                          <a:latin typeface="Calibri"/>
                        </a:rPr>
                        <a:t> </a:t>
                      </a:r>
                      <a:r>
                        <a:rPr lang="en-US" sz="800" b="0" i="0" u="none" strike="noStrike" dirty="0" err="1" smtClean="0">
                          <a:solidFill>
                            <a:srgbClr val="000000"/>
                          </a:solidFill>
                          <a:latin typeface="Calibri"/>
                        </a:rPr>
                        <a:t>Nazmuzaman</a:t>
                      </a:r>
                      <a:r>
                        <a:rPr lang="en-US" sz="800" b="0" i="0" u="none" strike="noStrike" dirty="0" smtClean="0">
                          <a:solidFill>
                            <a:srgbClr val="000000"/>
                          </a:solidFill>
                          <a:latin typeface="Calibri"/>
                        </a:rPr>
                        <a:t>/Dr. </a:t>
                      </a:r>
                      <a:r>
                        <a:rPr lang="en-US" sz="800" b="0" i="0" u="none" strike="noStrike" dirty="0" err="1" smtClean="0">
                          <a:solidFill>
                            <a:srgbClr val="000000"/>
                          </a:solidFill>
                          <a:latin typeface="Calibri"/>
                        </a:rPr>
                        <a:t>Dyah</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err="1" smtClean="0">
                          <a:solidFill>
                            <a:srgbClr val="000000"/>
                          </a:solidFill>
                          <a:latin typeface="Calibri"/>
                        </a:rPr>
                        <a:t>Kamalia</a:t>
                      </a:r>
                      <a:r>
                        <a:rPr lang="en-US" sz="800" b="0" i="0" u="none" strike="noStrike" baseline="0" dirty="0" smtClean="0">
                          <a:solidFill>
                            <a:srgbClr val="000000"/>
                          </a:solidFill>
                          <a:latin typeface="Calibri"/>
                        </a:rPr>
                        <a:t> </a:t>
                      </a:r>
                      <a:r>
                        <a:rPr lang="en-US" sz="800" b="0" i="0" u="none" strike="noStrike" baseline="0" dirty="0" err="1" smtClean="0">
                          <a:solidFill>
                            <a:srgbClr val="000000"/>
                          </a:solidFill>
                          <a:latin typeface="Calibri"/>
                        </a:rPr>
                        <a:t>Purbani</a:t>
                      </a:r>
                      <a:r>
                        <a:rPr lang="en-US" sz="800" b="0" i="0" u="none" strike="noStrike" baseline="0" dirty="0" smtClean="0">
                          <a:solidFill>
                            <a:srgbClr val="000000"/>
                          </a:solidFill>
                          <a:latin typeface="Calibri"/>
                        </a:rPr>
                        <a:t> (Ka. Bappeda)</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782">
                <a:tc>
                  <a:txBody>
                    <a:bodyPr/>
                    <a:lstStyle/>
                    <a:p>
                      <a:pPr algn="l" fontAlgn="ctr"/>
                      <a:r>
                        <a:rPr lang="id-ID" sz="800" b="0" i="0" u="none" strike="noStrike" dirty="0">
                          <a:solidFill>
                            <a:srgbClr val="000000"/>
                          </a:solidFill>
                          <a:latin typeface="Tahoma"/>
                        </a:rPr>
                        <a:t>Bandung (Kab.)</a:t>
                      </a:r>
                    </a:p>
                  </a:txBody>
                  <a:tcPr marL="9031" marR="9031"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Ari Bainus</a:t>
                      </a: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 </a:t>
                      </a:r>
                      <a:r>
                        <a:rPr lang="en-US" sz="800" b="0" i="0" u="none" strike="noStrike" dirty="0" smtClean="0">
                          <a:solidFill>
                            <a:srgbClr val="000000"/>
                          </a:solidFill>
                          <a:latin typeface="Calibri"/>
                        </a:rPr>
                        <a:t>Prof </a:t>
                      </a:r>
                      <a:r>
                        <a:rPr lang="en-US" sz="800" b="0" i="0" u="none" strike="noStrike" dirty="0" err="1" smtClean="0">
                          <a:solidFill>
                            <a:srgbClr val="000000"/>
                          </a:solidFill>
                          <a:latin typeface="Calibri"/>
                        </a:rPr>
                        <a:t>Deni</a:t>
                      </a:r>
                      <a:r>
                        <a:rPr lang="en-US" sz="800" b="0" i="0" u="none" strike="noStrike" dirty="0" smtClean="0">
                          <a:solidFill>
                            <a:srgbClr val="000000"/>
                          </a:solidFill>
                          <a:latin typeface="Calibri"/>
                        </a:rPr>
                        <a:t> </a:t>
                      </a:r>
                      <a:r>
                        <a:rPr lang="en-US" sz="800" b="0" i="0" u="none" strike="noStrike" dirty="0" err="1" smtClean="0">
                          <a:solidFill>
                            <a:srgbClr val="000000"/>
                          </a:solidFill>
                          <a:latin typeface="Calibri"/>
                        </a:rPr>
                        <a:t>Acong</a:t>
                      </a:r>
                      <a:r>
                        <a:rPr lang="en-US" sz="800" b="0" i="0" u="none" strike="noStrike" dirty="0" smtClean="0">
                          <a:solidFill>
                            <a:srgbClr val="000000"/>
                          </a:solidFill>
                          <a:latin typeface="Calibri"/>
                        </a:rPr>
                        <a:t> </a:t>
                      </a:r>
                      <a:r>
                        <a:rPr lang="en-US" sz="800" b="0" i="0" u="none" strike="noStrike" dirty="0" err="1" smtClean="0">
                          <a:solidFill>
                            <a:srgbClr val="000000"/>
                          </a:solidFill>
                          <a:latin typeface="Calibri"/>
                        </a:rPr>
                        <a:t>dan</a:t>
                      </a:r>
                      <a:r>
                        <a:rPr lang="en-US" sz="800" b="0" i="0" u="none" strike="noStrike" dirty="0" smtClean="0">
                          <a:solidFill>
                            <a:srgbClr val="000000"/>
                          </a:solidFill>
                          <a:latin typeface="Calibri"/>
                        </a:rPr>
                        <a:t> Tommy</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Dr. Ferry </a:t>
                      </a:r>
                      <a:r>
                        <a:rPr lang="en-US" sz="800" b="0" i="0" u="none" strike="noStrike" dirty="0" err="1" smtClean="0">
                          <a:solidFill>
                            <a:srgbClr val="000000"/>
                          </a:solidFill>
                          <a:latin typeface="Calibri"/>
                        </a:rPr>
                        <a:t>Hadianto</a:t>
                      </a:r>
                      <a:r>
                        <a:rPr lang="en-US" sz="800" b="0" i="0" u="none" strike="noStrike" dirty="0" smtClean="0">
                          <a:solidFill>
                            <a:srgbClr val="000000"/>
                          </a:solidFill>
                          <a:latin typeface="Calibri"/>
                        </a:rPr>
                        <a:t>/Dr. </a:t>
                      </a:r>
                      <a:r>
                        <a:rPr lang="en-US" sz="800" b="0" i="0" u="none" strike="noStrike" dirty="0" err="1" smtClean="0">
                          <a:solidFill>
                            <a:srgbClr val="000000"/>
                          </a:solidFill>
                          <a:latin typeface="Calibri"/>
                        </a:rPr>
                        <a:t>Nandang</a:t>
                      </a:r>
                      <a:r>
                        <a:rPr lang="en-US" sz="800" b="0" i="0" u="none" strike="noStrike" dirty="0" smtClean="0">
                          <a:solidFill>
                            <a:srgbClr val="000000"/>
                          </a:solidFill>
                          <a:latin typeface="Calibri"/>
                        </a:rPr>
                        <a:t> </a:t>
                      </a:r>
                      <a:r>
                        <a:rPr lang="en-US" sz="800" b="0" i="0" u="none" strike="noStrike" dirty="0" err="1" smtClean="0">
                          <a:solidFill>
                            <a:srgbClr val="000000"/>
                          </a:solidFill>
                          <a:latin typeface="Calibri"/>
                        </a:rPr>
                        <a:t>Alamsyah</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Ka. Dan </a:t>
                      </a:r>
                      <a:r>
                        <a:rPr lang="en-US" sz="800" b="0" i="0" u="none" strike="noStrike" dirty="0" err="1" smtClean="0">
                          <a:solidFill>
                            <a:srgbClr val="000000"/>
                          </a:solidFill>
                          <a:latin typeface="Calibri"/>
                        </a:rPr>
                        <a:t>Sek</a:t>
                      </a:r>
                      <a:r>
                        <a:rPr lang="en-US" sz="800" b="0" i="0" u="none" strike="noStrike" dirty="0" smtClean="0">
                          <a:solidFill>
                            <a:srgbClr val="000000"/>
                          </a:solidFill>
                          <a:latin typeface="Calibri"/>
                        </a:rPr>
                        <a:t> Bappeda</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409">
                <a:tc>
                  <a:txBody>
                    <a:bodyPr/>
                    <a:lstStyle/>
                    <a:p>
                      <a:pPr algn="l" fontAlgn="ctr"/>
                      <a:r>
                        <a:rPr lang="id-ID" sz="800" b="0" i="0" u="none" strike="noStrike" dirty="0">
                          <a:solidFill>
                            <a:srgbClr val="000000"/>
                          </a:solidFill>
                          <a:latin typeface="Tahoma"/>
                        </a:rPr>
                        <a:t>Banjar (Kota)</a:t>
                      </a:r>
                    </a:p>
                  </a:txBody>
                  <a:tcPr marL="9031" marR="9031"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Bu Tia (</a:t>
                      </a:r>
                      <a:r>
                        <a:rPr lang="en-US" sz="800" b="0" i="0" u="none" strike="noStrike" dirty="0" err="1" smtClean="0">
                          <a:solidFill>
                            <a:srgbClr val="000000"/>
                          </a:solidFill>
                          <a:latin typeface="Calibri"/>
                        </a:rPr>
                        <a:t>Psikologi</a:t>
                      </a:r>
                      <a:r>
                        <a:rPr lang="en-US" sz="800" b="0" i="0" u="none" strike="noStrike" dirty="0" smtClean="0">
                          <a:solidFill>
                            <a:srgbClr val="000000"/>
                          </a:solidFill>
                          <a:latin typeface="Calibri"/>
                        </a:rPr>
                        <a:t>)</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 </a:t>
                      </a:r>
                      <a:r>
                        <a:rPr lang="en-US" sz="800" b="0" i="0" u="none" strike="noStrike" dirty="0" smtClean="0">
                          <a:solidFill>
                            <a:srgbClr val="000000"/>
                          </a:solidFill>
                          <a:latin typeface="Calibri"/>
                        </a:rPr>
                        <a:t>Prof</a:t>
                      </a:r>
                      <a:r>
                        <a:rPr lang="en-US" sz="800" b="0" i="0" u="none" strike="noStrike" baseline="0" dirty="0" smtClean="0">
                          <a:solidFill>
                            <a:srgbClr val="000000"/>
                          </a:solidFill>
                          <a:latin typeface="Calibri"/>
                        </a:rPr>
                        <a:t> </a:t>
                      </a:r>
                      <a:r>
                        <a:rPr lang="en-US" sz="800" b="0" i="0" u="none" strike="noStrike" baseline="0" dirty="0" err="1" smtClean="0">
                          <a:solidFill>
                            <a:srgbClr val="000000"/>
                          </a:solidFill>
                          <a:latin typeface="Calibri"/>
                        </a:rPr>
                        <a:t>Imas</a:t>
                      </a:r>
                      <a:r>
                        <a:rPr lang="en-US" sz="800" b="0" i="0" u="none" strike="noStrike" baseline="0" dirty="0" smtClean="0">
                          <a:solidFill>
                            <a:srgbClr val="000000"/>
                          </a:solidFill>
                          <a:latin typeface="Calibri"/>
                        </a:rPr>
                        <a:t> (</a:t>
                      </a:r>
                      <a:r>
                        <a:rPr lang="en-US" sz="800" b="0" i="0" u="none" strike="noStrike" baseline="0" dirty="0" err="1" smtClean="0">
                          <a:solidFill>
                            <a:srgbClr val="000000"/>
                          </a:solidFill>
                          <a:latin typeface="Calibri"/>
                        </a:rPr>
                        <a:t>pertanian</a:t>
                      </a:r>
                      <a:r>
                        <a:rPr lang="en-US" sz="800" b="0" i="0" u="none" strike="noStrike" baseline="0" dirty="0" smtClean="0">
                          <a:solidFill>
                            <a:srgbClr val="000000"/>
                          </a:solidFill>
                          <a:latin typeface="Calibri"/>
                        </a:rPr>
                        <a:t>)</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Dr.</a:t>
                      </a:r>
                      <a:r>
                        <a:rPr lang="en-US" sz="800" b="0" i="0" u="none" strike="noStrike" baseline="0" dirty="0" smtClean="0">
                          <a:solidFill>
                            <a:srgbClr val="000000"/>
                          </a:solidFill>
                          <a:latin typeface="Calibri"/>
                        </a:rPr>
                        <a:t> </a:t>
                      </a:r>
                      <a:r>
                        <a:rPr lang="en-US" sz="800" b="0" i="0" u="none" strike="noStrike" baseline="0" dirty="0" err="1" smtClean="0">
                          <a:solidFill>
                            <a:srgbClr val="000000"/>
                          </a:solidFill>
                          <a:latin typeface="Calibri"/>
                        </a:rPr>
                        <a:t>Bagdja</a:t>
                      </a:r>
                      <a:r>
                        <a:rPr lang="en-US" sz="800" b="0" i="0" u="none" strike="noStrike" baseline="0" dirty="0" smtClean="0">
                          <a:solidFill>
                            <a:srgbClr val="000000"/>
                          </a:solidFill>
                          <a:latin typeface="Calibri"/>
                        </a:rPr>
                        <a:t> </a:t>
                      </a:r>
                      <a:r>
                        <a:rPr lang="en-US" sz="800" b="0" i="0" u="none" strike="noStrike" baseline="0" dirty="0" err="1" smtClean="0">
                          <a:solidFill>
                            <a:srgbClr val="000000"/>
                          </a:solidFill>
                          <a:latin typeface="Calibri"/>
                        </a:rPr>
                        <a:t>Muljarijadi</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632">
                <a:tc>
                  <a:txBody>
                    <a:bodyPr/>
                    <a:lstStyle/>
                    <a:p>
                      <a:pPr algn="l" fontAlgn="ctr"/>
                      <a:r>
                        <a:rPr lang="en-US" sz="800" b="0" i="0" u="none" strike="noStrike" dirty="0" smtClean="0">
                          <a:solidFill>
                            <a:srgbClr val="000000"/>
                          </a:solidFill>
                          <a:latin typeface="Tahoma"/>
                        </a:rPr>
                        <a:t>Bandung Barat (</a:t>
                      </a:r>
                      <a:r>
                        <a:rPr lang="en-US" sz="800" b="0" i="0" u="none" strike="noStrike" dirty="0" err="1" smtClean="0">
                          <a:solidFill>
                            <a:srgbClr val="000000"/>
                          </a:solidFill>
                          <a:latin typeface="Tahoma"/>
                        </a:rPr>
                        <a:t>Kabupaten</a:t>
                      </a:r>
                      <a:r>
                        <a:rPr lang="en-US" sz="800" b="0" i="0" u="none" strike="noStrike" dirty="0" smtClean="0">
                          <a:solidFill>
                            <a:srgbClr val="000000"/>
                          </a:solidFill>
                          <a:latin typeface="Tahoma"/>
                        </a:rPr>
                        <a:t>)</a:t>
                      </a:r>
                      <a:endParaRPr lang="id-ID" sz="800" b="0" i="0" u="none" strike="noStrike" dirty="0">
                        <a:solidFill>
                          <a:srgbClr val="000000"/>
                        </a:solidFill>
                        <a:latin typeface="Tahoma"/>
                      </a:endParaRPr>
                    </a:p>
                  </a:txBody>
                  <a:tcPr marL="9031" marR="9031"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Pak</a:t>
                      </a:r>
                      <a:r>
                        <a:rPr lang="en-US" sz="800" b="0" i="0" u="none" strike="noStrike" baseline="0" dirty="0" smtClean="0">
                          <a:solidFill>
                            <a:srgbClr val="000000"/>
                          </a:solidFill>
                          <a:latin typeface="Calibri"/>
                        </a:rPr>
                        <a:t> </a:t>
                      </a:r>
                      <a:r>
                        <a:rPr lang="en-US" sz="800" b="0" i="0" u="none" strike="noStrike" baseline="0" dirty="0" err="1" smtClean="0">
                          <a:solidFill>
                            <a:srgbClr val="000000"/>
                          </a:solidFill>
                          <a:latin typeface="Calibri"/>
                        </a:rPr>
                        <a:t>Dadang</a:t>
                      </a:r>
                      <a:r>
                        <a:rPr lang="en-US" sz="800" b="0" i="0" u="none" strike="noStrike" baseline="0" dirty="0" smtClean="0">
                          <a:solidFill>
                            <a:srgbClr val="000000"/>
                          </a:solidFill>
                          <a:latin typeface="Calibri"/>
                        </a:rPr>
                        <a:t> (FIKOM)</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Prof . </a:t>
                      </a:r>
                      <a:r>
                        <a:rPr lang="en-US" sz="800" b="0" i="0" u="none" strike="noStrike" dirty="0" err="1" smtClean="0">
                          <a:solidFill>
                            <a:srgbClr val="000000"/>
                          </a:solidFill>
                          <a:latin typeface="Calibri"/>
                        </a:rPr>
                        <a:t>Mahfud</a:t>
                      </a:r>
                      <a:r>
                        <a:rPr lang="en-US" sz="800" b="0" i="0" u="none" strike="noStrike" dirty="0" smtClean="0">
                          <a:solidFill>
                            <a:srgbClr val="000000"/>
                          </a:solidFill>
                          <a:latin typeface="Calibri"/>
                        </a:rPr>
                        <a:t> </a:t>
                      </a:r>
                      <a:r>
                        <a:rPr lang="en-US" sz="800" b="0" i="0" u="none" strike="noStrike" dirty="0" err="1" smtClean="0">
                          <a:solidFill>
                            <a:srgbClr val="000000"/>
                          </a:solidFill>
                          <a:latin typeface="Calibri"/>
                        </a:rPr>
                        <a:t>Arifin</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Dr. Mohammad </a:t>
                      </a:r>
                      <a:r>
                        <a:rPr lang="en-US" sz="800" b="0" i="0" u="none" strike="noStrike" dirty="0" err="1" smtClean="0">
                          <a:solidFill>
                            <a:srgbClr val="000000"/>
                          </a:solidFill>
                          <a:latin typeface="Calibri"/>
                        </a:rPr>
                        <a:t>Fahmi</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409">
                <a:tc>
                  <a:txBody>
                    <a:bodyPr/>
                    <a:lstStyle/>
                    <a:p>
                      <a:pPr algn="l" fontAlgn="ctr"/>
                      <a:r>
                        <a:rPr lang="id-ID" sz="800" b="0" i="0" u="none" strike="noStrike" dirty="0">
                          <a:solidFill>
                            <a:srgbClr val="000000"/>
                          </a:solidFill>
                          <a:latin typeface="Tahoma"/>
                        </a:rPr>
                        <a:t>Bekasi (Kota)</a:t>
                      </a:r>
                    </a:p>
                  </a:txBody>
                  <a:tcPr marL="9031" marR="9031"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Prof </a:t>
                      </a:r>
                      <a:r>
                        <a:rPr lang="en-US" sz="800" b="0" i="0" u="none" strike="noStrike" dirty="0" err="1" smtClean="0">
                          <a:solidFill>
                            <a:srgbClr val="000000"/>
                          </a:solidFill>
                          <a:latin typeface="Calibri"/>
                        </a:rPr>
                        <a:t>Ramdan</a:t>
                      </a:r>
                      <a:endParaRPr lang="en-US" sz="800" b="0" i="0" u="none" strike="noStrike" dirty="0" smtClean="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a:solidFill>
                            <a:srgbClr val="000000"/>
                          </a:solidFill>
                          <a:latin typeface="Calibri"/>
                        </a:rPr>
                        <a:t> </a:t>
                      </a: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Dr. </a:t>
                      </a:r>
                      <a:r>
                        <a:rPr lang="en-US" sz="800" b="0" i="0" u="none" strike="noStrike" dirty="0" err="1" smtClean="0">
                          <a:solidFill>
                            <a:srgbClr val="000000"/>
                          </a:solidFill>
                          <a:latin typeface="Calibri"/>
                        </a:rPr>
                        <a:t>Nunuy</a:t>
                      </a:r>
                      <a:r>
                        <a:rPr lang="en-US" sz="800" b="0" i="0" u="none" strike="noStrike" baseline="0" dirty="0" smtClean="0">
                          <a:solidFill>
                            <a:srgbClr val="000000"/>
                          </a:solidFill>
                          <a:latin typeface="Calibri"/>
                        </a:rPr>
                        <a:t> </a:t>
                      </a:r>
                      <a:r>
                        <a:rPr lang="en-US" sz="800" b="0" i="0" u="none" strike="noStrike" baseline="0" dirty="0" err="1" smtClean="0">
                          <a:solidFill>
                            <a:srgbClr val="000000"/>
                          </a:solidFill>
                          <a:latin typeface="Calibri"/>
                        </a:rPr>
                        <a:t>Nur</a:t>
                      </a:r>
                      <a:r>
                        <a:rPr lang="en-US" sz="800" b="0" i="0" u="none" strike="noStrike" baseline="0" dirty="0" smtClean="0">
                          <a:solidFill>
                            <a:srgbClr val="000000"/>
                          </a:solidFill>
                          <a:latin typeface="Calibri"/>
                        </a:rPr>
                        <a:t> </a:t>
                      </a:r>
                      <a:r>
                        <a:rPr lang="en-US" sz="800" b="0" i="0" u="none" strike="noStrike" baseline="0" dirty="0" err="1" smtClean="0">
                          <a:solidFill>
                            <a:srgbClr val="000000"/>
                          </a:solidFill>
                          <a:latin typeface="Calibri"/>
                        </a:rPr>
                        <a:t>Afiah</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d-ID" sz="800" b="0" i="0" u="none" strike="noStrike">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409">
                <a:tc>
                  <a:txBody>
                    <a:bodyPr/>
                    <a:lstStyle/>
                    <a:p>
                      <a:pPr algn="l" fontAlgn="ctr"/>
                      <a:r>
                        <a:rPr lang="id-ID" sz="800" b="0" i="0" u="none" strike="noStrike" dirty="0">
                          <a:solidFill>
                            <a:srgbClr val="000000"/>
                          </a:solidFill>
                          <a:latin typeface="Tahoma"/>
                        </a:rPr>
                        <a:t>Bekasi (Kab.) </a:t>
                      </a:r>
                    </a:p>
                  </a:txBody>
                  <a:tcPr marL="9031" marR="9031"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Bu </a:t>
                      </a:r>
                      <a:r>
                        <a:rPr lang="en-US" sz="800" b="0" i="0" u="none" strike="noStrike" dirty="0" err="1" smtClean="0">
                          <a:solidFill>
                            <a:srgbClr val="000000"/>
                          </a:solidFill>
                          <a:latin typeface="Calibri"/>
                        </a:rPr>
                        <a:t>Ajeng</a:t>
                      </a:r>
                      <a:r>
                        <a:rPr lang="id-ID" sz="800" b="0" i="0" u="none" strike="noStrike" dirty="0">
                          <a:solidFill>
                            <a:srgbClr val="000000"/>
                          </a:solidFill>
                          <a:latin typeface="Calibri"/>
                        </a:rPr>
                        <a:t> </a:t>
                      </a:r>
                      <a:r>
                        <a:rPr lang="en-US" sz="800" b="0" i="0" u="none" strike="noStrike" dirty="0" smtClean="0">
                          <a:solidFill>
                            <a:srgbClr val="000000"/>
                          </a:solidFill>
                          <a:latin typeface="Calibri"/>
                        </a:rPr>
                        <a:t>(</a:t>
                      </a:r>
                      <a:r>
                        <a:rPr lang="en-US" sz="800" b="0" i="0" u="none" strike="noStrike" dirty="0" err="1" smtClean="0">
                          <a:solidFill>
                            <a:srgbClr val="000000"/>
                          </a:solidFill>
                          <a:latin typeface="Calibri"/>
                        </a:rPr>
                        <a:t>Farmasi</a:t>
                      </a:r>
                      <a:r>
                        <a:rPr lang="en-US" sz="800" b="0" i="0" u="none" strike="noStrike" dirty="0" smtClean="0">
                          <a:solidFill>
                            <a:srgbClr val="000000"/>
                          </a:solidFill>
                          <a:latin typeface="Calibri"/>
                        </a:rPr>
                        <a:t>)</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 </a:t>
                      </a:r>
                      <a:r>
                        <a:rPr lang="en-US" sz="800" b="0" i="0" u="none" strike="noStrike" dirty="0" smtClean="0">
                          <a:solidFill>
                            <a:srgbClr val="000000"/>
                          </a:solidFill>
                          <a:latin typeface="Calibri"/>
                        </a:rPr>
                        <a:t>Prof</a:t>
                      </a:r>
                      <a:r>
                        <a:rPr lang="en-US" sz="800" b="0" i="0" u="none" strike="noStrike" baseline="0" dirty="0" smtClean="0">
                          <a:solidFill>
                            <a:srgbClr val="000000"/>
                          </a:solidFill>
                          <a:latin typeface="Calibri"/>
                        </a:rPr>
                        <a:t>  </a:t>
                      </a:r>
                      <a:r>
                        <a:rPr lang="en-US" sz="800" b="0" i="0" u="none" strike="noStrike" baseline="0" dirty="0" err="1" smtClean="0">
                          <a:solidFill>
                            <a:srgbClr val="000000"/>
                          </a:solidFill>
                          <a:latin typeface="Calibri"/>
                        </a:rPr>
                        <a:t>Winwin</a:t>
                      </a:r>
                      <a:r>
                        <a:rPr lang="en-US" sz="800" b="0" i="0" u="none" strike="noStrike" baseline="0" dirty="0" smtClean="0">
                          <a:solidFill>
                            <a:srgbClr val="000000"/>
                          </a:solidFill>
                          <a:latin typeface="Calibri"/>
                        </a:rPr>
                        <a:t> </a:t>
                      </a:r>
                      <a:r>
                        <a:rPr lang="en-US" sz="800" b="0" i="0" u="none" strike="noStrike" baseline="0" dirty="0" err="1" smtClean="0">
                          <a:solidFill>
                            <a:srgbClr val="000000"/>
                          </a:solidFill>
                          <a:latin typeface="Calibri"/>
                        </a:rPr>
                        <a:t>Yadiati</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rgbClr val="000000"/>
                          </a:solidFill>
                          <a:latin typeface="Calibri"/>
                        </a:rPr>
                        <a:t>Dr. Muhammad</a:t>
                      </a:r>
                      <a:r>
                        <a:rPr lang="en-US" sz="800" b="0" i="0" u="none" strike="noStrike" baseline="0" dirty="0" smtClean="0">
                          <a:solidFill>
                            <a:srgbClr val="000000"/>
                          </a:solidFill>
                          <a:latin typeface="Calibri"/>
                        </a:rPr>
                        <a:t> </a:t>
                      </a:r>
                      <a:r>
                        <a:rPr lang="en-US" sz="800" b="0" i="0" u="none" strike="noStrike" baseline="0" dirty="0" err="1" smtClean="0">
                          <a:solidFill>
                            <a:srgbClr val="000000"/>
                          </a:solidFill>
                          <a:latin typeface="Calibri"/>
                        </a:rPr>
                        <a:t>Purnagunawan</a:t>
                      </a:r>
                      <a:endParaRPr lang="id-ID" sz="800" b="0" i="0" u="none" strike="noStrike" dirty="0" smtClean="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409">
                <a:tc>
                  <a:txBody>
                    <a:bodyPr/>
                    <a:lstStyle/>
                    <a:p>
                      <a:pPr algn="l" fontAlgn="ctr"/>
                      <a:r>
                        <a:rPr lang="id-ID" sz="800" b="0" i="0" u="none" strike="noStrike" dirty="0">
                          <a:solidFill>
                            <a:srgbClr val="000000"/>
                          </a:solidFill>
                          <a:latin typeface="Tahoma"/>
                        </a:rPr>
                        <a:t>Bogor (Kota)</a:t>
                      </a:r>
                    </a:p>
                  </a:txBody>
                  <a:tcPr marL="9031" marR="9031"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 </a:t>
                      </a:r>
                      <a:r>
                        <a:rPr lang="en-US" sz="800" b="0" i="0" u="none" strike="noStrike" dirty="0" smtClean="0">
                          <a:solidFill>
                            <a:srgbClr val="000000"/>
                          </a:solidFill>
                          <a:latin typeface="Calibri"/>
                        </a:rPr>
                        <a:t>Prof</a:t>
                      </a:r>
                      <a:r>
                        <a:rPr lang="en-US" sz="800" b="0" i="0" u="none" strike="noStrike" baseline="0" dirty="0" smtClean="0">
                          <a:solidFill>
                            <a:srgbClr val="000000"/>
                          </a:solidFill>
                          <a:latin typeface="Calibri"/>
                        </a:rPr>
                        <a:t> </a:t>
                      </a:r>
                      <a:r>
                        <a:rPr lang="en-US" sz="800" b="0" i="0" u="none" strike="noStrike" baseline="0" dirty="0" err="1" smtClean="0">
                          <a:solidFill>
                            <a:srgbClr val="000000"/>
                          </a:solidFill>
                          <a:latin typeface="Calibri"/>
                        </a:rPr>
                        <a:t>Rina</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a:solidFill>
                            <a:srgbClr val="000000"/>
                          </a:solidFill>
                          <a:latin typeface="Calibri"/>
                        </a:rPr>
                        <a:t> </a:t>
                      </a: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Dr. Nanny  Dewi </a:t>
                      </a:r>
                      <a:r>
                        <a:rPr lang="en-US" sz="800" b="0" i="0" u="none" strike="noStrike" dirty="0" err="1" smtClean="0">
                          <a:solidFill>
                            <a:srgbClr val="000000"/>
                          </a:solidFill>
                          <a:latin typeface="Calibri"/>
                        </a:rPr>
                        <a:t>Tamzil</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776">
                <a:tc>
                  <a:txBody>
                    <a:bodyPr/>
                    <a:lstStyle/>
                    <a:p>
                      <a:pPr algn="l" fontAlgn="ctr"/>
                      <a:r>
                        <a:rPr lang="id-ID" sz="800" b="0" i="0" u="none" strike="noStrike" dirty="0">
                          <a:solidFill>
                            <a:srgbClr val="000000"/>
                          </a:solidFill>
                          <a:latin typeface="Tahoma"/>
                        </a:rPr>
                        <a:t>Bogor (Kab.)</a:t>
                      </a:r>
                    </a:p>
                  </a:txBody>
                  <a:tcPr marL="9031" marR="9031"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 </a:t>
                      </a:r>
                      <a:r>
                        <a:rPr lang="en-US" sz="800" b="0" i="0" u="none" strike="noStrike" dirty="0" smtClean="0">
                          <a:solidFill>
                            <a:srgbClr val="000000"/>
                          </a:solidFill>
                          <a:latin typeface="Calibri"/>
                        </a:rPr>
                        <a:t>Pak </a:t>
                      </a:r>
                      <a:r>
                        <a:rPr lang="en-US" sz="800" b="0" i="0" u="none" strike="noStrike" dirty="0" err="1" smtClean="0">
                          <a:solidFill>
                            <a:srgbClr val="000000"/>
                          </a:solidFill>
                          <a:latin typeface="Calibri"/>
                        </a:rPr>
                        <a:t>Hendarmawan</a:t>
                      </a:r>
                      <a:r>
                        <a:rPr lang="en-US" sz="800" b="0" i="0" u="none" strike="noStrike" dirty="0" smtClean="0">
                          <a:solidFill>
                            <a:srgbClr val="000000"/>
                          </a:solidFill>
                          <a:latin typeface="Calibri"/>
                        </a:rPr>
                        <a:t> (</a:t>
                      </a:r>
                      <a:r>
                        <a:rPr lang="en-US" sz="800" b="0" i="0" u="none" strike="noStrike" dirty="0" err="1" smtClean="0">
                          <a:solidFill>
                            <a:srgbClr val="000000"/>
                          </a:solidFill>
                          <a:latin typeface="Calibri"/>
                        </a:rPr>
                        <a:t>Pasca</a:t>
                      </a:r>
                      <a:r>
                        <a:rPr lang="en-US" sz="800" b="0" i="0" u="none" strike="noStrike" dirty="0" smtClean="0">
                          <a:solidFill>
                            <a:srgbClr val="000000"/>
                          </a:solidFill>
                          <a:latin typeface="Calibri"/>
                        </a:rPr>
                        <a:t>)</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 </a:t>
                      </a:r>
                      <a:r>
                        <a:rPr lang="en-US" sz="800" b="0" i="0" u="none" strike="noStrike" dirty="0" smtClean="0">
                          <a:solidFill>
                            <a:srgbClr val="000000"/>
                          </a:solidFill>
                          <a:latin typeface="Calibri"/>
                        </a:rPr>
                        <a:t>Prof. </a:t>
                      </a:r>
                      <a:r>
                        <a:rPr lang="en-US" sz="800" b="0" i="0" u="none" strike="noStrike" dirty="0" err="1" smtClean="0">
                          <a:solidFill>
                            <a:srgbClr val="000000"/>
                          </a:solidFill>
                          <a:latin typeface="Calibri"/>
                        </a:rPr>
                        <a:t>Roostita</a:t>
                      </a:r>
                      <a:r>
                        <a:rPr lang="en-US" sz="800" b="0" i="0" u="none" strike="noStrike" dirty="0" smtClean="0">
                          <a:solidFill>
                            <a:srgbClr val="000000"/>
                          </a:solidFill>
                          <a:latin typeface="Calibri"/>
                        </a:rPr>
                        <a:t>, Dr. </a:t>
                      </a:r>
                      <a:r>
                        <a:rPr lang="en-US" sz="800" b="0" i="0" u="none" strike="noStrike" dirty="0" err="1" smtClean="0">
                          <a:solidFill>
                            <a:srgbClr val="000000"/>
                          </a:solidFill>
                          <a:latin typeface="Calibri"/>
                        </a:rPr>
                        <a:t>Rahmat</a:t>
                      </a:r>
                      <a:r>
                        <a:rPr lang="en-US" sz="800" b="0" i="0" u="none" strike="noStrike" dirty="0" smtClean="0">
                          <a:solidFill>
                            <a:srgbClr val="000000"/>
                          </a:solidFill>
                          <a:latin typeface="Calibri"/>
                        </a:rPr>
                        <a:t> </a:t>
                      </a:r>
                      <a:r>
                        <a:rPr lang="en-US" sz="800" b="0" i="0" u="none" strike="noStrike" dirty="0" err="1" smtClean="0">
                          <a:solidFill>
                            <a:srgbClr val="000000"/>
                          </a:solidFill>
                          <a:latin typeface="Calibri"/>
                        </a:rPr>
                        <a:t>Hidayat</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Dr. Rudi </a:t>
                      </a:r>
                      <a:r>
                        <a:rPr lang="en-US" sz="800" b="0" i="0" u="none" strike="noStrike" dirty="0" err="1" smtClean="0">
                          <a:solidFill>
                            <a:srgbClr val="000000"/>
                          </a:solidFill>
                          <a:latin typeface="Calibri"/>
                        </a:rPr>
                        <a:t>Kurniawan</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409">
                <a:tc>
                  <a:txBody>
                    <a:bodyPr/>
                    <a:lstStyle/>
                    <a:p>
                      <a:pPr algn="l" fontAlgn="ctr"/>
                      <a:r>
                        <a:rPr lang="id-ID" sz="800" b="0" i="0" u="none" strike="noStrike" dirty="0">
                          <a:solidFill>
                            <a:srgbClr val="000000"/>
                          </a:solidFill>
                          <a:latin typeface="Tahoma"/>
                        </a:rPr>
                        <a:t>Ciamis (Kab.)</a:t>
                      </a:r>
                    </a:p>
                  </a:txBody>
                  <a:tcPr marL="9031" marR="9031"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 </a:t>
                      </a:r>
                      <a:r>
                        <a:rPr lang="en-US" sz="800" b="0" i="0" u="none" strike="noStrike" dirty="0" smtClean="0">
                          <a:solidFill>
                            <a:srgbClr val="000000"/>
                          </a:solidFill>
                          <a:latin typeface="Calibri"/>
                        </a:rPr>
                        <a:t>Pak </a:t>
                      </a:r>
                      <a:r>
                        <a:rPr lang="en-US" sz="800" b="0" i="0" u="none" strike="noStrike" dirty="0" err="1" smtClean="0">
                          <a:solidFill>
                            <a:srgbClr val="000000"/>
                          </a:solidFill>
                          <a:latin typeface="Calibri"/>
                        </a:rPr>
                        <a:t>Iskandar</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a:solidFill>
                            <a:srgbClr val="000000"/>
                          </a:solidFill>
                          <a:latin typeface="Calibri"/>
                        </a:rPr>
                        <a:t> </a:t>
                      </a: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Dr. </a:t>
                      </a:r>
                      <a:r>
                        <a:rPr lang="en-US" sz="800" b="0" i="0" u="none" strike="noStrike" dirty="0" err="1" smtClean="0">
                          <a:solidFill>
                            <a:srgbClr val="000000"/>
                          </a:solidFill>
                          <a:latin typeface="Calibri"/>
                        </a:rPr>
                        <a:t>Arief</a:t>
                      </a:r>
                      <a:r>
                        <a:rPr lang="en-US" sz="800" b="0" i="0" u="none" strike="noStrike" baseline="0" dirty="0" smtClean="0">
                          <a:solidFill>
                            <a:srgbClr val="000000"/>
                          </a:solidFill>
                          <a:latin typeface="Calibri"/>
                        </a:rPr>
                        <a:t> </a:t>
                      </a:r>
                      <a:r>
                        <a:rPr lang="en-US" sz="800" b="0" i="0" u="none" strike="noStrike" baseline="0" dirty="0" err="1" smtClean="0">
                          <a:solidFill>
                            <a:srgbClr val="000000"/>
                          </a:solidFill>
                          <a:latin typeface="Calibri"/>
                        </a:rPr>
                        <a:t>Anshory</a:t>
                      </a:r>
                      <a:r>
                        <a:rPr lang="en-US" sz="800" b="0" i="0" u="none" strike="noStrike" baseline="0" dirty="0" smtClean="0">
                          <a:solidFill>
                            <a:srgbClr val="000000"/>
                          </a:solidFill>
                          <a:latin typeface="Calibri"/>
                        </a:rPr>
                        <a:t> Yusuf</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409">
                <a:tc>
                  <a:txBody>
                    <a:bodyPr/>
                    <a:lstStyle/>
                    <a:p>
                      <a:pPr algn="l" fontAlgn="ctr"/>
                      <a:r>
                        <a:rPr lang="id-ID" sz="800" b="0" i="0" u="none" strike="noStrike" dirty="0">
                          <a:solidFill>
                            <a:srgbClr val="000000"/>
                          </a:solidFill>
                          <a:latin typeface="Tahoma"/>
                        </a:rPr>
                        <a:t>Cianjur (Kab.)</a:t>
                      </a:r>
                    </a:p>
                  </a:txBody>
                  <a:tcPr marL="9031" marR="9031"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 </a:t>
                      </a:r>
                      <a:r>
                        <a:rPr lang="en-US" sz="800" b="0" i="0" u="none" strike="noStrike" dirty="0" smtClean="0">
                          <a:solidFill>
                            <a:srgbClr val="000000"/>
                          </a:solidFill>
                          <a:latin typeface="Calibri"/>
                        </a:rPr>
                        <a:t>Pak </a:t>
                      </a:r>
                      <a:r>
                        <a:rPr lang="en-US" sz="800" b="0" i="0" u="none" strike="noStrike" dirty="0" err="1" smtClean="0">
                          <a:solidFill>
                            <a:srgbClr val="000000"/>
                          </a:solidFill>
                          <a:latin typeface="Calibri"/>
                        </a:rPr>
                        <a:t>Arief</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 </a:t>
                      </a:r>
                      <a:r>
                        <a:rPr lang="en-US" sz="800" b="0" i="0" u="none" strike="noStrike" dirty="0" smtClean="0">
                          <a:solidFill>
                            <a:srgbClr val="000000"/>
                          </a:solidFill>
                          <a:latin typeface="Calibri"/>
                        </a:rPr>
                        <a:t>Prof. </a:t>
                      </a:r>
                      <a:r>
                        <a:rPr lang="en-US" sz="800" b="0" i="0" u="none" strike="noStrike" dirty="0" err="1" smtClean="0">
                          <a:solidFill>
                            <a:srgbClr val="000000"/>
                          </a:solidFill>
                          <a:latin typeface="Calibri"/>
                        </a:rPr>
                        <a:t>Unang</a:t>
                      </a:r>
                      <a:r>
                        <a:rPr lang="en-US" sz="800" b="0" i="0" u="none" strike="noStrike" dirty="0" smtClean="0">
                          <a:solidFill>
                            <a:srgbClr val="000000"/>
                          </a:solidFill>
                          <a:latin typeface="Calibri"/>
                        </a:rPr>
                        <a:t> </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Dr. </a:t>
                      </a:r>
                      <a:r>
                        <a:rPr lang="en-US" sz="800" b="0" i="0" u="none" strike="noStrike" dirty="0" err="1" smtClean="0">
                          <a:solidFill>
                            <a:srgbClr val="000000"/>
                          </a:solidFill>
                          <a:latin typeface="Calibri"/>
                        </a:rPr>
                        <a:t>Endang</a:t>
                      </a:r>
                      <a:r>
                        <a:rPr lang="en-US" sz="800" b="0" i="0" u="none" strike="noStrike" dirty="0" smtClean="0">
                          <a:solidFill>
                            <a:srgbClr val="000000"/>
                          </a:solidFill>
                          <a:latin typeface="Calibri"/>
                        </a:rPr>
                        <a:t> </a:t>
                      </a:r>
                      <a:r>
                        <a:rPr lang="en-US" sz="800" b="0" i="0" u="none" strike="noStrike" dirty="0" err="1" smtClean="0">
                          <a:solidFill>
                            <a:srgbClr val="000000"/>
                          </a:solidFill>
                          <a:latin typeface="Calibri"/>
                        </a:rPr>
                        <a:t>Taufik</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409">
                <a:tc>
                  <a:txBody>
                    <a:bodyPr/>
                    <a:lstStyle/>
                    <a:p>
                      <a:pPr algn="l" fontAlgn="ctr"/>
                      <a:r>
                        <a:rPr lang="id-ID" sz="800" b="0" i="0" u="none" strike="noStrike" dirty="0">
                          <a:solidFill>
                            <a:srgbClr val="000000"/>
                          </a:solidFill>
                          <a:latin typeface="Tahoma"/>
                        </a:rPr>
                        <a:t>Cimahi (Kota)</a:t>
                      </a:r>
                    </a:p>
                  </a:txBody>
                  <a:tcPr marL="9031" marR="9031"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Pak</a:t>
                      </a:r>
                      <a:r>
                        <a:rPr lang="en-US" sz="800" b="0" i="0" u="none" strike="noStrike" baseline="0" dirty="0" smtClean="0">
                          <a:solidFill>
                            <a:srgbClr val="000000"/>
                          </a:solidFill>
                          <a:latin typeface="Calibri"/>
                        </a:rPr>
                        <a:t> Edi (FTIP)</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 </a:t>
                      </a:r>
                      <a:r>
                        <a:rPr lang="en-US" sz="800" b="0" i="0" u="none" strike="noStrike" dirty="0" smtClean="0">
                          <a:solidFill>
                            <a:srgbClr val="000000"/>
                          </a:solidFill>
                          <a:latin typeface="Calibri"/>
                        </a:rPr>
                        <a:t>Prof </a:t>
                      </a:r>
                      <a:r>
                        <a:rPr lang="en-US" sz="800" b="0" i="0" u="none" strike="noStrike" dirty="0" err="1" smtClean="0">
                          <a:solidFill>
                            <a:srgbClr val="000000"/>
                          </a:solidFill>
                          <a:latin typeface="Calibri"/>
                        </a:rPr>
                        <a:t>Tarkus</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Dr. </a:t>
                      </a:r>
                      <a:r>
                        <a:rPr lang="en-US" sz="800" b="0" i="0" u="none" strike="noStrike" dirty="0" err="1" smtClean="0">
                          <a:solidFill>
                            <a:srgbClr val="000000"/>
                          </a:solidFill>
                          <a:latin typeface="Calibri"/>
                        </a:rPr>
                        <a:t>Budiono</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409">
                <a:tc>
                  <a:txBody>
                    <a:bodyPr/>
                    <a:lstStyle/>
                    <a:p>
                      <a:pPr algn="l" fontAlgn="ctr"/>
                      <a:r>
                        <a:rPr lang="id-ID" sz="800" b="0" i="0" u="none" strike="noStrike" dirty="0">
                          <a:solidFill>
                            <a:srgbClr val="000000"/>
                          </a:solidFill>
                          <a:latin typeface="Tahoma"/>
                        </a:rPr>
                        <a:t>Cirebon (Kota)</a:t>
                      </a:r>
                    </a:p>
                  </a:txBody>
                  <a:tcPr marL="9031" marR="9031"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Bu Yoni</a:t>
                      </a:r>
                      <a:r>
                        <a:rPr lang="id-ID" sz="800" b="0" i="0" u="none" strike="noStrike" dirty="0">
                          <a:solidFill>
                            <a:srgbClr val="000000"/>
                          </a:solidFill>
                          <a:latin typeface="Calibri"/>
                        </a:rPr>
                        <a:t> </a:t>
                      </a:r>
                      <a:r>
                        <a:rPr lang="en-US" sz="800" b="0" i="0" u="none" strike="noStrike" dirty="0" smtClean="0">
                          <a:solidFill>
                            <a:srgbClr val="000000"/>
                          </a:solidFill>
                          <a:latin typeface="Calibri"/>
                        </a:rPr>
                        <a:t>(FK)</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 </a:t>
                      </a:r>
                      <a:r>
                        <a:rPr lang="en-US" sz="800" b="0" i="0" u="none" strike="noStrike" dirty="0" smtClean="0">
                          <a:solidFill>
                            <a:srgbClr val="000000"/>
                          </a:solidFill>
                          <a:latin typeface="Calibri"/>
                        </a:rPr>
                        <a:t> Prof </a:t>
                      </a:r>
                      <a:r>
                        <a:rPr lang="en-US" sz="800" b="0" i="0" u="none" strike="noStrike" dirty="0" err="1" smtClean="0">
                          <a:solidFill>
                            <a:srgbClr val="000000"/>
                          </a:solidFill>
                          <a:latin typeface="Calibri"/>
                        </a:rPr>
                        <a:t>Anas</a:t>
                      </a:r>
                      <a:r>
                        <a:rPr lang="en-US" sz="800" b="0" i="0" u="none" strike="noStrike" baseline="0" dirty="0" smtClean="0">
                          <a:solidFill>
                            <a:srgbClr val="000000"/>
                          </a:solidFill>
                          <a:latin typeface="Calibri"/>
                        </a:rPr>
                        <a:t> </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Dr. </a:t>
                      </a:r>
                      <a:r>
                        <a:rPr lang="en-US" sz="800" b="0" i="0" u="none" strike="noStrike" dirty="0" err="1" smtClean="0">
                          <a:solidFill>
                            <a:srgbClr val="000000"/>
                          </a:solidFill>
                          <a:latin typeface="Calibri"/>
                        </a:rPr>
                        <a:t>Sulaeman</a:t>
                      </a:r>
                      <a:r>
                        <a:rPr lang="en-US" sz="800" b="0" i="0" u="none" strike="noStrike" dirty="0" smtClean="0">
                          <a:solidFill>
                            <a:srgbClr val="000000"/>
                          </a:solidFill>
                          <a:latin typeface="Calibri"/>
                        </a:rPr>
                        <a:t> </a:t>
                      </a:r>
                      <a:r>
                        <a:rPr lang="en-US" sz="800" b="0" i="0" u="none" strike="noStrike" dirty="0" err="1" smtClean="0">
                          <a:solidFill>
                            <a:srgbClr val="000000"/>
                          </a:solidFill>
                          <a:latin typeface="Calibri"/>
                        </a:rPr>
                        <a:t>Rahman</a:t>
                      </a:r>
                      <a:r>
                        <a:rPr lang="en-US" sz="800" b="0" i="0" u="none" strike="noStrike" dirty="0" smtClean="0">
                          <a:solidFill>
                            <a:srgbClr val="000000"/>
                          </a:solidFill>
                          <a:latin typeface="Calibri"/>
                        </a:rPr>
                        <a:t> </a:t>
                      </a:r>
                      <a:r>
                        <a:rPr lang="en-US" sz="800" b="0" i="0" u="none" strike="noStrike" dirty="0" err="1" smtClean="0">
                          <a:solidFill>
                            <a:srgbClr val="000000"/>
                          </a:solidFill>
                          <a:latin typeface="Calibri"/>
                        </a:rPr>
                        <a:t>Nidar</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409">
                <a:tc>
                  <a:txBody>
                    <a:bodyPr/>
                    <a:lstStyle/>
                    <a:p>
                      <a:pPr algn="l" fontAlgn="ctr"/>
                      <a:r>
                        <a:rPr lang="id-ID" sz="800" b="0" i="0" u="none" strike="noStrike" dirty="0">
                          <a:solidFill>
                            <a:srgbClr val="000000"/>
                          </a:solidFill>
                          <a:latin typeface="Tahoma"/>
                        </a:rPr>
                        <a:t>Cirebon (Kab.)</a:t>
                      </a:r>
                    </a:p>
                  </a:txBody>
                  <a:tcPr marL="9031" marR="9031"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Pak </a:t>
                      </a:r>
                      <a:r>
                        <a:rPr lang="en-US" sz="800" b="0" i="0" u="none" strike="noStrike" dirty="0" err="1" smtClean="0">
                          <a:solidFill>
                            <a:srgbClr val="000000"/>
                          </a:solidFill>
                          <a:latin typeface="Calibri"/>
                        </a:rPr>
                        <a:t>Kusman</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a:solidFill>
                            <a:srgbClr val="000000"/>
                          </a:solidFill>
                          <a:latin typeface="Calibri"/>
                        </a:rPr>
                        <a:t> </a:t>
                      </a: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Dr. </a:t>
                      </a:r>
                      <a:r>
                        <a:rPr lang="en-US" sz="800" b="0" i="0" u="none" strike="noStrike" dirty="0" err="1" smtClean="0">
                          <a:solidFill>
                            <a:srgbClr val="000000"/>
                          </a:solidFill>
                          <a:latin typeface="Calibri"/>
                        </a:rPr>
                        <a:t>Maman</a:t>
                      </a:r>
                      <a:r>
                        <a:rPr lang="en-US" sz="800" b="0" i="0" u="none" strike="noStrike" baseline="0" dirty="0" smtClean="0">
                          <a:solidFill>
                            <a:srgbClr val="000000"/>
                          </a:solidFill>
                          <a:latin typeface="Calibri"/>
                        </a:rPr>
                        <a:t> </a:t>
                      </a:r>
                      <a:r>
                        <a:rPr lang="en-US" sz="800" b="0" i="0" u="none" strike="noStrike" baseline="0" dirty="0" err="1" smtClean="0">
                          <a:solidFill>
                            <a:srgbClr val="000000"/>
                          </a:solidFill>
                          <a:latin typeface="Calibri"/>
                        </a:rPr>
                        <a:t>Setiawan</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d-ID" sz="800" b="0" i="0" u="none" strike="noStrike">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409">
                <a:tc>
                  <a:txBody>
                    <a:bodyPr/>
                    <a:lstStyle/>
                    <a:p>
                      <a:pPr algn="l" fontAlgn="ctr"/>
                      <a:r>
                        <a:rPr lang="id-ID" sz="800" b="0" i="0" u="none" strike="noStrike" dirty="0">
                          <a:solidFill>
                            <a:srgbClr val="000000"/>
                          </a:solidFill>
                          <a:latin typeface="Tahoma"/>
                        </a:rPr>
                        <a:t>Depok (Kota)</a:t>
                      </a:r>
                    </a:p>
                  </a:txBody>
                  <a:tcPr marL="9031" marR="9031"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 </a:t>
                      </a:r>
                      <a:r>
                        <a:rPr lang="en-US" sz="800" b="0" i="0" u="none" strike="noStrike" dirty="0" smtClean="0">
                          <a:solidFill>
                            <a:srgbClr val="000000"/>
                          </a:solidFill>
                          <a:latin typeface="Calibri"/>
                        </a:rPr>
                        <a:t>Prof </a:t>
                      </a:r>
                      <a:r>
                        <a:rPr lang="en-US" sz="800" b="0" i="0" u="none" strike="noStrike" dirty="0" err="1" smtClean="0">
                          <a:solidFill>
                            <a:srgbClr val="000000"/>
                          </a:solidFill>
                          <a:latin typeface="Calibri"/>
                        </a:rPr>
                        <a:t>Dede</a:t>
                      </a:r>
                      <a:r>
                        <a:rPr lang="en-US" sz="800" b="0" i="0" u="none" strike="noStrike" dirty="0" smtClean="0">
                          <a:solidFill>
                            <a:srgbClr val="000000"/>
                          </a:solidFill>
                          <a:latin typeface="Calibri"/>
                        </a:rPr>
                        <a:t> M.</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a:solidFill>
                            <a:srgbClr val="000000"/>
                          </a:solidFill>
                          <a:latin typeface="Calibri"/>
                        </a:rPr>
                        <a:t> </a:t>
                      </a: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Dr. </a:t>
                      </a:r>
                      <a:r>
                        <a:rPr lang="en-US" sz="800" b="0" i="0" u="none" strike="noStrike" dirty="0" err="1" smtClean="0">
                          <a:solidFill>
                            <a:srgbClr val="000000"/>
                          </a:solidFill>
                          <a:latin typeface="Calibri"/>
                        </a:rPr>
                        <a:t>Bayu</a:t>
                      </a:r>
                      <a:r>
                        <a:rPr lang="en-US" sz="800" b="0" i="0" u="none" strike="noStrike" baseline="0" dirty="0" smtClean="0">
                          <a:solidFill>
                            <a:srgbClr val="000000"/>
                          </a:solidFill>
                          <a:latin typeface="Calibri"/>
                        </a:rPr>
                        <a:t> </a:t>
                      </a:r>
                      <a:r>
                        <a:rPr lang="en-US" sz="800" b="0" i="0" u="none" strike="noStrike" baseline="0" dirty="0" err="1" smtClean="0">
                          <a:solidFill>
                            <a:srgbClr val="000000"/>
                          </a:solidFill>
                          <a:latin typeface="Calibri"/>
                        </a:rPr>
                        <a:t>Kharisma</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d-ID" sz="800" b="0" i="0" u="none" strike="noStrike">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409">
                <a:tc>
                  <a:txBody>
                    <a:bodyPr/>
                    <a:lstStyle/>
                    <a:p>
                      <a:pPr algn="l" fontAlgn="ctr"/>
                      <a:r>
                        <a:rPr lang="id-ID" sz="800" b="0" i="0" u="none" strike="noStrike" dirty="0">
                          <a:solidFill>
                            <a:srgbClr val="000000"/>
                          </a:solidFill>
                          <a:latin typeface="Tahoma"/>
                        </a:rPr>
                        <a:t>Garut (Kab.)</a:t>
                      </a:r>
                    </a:p>
                  </a:txBody>
                  <a:tcPr marL="9031" marR="9031"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Pak </a:t>
                      </a:r>
                      <a:r>
                        <a:rPr lang="en-US" sz="800" b="0" i="0" u="none" strike="noStrike" dirty="0" err="1" smtClean="0">
                          <a:solidFill>
                            <a:srgbClr val="000000"/>
                          </a:solidFill>
                          <a:latin typeface="Calibri"/>
                        </a:rPr>
                        <a:t>Adjat</a:t>
                      </a:r>
                      <a:r>
                        <a:rPr lang="en-US" sz="800" b="0" i="0" u="none" strike="noStrike" dirty="0" smtClean="0">
                          <a:solidFill>
                            <a:srgbClr val="000000"/>
                          </a:solidFill>
                          <a:latin typeface="Calibri"/>
                        </a:rPr>
                        <a:t> (FAPERTA)</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 </a:t>
                      </a:r>
                      <a:r>
                        <a:rPr lang="en-US" sz="800" b="0" i="0" u="none" strike="noStrike" dirty="0" smtClean="0">
                          <a:solidFill>
                            <a:srgbClr val="000000"/>
                          </a:solidFill>
                          <a:latin typeface="Calibri"/>
                        </a:rPr>
                        <a:t>Prof</a:t>
                      </a:r>
                      <a:r>
                        <a:rPr lang="en-US" sz="800" b="0" i="0" u="none" strike="noStrike" baseline="0" dirty="0" smtClean="0">
                          <a:solidFill>
                            <a:srgbClr val="000000"/>
                          </a:solidFill>
                          <a:latin typeface="Calibri"/>
                        </a:rPr>
                        <a:t> </a:t>
                      </a:r>
                      <a:r>
                        <a:rPr lang="en-US" sz="800" b="0" i="0" u="none" strike="noStrike" baseline="0" dirty="0" err="1" smtClean="0">
                          <a:solidFill>
                            <a:srgbClr val="000000"/>
                          </a:solidFill>
                          <a:latin typeface="Calibri"/>
                        </a:rPr>
                        <a:t>Engkus</a:t>
                      </a:r>
                      <a:r>
                        <a:rPr lang="en-US" sz="800" b="0" i="0" u="none" strike="noStrike" baseline="0" dirty="0" smtClean="0">
                          <a:solidFill>
                            <a:srgbClr val="000000"/>
                          </a:solidFill>
                          <a:latin typeface="Calibri"/>
                        </a:rPr>
                        <a:t>, Dr </a:t>
                      </a:r>
                      <a:r>
                        <a:rPr lang="en-US" sz="800" b="0" i="0" u="none" strike="noStrike" baseline="0" dirty="0" err="1" smtClean="0">
                          <a:solidFill>
                            <a:srgbClr val="000000"/>
                          </a:solidFill>
                          <a:latin typeface="Calibri"/>
                        </a:rPr>
                        <a:t>Yudi</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Dr.</a:t>
                      </a:r>
                      <a:r>
                        <a:rPr lang="en-US" sz="800" b="0" i="0" u="none" strike="noStrike" baseline="0" dirty="0" smtClean="0">
                          <a:solidFill>
                            <a:srgbClr val="000000"/>
                          </a:solidFill>
                          <a:latin typeface="Calibri"/>
                        </a:rPr>
                        <a:t> </a:t>
                      </a:r>
                      <a:r>
                        <a:rPr lang="en-US" sz="800" b="0" i="0" u="none" strike="noStrike" dirty="0" smtClean="0">
                          <a:solidFill>
                            <a:srgbClr val="000000"/>
                          </a:solidFill>
                          <a:latin typeface="Calibri"/>
                        </a:rPr>
                        <a:t>Dr. </a:t>
                      </a:r>
                      <a:r>
                        <a:rPr lang="en-US" sz="800" b="0" i="0" u="none" strike="noStrike" dirty="0" err="1" smtClean="0">
                          <a:solidFill>
                            <a:srgbClr val="000000"/>
                          </a:solidFill>
                          <a:latin typeface="Calibri"/>
                        </a:rPr>
                        <a:t>Adithya</a:t>
                      </a:r>
                      <a:r>
                        <a:rPr lang="en-US" sz="800" b="0" i="0" u="none" strike="noStrike" dirty="0" smtClean="0">
                          <a:solidFill>
                            <a:srgbClr val="000000"/>
                          </a:solidFill>
                          <a:latin typeface="Calibri"/>
                        </a:rPr>
                        <a:t> </a:t>
                      </a:r>
                      <a:r>
                        <a:rPr lang="en-US" sz="800" b="0" i="0" u="none" strike="noStrike" dirty="0" err="1" smtClean="0">
                          <a:solidFill>
                            <a:srgbClr val="000000"/>
                          </a:solidFill>
                          <a:latin typeface="Calibri"/>
                        </a:rPr>
                        <a:t>Wardhana</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409">
                <a:tc>
                  <a:txBody>
                    <a:bodyPr/>
                    <a:lstStyle/>
                    <a:p>
                      <a:pPr algn="l" fontAlgn="ctr"/>
                      <a:r>
                        <a:rPr lang="id-ID" sz="800" b="0" i="0" u="none" strike="noStrike" dirty="0">
                          <a:solidFill>
                            <a:srgbClr val="000000"/>
                          </a:solidFill>
                          <a:latin typeface="Tahoma"/>
                        </a:rPr>
                        <a:t>Indramayu (Kab.)</a:t>
                      </a:r>
                    </a:p>
                  </a:txBody>
                  <a:tcPr marL="9031" marR="9031"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Prof Oekan</a:t>
                      </a: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a:solidFill>
                            <a:srgbClr val="000000"/>
                          </a:solidFill>
                          <a:latin typeface="Calibri"/>
                        </a:rPr>
                        <a:t> </a:t>
                      </a: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Dr. </a:t>
                      </a:r>
                      <a:r>
                        <a:rPr lang="en-US" sz="800" b="0" i="0" u="none" strike="noStrike" dirty="0" err="1" smtClean="0">
                          <a:solidFill>
                            <a:srgbClr val="000000"/>
                          </a:solidFill>
                          <a:latin typeface="Calibri"/>
                        </a:rPr>
                        <a:t>Tettt</a:t>
                      </a:r>
                      <a:r>
                        <a:rPr lang="en-US" sz="800" b="0" i="0" u="none" strike="noStrike" dirty="0" smtClean="0">
                          <a:solidFill>
                            <a:srgbClr val="000000"/>
                          </a:solidFill>
                          <a:latin typeface="Calibri"/>
                        </a:rPr>
                        <a:t> </a:t>
                      </a:r>
                      <a:r>
                        <a:rPr lang="en-US" sz="800" b="0" i="0" u="none" strike="noStrike" dirty="0" err="1" smtClean="0">
                          <a:solidFill>
                            <a:srgbClr val="000000"/>
                          </a:solidFill>
                          <a:latin typeface="Calibri"/>
                        </a:rPr>
                        <a:t>Fitrianti</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d-ID" sz="800" b="0" i="0" u="none" strike="noStrike">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409">
                <a:tc>
                  <a:txBody>
                    <a:bodyPr/>
                    <a:lstStyle/>
                    <a:p>
                      <a:pPr algn="l" fontAlgn="ctr"/>
                      <a:r>
                        <a:rPr lang="id-ID" sz="800" b="0" i="0" u="none" strike="noStrike" dirty="0">
                          <a:solidFill>
                            <a:srgbClr val="000000"/>
                          </a:solidFill>
                          <a:latin typeface="Tahoma"/>
                        </a:rPr>
                        <a:t>Karawang (Kab.)</a:t>
                      </a:r>
                    </a:p>
                  </a:txBody>
                  <a:tcPr marL="9031" marR="9031"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 </a:t>
                      </a:r>
                      <a:r>
                        <a:rPr lang="en-US" sz="800" b="0" i="0" u="none" strike="noStrike" dirty="0" smtClean="0">
                          <a:solidFill>
                            <a:srgbClr val="000000"/>
                          </a:solidFill>
                          <a:latin typeface="Calibri"/>
                        </a:rPr>
                        <a:t>Prof </a:t>
                      </a:r>
                      <a:r>
                        <a:rPr lang="en-US" sz="800" b="0" i="0" u="none" strike="noStrike" dirty="0" err="1" smtClean="0">
                          <a:solidFill>
                            <a:srgbClr val="000000"/>
                          </a:solidFill>
                          <a:latin typeface="Calibri"/>
                        </a:rPr>
                        <a:t>Tati</a:t>
                      </a:r>
                      <a:r>
                        <a:rPr lang="en-US" sz="800" b="0" i="0" u="none" strike="noStrike" dirty="0" smtClean="0">
                          <a:solidFill>
                            <a:srgbClr val="000000"/>
                          </a:solidFill>
                          <a:latin typeface="Calibri"/>
                        </a:rPr>
                        <a:t> </a:t>
                      </a:r>
                      <a:r>
                        <a:rPr lang="en-US" sz="800" b="0" i="0" u="none" strike="noStrike" dirty="0" err="1" smtClean="0">
                          <a:solidFill>
                            <a:srgbClr val="000000"/>
                          </a:solidFill>
                          <a:latin typeface="Calibri"/>
                        </a:rPr>
                        <a:t>Remi</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a:solidFill>
                            <a:srgbClr val="000000"/>
                          </a:solidFill>
                          <a:latin typeface="Calibri"/>
                        </a:rPr>
                        <a:t> </a:t>
                      </a: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Dr  Ahmad</a:t>
                      </a:r>
                      <a:r>
                        <a:rPr lang="en-US" sz="800" b="0" i="0" u="none" strike="noStrike" baseline="0" dirty="0" smtClean="0">
                          <a:solidFill>
                            <a:srgbClr val="000000"/>
                          </a:solidFill>
                          <a:latin typeface="Calibri"/>
                        </a:rPr>
                        <a:t> </a:t>
                      </a:r>
                      <a:r>
                        <a:rPr lang="en-US" sz="800" b="0" i="0" u="none" strike="noStrike" baseline="0" dirty="0" err="1" smtClean="0">
                          <a:solidFill>
                            <a:srgbClr val="000000"/>
                          </a:solidFill>
                          <a:latin typeface="Calibri"/>
                        </a:rPr>
                        <a:t>Kemal</a:t>
                      </a:r>
                      <a:r>
                        <a:rPr lang="en-US" sz="800" b="0" i="0" u="none" strike="noStrike" baseline="0" dirty="0" smtClean="0">
                          <a:solidFill>
                            <a:srgbClr val="000000"/>
                          </a:solidFill>
                          <a:latin typeface="Calibri"/>
                        </a:rPr>
                        <a:t> </a:t>
                      </a:r>
                      <a:r>
                        <a:rPr lang="en-US" sz="800" b="0" i="0" u="none" strike="noStrike" baseline="0" dirty="0" err="1" smtClean="0">
                          <a:solidFill>
                            <a:srgbClr val="000000"/>
                          </a:solidFill>
                          <a:latin typeface="Calibri"/>
                        </a:rPr>
                        <a:t>Hidayat</a:t>
                      </a:r>
                      <a:r>
                        <a:rPr lang="en-US" sz="800" b="0" i="0" u="none" strike="noStrike" dirty="0" smtClean="0">
                          <a:solidFill>
                            <a:srgbClr val="000000"/>
                          </a:solidFill>
                          <a:latin typeface="Calibri"/>
                        </a:rPr>
                        <a:t> </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d-ID" sz="800" b="0" i="0" u="none" strike="noStrike">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409">
                <a:tc>
                  <a:txBody>
                    <a:bodyPr/>
                    <a:lstStyle/>
                    <a:p>
                      <a:pPr algn="l" fontAlgn="ctr"/>
                      <a:r>
                        <a:rPr lang="id-ID" sz="800" b="0" i="0" u="none" strike="noStrike" dirty="0">
                          <a:solidFill>
                            <a:srgbClr val="000000"/>
                          </a:solidFill>
                          <a:latin typeface="Tahoma"/>
                        </a:rPr>
                        <a:t>Kuningan (Kab.)</a:t>
                      </a:r>
                    </a:p>
                  </a:txBody>
                  <a:tcPr marL="9031" marR="9031"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Prof </a:t>
                      </a:r>
                      <a:r>
                        <a:rPr lang="id-ID" sz="800" b="0" i="0" u="none" strike="noStrike" dirty="0" smtClean="0">
                          <a:solidFill>
                            <a:srgbClr val="000000"/>
                          </a:solidFill>
                          <a:latin typeface="Calibri"/>
                        </a:rPr>
                        <a:t>Obsatar </a:t>
                      </a:r>
                      <a:r>
                        <a:rPr lang="id-ID" sz="800" b="0" i="0" u="none" strike="noStrike" dirty="0">
                          <a:solidFill>
                            <a:srgbClr val="000000"/>
                          </a:solidFill>
                          <a:latin typeface="Calibri"/>
                        </a:rPr>
                        <a:t>Sinaga</a:t>
                      </a: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 </a:t>
                      </a: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Dr.  </a:t>
                      </a:r>
                      <a:r>
                        <a:rPr lang="en-US" sz="800" b="0" i="0" u="none" strike="noStrike" dirty="0" err="1" smtClean="0">
                          <a:solidFill>
                            <a:srgbClr val="000000"/>
                          </a:solidFill>
                          <a:latin typeface="Calibri"/>
                        </a:rPr>
                        <a:t>Imas</a:t>
                      </a:r>
                      <a:r>
                        <a:rPr lang="en-US" sz="800" b="0" i="0" u="none" strike="noStrike" dirty="0" smtClean="0">
                          <a:solidFill>
                            <a:srgbClr val="000000"/>
                          </a:solidFill>
                          <a:latin typeface="Calibri"/>
                        </a:rPr>
                        <a:t> </a:t>
                      </a:r>
                      <a:r>
                        <a:rPr lang="en-US" sz="800" b="0" i="0" u="none" strike="noStrike" dirty="0" err="1" smtClean="0">
                          <a:solidFill>
                            <a:srgbClr val="000000"/>
                          </a:solidFill>
                          <a:latin typeface="Calibri"/>
                        </a:rPr>
                        <a:t>Soemaryani</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409">
                <a:tc>
                  <a:txBody>
                    <a:bodyPr/>
                    <a:lstStyle/>
                    <a:p>
                      <a:pPr algn="l" fontAlgn="ctr"/>
                      <a:r>
                        <a:rPr lang="id-ID" sz="800" b="0" i="0" u="none" strike="noStrike" dirty="0">
                          <a:solidFill>
                            <a:srgbClr val="000000"/>
                          </a:solidFill>
                          <a:latin typeface="Tahoma"/>
                        </a:rPr>
                        <a:t>Majalengka (Kab.)</a:t>
                      </a:r>
                    </a:p>
                  </a:txBody>
                  <a:tcPr marL="9031" marR="9031"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Widya </a:t>
                      </a:r>
                      <a:r>
                        <a:rPr lang="id-ID" sz="800" b="0" i="0" u="none" strike="noStrike" dirty="0" smtClean="0">
                          <a:solidFill>
                            <a:srgbClr val="000000"/>
                          </a:solidFill>
                          <a:latin typeface="Calibri"/>
                        </a:rPr>
                        <a:t>S</a:t>
                      </a:r>
                      <a:r>
                        <a:rPr lang="en-US" sz="800" b="0" i="0" u="none" strike="noStrike" dirty="0" err="1" smtClean="0">
                          <a:solidFill>
                            <a:srgbClr val="000000"/>
                          </a:solidFill>
                          <a:latin typeface="Calibri"/>
                        </a:rPr>
                        <a:t>etiabudi</a:t>
                      </a:r>
                      <a:r>
                        <a:rPr lang="en-US" sz="800" b="0" i="0" u="none" strike="noStrike" dirty="0" smtClean="0">
                          <a:solidFill>
                            <a:srgbClr val="000000"/>
                          </a:solidFill>
                          <a:latin typeface="Calibri"/>
                        </a:rPr>
                        <a:t> (FISIP)</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 </a:t>
                      </a:r>
                      <a:r>
                        <a:rPr lang="en-US" sz="800" b="0" i="0" u="none" strike="noStrike" dirty="0" smtClean="0">
                          <a:solidFill>
                            <a:srgbClr val="000000"/>
                          </a:solidFill>
                          <a:latin typeface="Calibri"/>
                        </a:rPr>
                        <a:t>Prof </a:t>
                      </a:r>
                      <a:r>
                        <a:rPr lang="en-US" sz="800" b="0" i="0" u="none" strike="noStrike" dirty="0" err="1" smtClean="0">
                          <a:solidFill>
                            <a:srgbClr val="000000"/>
                          </a:solidFill>
                          <a:latin typeface="Calibri"/>
                        </a:rPr>
                        <a:t>Warid</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Dr. </a:t>
                      </a:r>
                      <a:r>
                        <a:rPr lang="en-US" sz="800" b="0" i="0" u="none" strike="noStrike" dirty="0" err="1" smtClean="0">
                          <a:solidFill>
                            <a:srgbClr val="000000"/>
                          </a:solidFill>
                          <a:latin typeface="Calibri"/>
                        </a:rPr>
                        <a:t>Wawan</a:t>
                      </a:r>
                      <a:r>
                        <a:rPr lang="en-US" sz="800" b="0" i="0" u="none" strike="noStrike" dirty="0" smtClean="0">
                          <a:solidFill>
                            <a:srgbClr val="000000"/>
                          </a:solidFill>
                          <a:latin typeface="Calibri"/>
                        </a:rPr>
                        <a:t> </a:t>
                      </a:r>
                      <a:r>
                        <a:rPr lang="en-US" sz="800" b="0" i="0" u="none" strike="noStrike" dirty="0" err="1" smtClean="0">
                          <a:solidFill>
                            <a:srgbClr val="000000"/>
                          </a:solidFill>
                          <a:latin typeface="Calibri"/>
                        </a:rPr>
                        <a:t>Hermawan</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409">
                <a:tc>
                  <a:txBody>
                    <a:bodyPr/>
                    <a:lstStyle/>
                    <a:p>
                      <a:pPr algn="l" fontAlgn="ctr"/>
                      <a:r>
                        <a:rPr lang="id-ID" sz="800" b="0" i="0" u="none" strike="noStrike" dirty="0">
                          <a:solidFill>
                            <a:srgbClr val="000000"/>
                          </a:solidFill>
                          <a:latin typeface="Tahoma"/>
                        </a:rPr>
                        <a:t>Purwakarta (Kab.)</a:t>
                      </a:r>
                    </a:p>
                  </a:txBody>
                  <a:tcPr marL="9031" marR="9031"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 </a:t>
                      </a:r>
                      <a:r>
                        <a:rPr lang="en-US" sz="800" b="0" i="0" u="none" strike="noStrike" dirty="0" smtClean="0">
                          <a:solidFill>
                            <a:srgbClr val="000000"/>
                          </a:solidFill>
                          <a:latin typeface="Calibri"/>
                        </a:rPr>
                        <a:t>Bu </a:t>
                      </a:r>
                      <a:r>
                        <a:rPr lang="en-US" sz="800" b="0" i="0" u="none" strike="noStrike" dirty="0" err="1" smtClean="0">
                          <a:solidFill>
                            <a:srgbClr val="000000"/>
                          </a:solidFill>
                          <a:latin typeface="Calibri"/>
                        </a:rPr>
                        <a:t>Husni</a:t>
                      </a:r>
                      <a:r>
                        <a:rPr lang="en-US" sz="800" b="0" i="0" u="none" strike="noStrike" dirty="0" smtClean="0">
                          <a:solidFill>
                            <a:srgbClr val="000000"/>
                          </a:solidFill>
                          <a:latin typeface="Calibri"/>
                        </a:rPr>
                        <a:t> MY</a:t>
                      </a: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 </a:t>
                      </a: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Dr. </a:t>
                      </a:r>
                      <a:r>
                        <a:rPr lang="en-US" sz="800" b="0" i="0" u="none" strike="noStrike" dirty="0" err="1" smtClean="0">
                          <a:solidFill>
                            <a:srgbClr val="000000"/>
                          </a:solidFill>
                          <a:latin typeface="Calibri"/>
                        </a:rPr>
                        <a:t>Sugiono</a:t>
                      </a:r>
                      <a:r>
                        <a:rPr lang="en-US" sz="800" b="0" i="0" u="none" strike="noStrike" dirty="0" smtClean="0">
                          <a:solidFill>
                            <a:srgbClr val="000000"/>
                          </a:solidFill>
                          <a:latin typeface="Calibri"/>
                        </a:rPr>
                        <a:t> </a:t>
                      </a:r>
                      <a:r>
                        <a:rPr lang="en-US" sz="800" b="0" i="0" u="none" strike="noStrike" dirty="0" err="1" smtClean="0">
                          <a:solidFill>
                            <a:srgbClr val="000000"/>
                          </a:solidFill>
                          <a:latin typeface="Calibri"/>
                        </a:rPr>
                        <a:t>Paulus</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409">
                <a:tc>
                  <a:txBody>
                    <a:bodyPr/>
                    <a:lstStyle/>
                    <a:p>
                      <a:pPr algn="l" fontAlgn="ctr"/>
                      <a:r>
                        <a:rPr lang="id-ID" sz="800" b="0" i="0" u="none" strike="noStrike" dirty="0">
                          <a:solidFill>
                            <a:srgbClr val="000000"/>
                          </a:solidFill>
                          <a:latin typeface="Tahoma"/>
                        </a:rPr>
                        <a:t>Subang (Kab.) </a:t>
                      </a:r>
                    </a:p>
                  </a:txBody>
                  <a:tcPr marL="9031" marR="9031"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Bu</a:t>
                      </a:r>
                      <a:r>
                        <a:rPr lang="en-US" sz="800" b="0" i="0" u="none" strike="noStrike" baseline="0" dirty="0" smtClean="0">
                          <a:solidFill>
                            <a:srgbClr val="000000"/>
                          </a:solidFill>
                          <a:latin typeface="Calibri"/>
                        </a:rPr>
                        <a:t> An </a:t>
                      </a:r>
                      <a:r>
                        <a:rPr lang="en-US" sz="800" b="0" i="0" u="none" strike="noStrike" baseline="0" dirty="0" err="1" smtClean="0">
                          <a:solidFill>
                            <a:srgbClr val="000000"/>
                          </a:solidFill>
                          <a:latin typeface="Calibri"/>
                        </a:rPr>
                        <a:t>An</a:t>
                      </a:r>
                      <a:r>
                        <a:rPr lang="en-US" sz="800" b="0" i="0" u="none" strike="noStrike" baseline="0" dirty="0" smtClean="0">
                          <a:solidFill>
                            <a:srgbClr val="000000"/>
                          </a:solidFill>
                          <a:latin typeface="Calibri"/>
                        </a:rPr>
                        <a:t> (FH)</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 </a:t>
                      </a:r>
                      <a:r>
                        <a:rPr lang="en-US" sz="800" b="0" i="0" u="none" strike="noStrike" dirty="0" smtClean="0">
                          <a:solidFill>
                            <a:srgbClr val="000000"/>
                          </a:solidFill>
                          <a:latin typeface="Calibri"/>
                        </a:rPr>
                        <a:t>Prof </a:t>
                      </a:r>
                      <a:r>
                        <a:rPr lang="en-US" sz="800" b="0" i="0" u="none" strike="noStrike" dirty="0" err="1" smtClean="0">
                          <a:solidFill>
                            <a:srgbClr val="000000"/>
                          </a:solidFill>
                          <a:latin typeface="Calibri"/>
                        </a:rPr>
                        <a:t>Tualar</a:t>
                      </a:r>
                      <a:r>
                        <a:rPr lang="en-US" sz="800" b="0" i="0" u="none" strike="noStrike" dirty="0" smtClean="0">
                          <a:solidFill>
                            <a:srgbClr val="000000"/>
                          </a:solidFill>
                          <a:latin typeface="Calibri"/>
                        </a:rPr>
                        <a:t> </a:t>
                      </a:r>
                      <a:r>
                        <a:rPr lang="en-US" sz="800" b="0" i="0" u="none" strike="noStrike" dirty="0" err="1" smtClean="0">
                          <a:solidFill>
                            <a:srgbClr val="000000"/>
                          </a:solidFill>
                          <a:latin typeface="Calibri"/>
                        </a:rPr>
                        <a:t>Simarmata</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Dr. Harry </a:t>
                      </a:r>
                      <a:r>
                        <a:rPr lang="en-US" sz="800" b="0" i="0" u="none" strike="noStrike" dirty="0" err="1" smtClean="0">
                          <a:solidFill>
                            <a:srgbClr val="000000"/>
                          </a:solidFill>
                          <a:latin typeface="Calibri"/>
                        </a:rPr>
                        <a:t>Suharman</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79">
                <a:tc>
                  <a:txBody>
                    <a:bodyPr/>
                    <a:lstStyle/>
                    <a:p>
                      <a:pPr algn="l" fontAlgn="ctr"/>
                      <a:r>
                        <a:rPr lang="id-ID" sz="800" b="0" i="0" u="none" strike="noStrike" dirty="0">
                          <a:solidFill>
                            <a:srgbClr val="000000"/>
                          </a:solidFill>
                          <a:latin typeface="Tahoma"/>
                        </a:rPr>
                        <a:t>Sukabumi (Kota)</a:t>
                      </a:r>
                    </a:p>
                  </a:txBody>
                  <a:tcPr marL="9031" marR="9031"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 </a:t>
                      </a:r>
                      <a:r>
                        <a:rPr lang="en-US" sz="800" b="0" i="0" u="none" strike="noStrike" dirty="0" smtClean="0">
                          <a:solidFill>
                            <a:srgbClr val="000000"/>
                          </a:solidFill>
                          <a:latin typeface="Calibri"/>
                        </a:rPr>
                        <a:t>Pak </a:t>
                      </a:r>
                      <a:r>
                        <a:rPr lang="en-US" sz="800" b="0" i="0" u="none" strike="noStrike" dirty="0" err="1" smtClean="0">
                          <a:solidFill>
                            <a:srgbClr val="000000"/>
                          </a:solidFill>
                          <a:latin typeface="Calibri"/>
                        </a:rPr>
                        <a:t>Sigid</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 </a:t>
                      </a:r>
                      <a:r>
                        <a:rPr lang="en-US" sz="800" b="0" i="0" u="none" strike="noStrike" dirty="0" smtClean="0">
                          <a:solidFill>
                            <a:srgbClr val="000000"/>
                          </a:solidFill>
                          <a:latin typeface="Calibri"/>
                        </a:rPr>
                        <a:t>Prof </a:t>
                      </a:r>
                      <a:r>
                        <a:rPr lang="en-US" sz="800" b="0" i="0" u="none" strike="noStrike" dirty="0" err="1" smtClean="0">
                          <a:solidFill>
                            <a:srgbClr val="000000"/>
                          </a:solidFill>
                          <a:latin typeface="Calibri"/>
                        </a:rPr>
                        <a:t>Budiman</a:t>
                      </a:r>
                      <a:r>
                        <a:rPr lang="en-US" sz="800" b="0" i="0" u="none" strike="noStrike" dirty="0" smtClean="0">
                          <a:solidFill>
                            <a:srgbClr val="000000"/>
                          </a:solidFill>
                          <a:latin typeface="Calibri"/>
                        </a:rPr>
                        <a:t> </a:t>
                      </a:r>
                      <a:r>
                        <a:rPr lang="en-US" sz="800" b="0" i="0" u="none" strike="noStrike" dirty="0" err="1" smtClean="0">
                          <a:solidFill>
                            <a:srgbClr val="000000"/>
                          </a:solidFill>
                          <a:latin typeface="Calibri"/>
                        </a:rPr>
                        <a:t>Rusli</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Dr. </a:t>
                      </a:r>
                      <a:r>
                        <a:rPr lang="en-US" sz="800" b="0" i="0" u="none" strike="noStrike" dirty="0" err="1" smtClean="0">
                          <a:solidFill>
                            <a:srgbClr val="000000"/>
                          </a:solidFill>
                          <a:latin typeface="Calibri"/>
                        </a:rPr>
                        <a:t>Yayan</a:t>
                      </a:r>
                      <a:r>
                        <a:rPr lang="en-US" sz="800" b="0" i="0" u="none" strike="noStrike" dirty="0" smtClean="0">
                          <a:solidFill>
                            <a:srgbClr val="000000"/>
                          </a:solidFill>
                          <a:latin typeface="Calibri"/>
                        </a:rPr>
                        <a:t>/Carolina</a:t>
                      </a:r>
                      <a:r>
                        <a:rPr lang="en-US" sz="800" b="0" i="0" u="none" strike="noStrike" baseline="0" dirty="0" smtClean="0">
                          <a:solidFill>
                            <a:srgbClr val="000000"/>
                          </a:solidFill>
                          <a:latin typeface="Calibri"/>
                        </a:rPr>
                        <a:t> P./ Dr. </a:t>
                      </a:r>
                      <a:r>
                        <a:rPr lang="en-US" sz="800" b="0" i="0" u="none" strike="noStrike" baseline="0" dirty="0" err="1" smtClean="0">
                          <a:solidFill>
                            <a:srgbClr val="000000"/>
                          </a:solidFill>
                          <a:latin typeface="Calibri"/>
                        </a:rPr>
                        <a:t>Soni</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err="1" smtClean="0">
                          <a:solidFill>
                            <a:srgbClr val="000000"/>
                          </a:solidFill>
                          <a:latin typeface="Calibri"/>
                        </a:rPr>
                        <a:t>Sekda</a:t>
                      </a:r>
                      <a:r>
                        <a:rPr lang="en-US" sz="800" b="0" i="0" u="none" strike="noStrike" dirty="0" smtClean="0">
                          <a:solidFill>
                            <a:srgbClr val="000000"/>
                          </a:solidFill>
                          <a:latin typeface="Calibri"/>
                        </a:rPr>
                        <a:t>: </a:t>
                      </a:r>
                      <a:r>
                        <a:rPr lang="en-US" sz="800" b="0" i="0" u="none" strike="noStrike" dirty="0" err="1" smtClean="0">
                          <a:solidFill>
                            <a:srgbClr val="000000"/>
                          </a:solidFill>
                          <a:latin typeface="Calibri"/>
                        </a:rPr>
                        <a:t>Hanafi</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409">
                <a:tc>
                  <a:txBody>
                    <a:bodyPr/>
                    <a:lstStyle/>
                    <a:p>
                      <a:pPr algn="l" fontAlgn="ctr"/>
                      <a:r>
                        <a:rPr lang="id-ID" sz="800" b="0" i="0" u="none" strike="noStrike" dirty="0">
                          <a:solidFill>
                            <a:srgbClr val="000000"/>
                          </a:solidFill>
                          <a:latin typeface="Tahoma"/>
                        </a:rPr>
                        <a:t>Sukabumi (Kab.)</a:t>
                      </a:r>
                    </a:p>
                  </a:txBody>
                  <a:tcPr marL="9031" marR="9031"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 Bu </a:t>
                      </a:r>
                      <a:r>
                        <a:rPr lang="id-ID" sz="800" b="0" i="0" u="none" strike="noStrike" dirty="0" smtClean="0">
                          <a:solidFill>
                            <a:srgbClr val="000000"/>
                          </a:solidFill>
                          <a:latin typeface="Calibri"/>
                        </a:rPr>
                        <a:t>Vijaya</a:t>
                      </a:r>
                      <a:r>
                        <a:rPr lang="en-US" sz="800" b="0" i="0" u="none" strike="noStrike" dirty="0" smtClean="0">
                          <a:solidFill>
                            <a:srgbClr val="000000"/>
                          </a:solidFill>
                          <a:latin typeface="Calibri"/>
                        </a:rPr>
                        <a:t> (FTG)</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 </a:t>
                      </a:r>
                      <a:r>
                        <a:rPr lang="en-US" sz="800" b="0" i="0" u="none" strike="noStrike" dirty="0" smtClean="0">
                          <a:solidFill>
                            <a:srgbClr val="000000"/>
                          </a:solidFill>
                          <a:latin typeface="Calibri"/>
                        </a:rPr>
                        <a:t>Prof </a:t>
                      </a:r>
                      <a:r>
                        <a:rPr lang="en-US" sz="800" b="0" i="0" u="none" strike="noStrike" dirty="0" err="1" smtClean="0">
                          <a:solidFill>
                            <a:srgbClr val="000000"/>
                          </a:solidFill>
                          <a:latin typeface="Calibri"/>
                        </a:rPr>
                        <a:t>Eri</a:t>
                      </a:r>
                      <a:r>
                        <a:rPr lang="en-US" sz="800" b="0" i="0" u="none" strike="noStrike" dirty="0" smtClean="0">
                          <a:solidFill>
                            <a:srgbClr val="000000"/>
                          </a:solidFill>
                          <a:latin typeface="Calibri"/>
                        </a:rPr>
                        <a:t> </a:t>
                      </a:r>
                      <a:r>
                        <a:rPr lang="en-US" sz="800" b="0" i="0" u="none" strike="noStrike" dirty="0" err="1" smtClean="0">
                          <a:solidFill>
                            <a:srgbClr val="000000"/>
                          </a:solidFill>
                          <a:latin typeface="Calibri"/>
                        </a:rPr>
                        <a:t>Megantara</a:t>
                      </a:r>
                      <a:r>
                        <a:rPr lang="en-US" sz="800" b="0" i="0" u="none" strike="noStrike" dirty="0" smtClean="0">
                          <a:solidFill>
                            <a:srgbClr val="000000"/>
                          </a:solidFill>
                          <a:latin typeface="Calibri"/>
                        </a:rPr>
                        <a:t>,</a:t>
                      </a:r>
                      <a:r>
                        <a:rPr lang="en-US" sz="800" b="0" i="0" u="none" strike="noStrike" baseline="0" dirty="0" smtClean="0">
                          <a:solidFill>
                            <a:srgbClr val="000000"/>
                          </a:solidFill>
                          <a:latin typeface="Calibri"/>
                        </a:rPr>
                        <a:t> Prof Mega</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Dr.  </a:t>
                      </a:r>
                      <a:r>
                        <a:rPr lang="en-US" sz="800" b="0" i="0" u="none" strike="noStrike" dirty="0" err="1" smtClean="0">
                          <a:solidFill>
                            <a:srgbClr val="000000"/>
                          </a:solidFill>
                          <a:latin typeface="Calibri"/>
                        </a:rPr>
                        <a:t>Anhar</a:t>
                      </a:r>
                      <a:r>
                        <a:rPr lang="en-US" sz="800" b="0" i="0" u="none" strike="noStrike" dirty="0" smtClean="0">
                          <a:solidFill>
                            <a:srgbClr val="000000"/>
                          </a:solidFill>
                          <a:latin typeface="Calibri"/>
                        </a:rPr>
                        <a:t> </a:t>
                      </a:r>
                      <a:r>
                        <a:rPr lang="en-US" sz="800" b="0" i="0" u="none" strike="noStrike" dirty="0" err="1" smtClean="0">
                          <a:solidFill>
                            <a:srgbClr val="000000"/>
                          </a:solidFill>
                          <a:latin typeface="Calibri"/>
                        </a:rPr>
                        <a:t>Fauzan</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409">
                <a:tc>
                  <a:txBody>
                    <a:bodyPr/>
                    <a:lstStyle/>
                    <a:p>
                      <a:pPr algn="l" fontAlgn="ctr"/>
                      <a:r>
                        <a:rPr lang="id-ID" sz="800" b="0" i="0" u="none" strike="noStrike" dirty="0">
                          <a:solidFill>
                            <a:srgbClr val="000000"/>
                          </a:solidFill>
                          <a:latin typeface="Tahoma"/>
                        </a:rPr>
                        <a:t>Sumedang (Kab.) </a:t>
                      </a:r>
                    </a:p>
                  </a:txBody>
                  <a:tcPr marL="9031" marR="9031"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smtClean="0">
                          <a:solidFill>
                            <a:srgbClr val="000000"/>
                          </a:solidFill>
                          <a:latin typeface="Calibri"/>
                        </a:rPr>
                        <a:t>Bu Nina (FKG)</a:t>
                      </a:r>
                      <a:r>
                        <a:rPr lang="id-ID" sz="800" b="0" i="0" u="none" strike="noStrike" dirty="0">
                          <a:solidFill>
                            <a:srgbClr val="000000"/>
                          </a:solidFill>
                          <a:latin typeface="Calibri"/>
                        </a:rPr>
                        <a:t> </a:t>
                      </a: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 </a:t>
                      </a:r>
                      <a:r>
                        <a:rPr lang="en-US" sz="800" b="0" i="0" u="none" strike="noStrike" dirty="0" smtClean="0">
                          <a:solidFill>
                            <a:srgbClr val="000000"/>
                          </a:solidFill>
                          <a:latin typeface="Calibri"/>
                        </a:rPr>
                        <a:t>Prof.</a:t>
                      </a:r>
                      <a:r>
                        <a:rPr lang="en-US" sz="800" b="0" i="0" u="none" strike="noStrike" baseline="0" dirty="0" smtClean="0">
                          <a:solidFill>
                            <a:srgbClr val="000000"/>
                          </a:solidFill>
                          <a:latin typeface="Calibri"/>
                        </a:rPr>
                        <a:t> </a:t>
                      </a:r>
                      <a:r>
                        <a:rPr lang="en-US" sz="800" b="0" i="0" u="none" strike="noStrike" baseline="0" dirty="0" err="1" smtClean="0">
                          <a:solidFill>
                            <a:srgbClr val="000000"/>
                          </a:solidFill>
                          <a:latin typeface="Calibri"/>
                        </a:rPr>
                        <a:t>Opan</a:t>
                      </a:r>
                      <a:r>
                        <a:rPr lang="en-US" sz="800" b="0" i="0" u="none" strike="noStrike" baseline="0" dirty="0" smtClean="0">
                          <a:solidFill>
                            <a:srgbClr val="000000"/>
                          </a:solidFill>
                          <a:latin typeface="Calibri"/>
                        </a:rPr>
                        <a:t>, Dr. </a:t>
                      </a:r>
                      <a:r>
                        <a:rPr lang="en-US" sz="800" b="0" i="0" u="none" strike="noStrike" baseline="0" dirty="0" err="1" smtClean="0">
                          <a:solidFill>
                            <a:srgbClr val="000000"/>
                          </a:solidFill>
                          <a:latin typeface="Calibri"/>
                        </a:rPr>
                        <a:t>Arief</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Dr. </a:t>
                      </a:r>
                      <a:r>
                        <a:rPr lang="en-US" sz="800" b="0" i="0" u="none" strike="noStrike" dirty="0" err="1" smtClean="0">
                          <a:solidFill>
                            <a:srgbClr val="000000"/>
                          </a:solidFill>
                          <a:latin typeface="Calibri"/>
                        </a:rPr>
                        <a:t>Aldrin</a:t>
                      </a:r>
                      <a:r>
                        <a:rPr lang="en-US" sz="800" b="0" i="0" u="none" strike="noStrike" dirty="0" smtClean="0">
                          <a:solidFill>
                            <a:srgbClr val="000000"/>
                          </a:solidFill>
                          <a:latin typeface="Calibri"/>
                        </a:rPr>
                        <a:t> </a:t>
                      </a:r>
                      <a:r>
                        <a:rPr lang="en-US" sz="800" b="0" i="0" u="none" strike="noStrike" dirty="0" err="1" smtClean="0">
                          <a:solidFill>
                            <a:srgbClr val="000000"/>
                          </a:solidFill>
                          <a:latin typeface="Calibri"/>
                        </a:rPr>
                        <a:t>Herwani</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409">
                <a:tc>
                  <a:txBody>
                    <a:bodyPr/>
                    <a:lstStyle/>
                    <a:p>
                      <a:pPr algn="l" fontAlgn="ctr"/>
                      <a:r>
                        <a:rPr lang="id-ID" sz="800" b="0" i="0" u="none" strike="noStrike" dirty="0">
                          <a:solidFill>
                            <a:srgbClr val="000000"/>
                          </a:solidFill>
                          <a:latin typeface="Tahoma"/>
                        </a:rPr>
                        <a:t>Tasikmalaya (Kota)</a:t>
                      </a:r>
                    </a:p>
                  </a:txBody>
                  <a:tcPr marL="9031" marR="9031"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Pak </a:t>
                      </a:r>
                      <a:r>
                        <a:rPr lang="en-US" sz="800" b="0" i="0" u="none" strike="noStrike" dirty="0" err="1" smtClean="0">
                          <a:solidFill>
                            <a:srgbClr val="000000"/>
                          </a:solidFill>
                          <a:latin typeface="Calibri"/>
                        </a:rPr>
                        <a:t>Nuri</a:t>
                      </a:r>
                      <a:r>
                        <a:rPr lang="en-US" sz="800" b="0" i="0" u="none" strike="noStrike" dirty="0" smtClean="0">
                          <a:solidFill>
                            <a:srgbClr val="000000"/>
                          </a:solidFill>
                          <a:latin typeface="Calibri"/>
                        </a:rPr>
                        <a:t> (FE)</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 </a:t>
                      </a:r>
                      <a:r>
                        <a:rPr lang="en-US" sz="800" b="0" i="0" u="none" strike="noStrike" dirty="0" smtClean="0">
                          <a:solidFill>
                            <a:srgbClr val="000000"/>
                          </a:solidFill>
                          <a:latin typeface="Calibri"/>
                        </a:rPr>
                        <a:t>Prof Budi</a:t>
                      </a:r>
                      <a:r>
                        <a:rPr lang="en-US" sz="800" b="0" i="0" u="none" strike="noStrike" baseline="0" dirty="0" smtClean="0">
                          <a:solidFill>
                            <a:srgbClr val="000000"/>
                          </a:solidFill>
                          <a:latin typeface="Calibri"/>
                        </a:rPr>
                        <a:t> </a:t>
                      </a:r>
                      <a:r>
                        <a:rPr lang="en-US" sz="800" b="0" i="0" u="none" strike="noStrike" baseline="0" dirty="0" err="1" smtClean="0">
                          <a:solidFill>
                            <a:srgbClr val="000000"/>
                          </a:solidFill>
                          <a:latin typeface="Calibri"/>
                        </a:rPr>
                        <a:t>dan</a:t>
                      </a:r>
                      <a:r>
                        <a:rPr lang="en-US" sz="800" b="0" i="0" u="none" strike="noStrike" baseline="0" dirty="0" smtClean="0">
                          <a:solidFill>
                            <a:srgbClr val="000000"/>
                          </a:solidFill>
                          <a:latin typeface="Calibri"/>
                        </a:rPr>
                        <a:t> Dr </a:t>
                      </a:r>
                      <a:r>
                        <a:rPr lang="en-US" sz="800" b="0" i="0" u="none" strike="noStrike" baseline="0" dirty="0" err="1" smtClean="0">
                          <a:solidFill>
                            <a:srgbClr val="000000"/>
                          </a:solidFill>
                          <a:latin typeface="Calibri"/>
                        </a:rPr>
                        <a:t>Memed</a:t>
                      </a:r>
                      <a:r>
                        <a:rPr lang="en-US" sz="800" b="0" i="0" u="none" strike="noStrike" baseline="0" dirty="0" smtClean="0">
                          <a:solidFill>
                            <a:srgbClr val="000000"/>
                          </a:solidFill>
                          <a:latin typeface="Calibri"/>
                        </a:rPr>
                        <a:t> </a:t>
                      </a:r>
                      <a:r>
                        <a:rPr lang="en-US" sz="800" b="0" i="0" u="none" strike="noStrike" baseline="0" dirty="0" err="1" smtClean="0">
                          <a:solidFill>
                            <a:srgbClr val="000000"/>
                          </a:solidFill>
                          <a:latin typeface="Calibri"/>
                        </a:rPr>
                        <a:t>Syueb</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Dr.</a:t>
                      </a:r>
                      <a:r>
                        <a:rPr lang="en-US" sz="800" b="0" i="0" u="none" strike="noStrike" baseline="0" dirty="0" smtClean="0">
                          <a:solidFill>
                            <a:srgbClr val="000000"/>
                          </a:solidFill>
                          <a:latin typeface="Calibri"/>
                        </a:rPr>
                        <a:t> </a:t>
                      </a:r>
                      <a:r>
                        <a:rPr lang="en-US" sz="800" b="0" i="0" u="none" strike="noStrike" baseline="0" dirty="0" err="1" smtClean="0">
                          <a:solidFill>
                            <a:srgbClr val="000000"/>
                          </a:solidFill>
                          <a:latin typeface="Calibri"/>
                        </a:rPr>
                        <a:t>Memed</a:t>
                      </a:r>
                      <a:r>
                        <a:rPr lang="en-US" sz="800" b="0" i="0" u="none" strike="noStrike" baseline="0" dirty="0" smtClean="0">
                          <a:solidFill>
                            <a:srgbClr val="000000"/>
                          </a:solidFill>
                          <a:latin typeface="Calibri"/>
                        </a:rPr>
                        <a:t> </a:t>
                      </a:r>
                      <a:r>
                        <a:rPr lang="en-US" sz="800" b="0" i="0" u="none" strike="noStrike" baseline="0" dirty="0" err="1" smtClean="0">
                          <a:solidFill>
                            <a:srgbClr val="000000"/>
                          </a:solidFill>
                          <a:latin typeface="Calibri"/>
                        </a:rPr>
                        <a:t>Syueb</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237">
                <a:tc>
                  <a:txBody>
                    <a:bodyPr/>
                    <a:lstStyle/>
                    <a:p>
                      <a:pPr algn="l" fontAlgn="ctr"/>
                      <a:r>
                        <a:rPr lang="id-ID" sz="800" b="0" i="0" u="none" strike="noStrike" dirty="0">
                          <a:solidFill>
                            <a:srgbClr val="000000"/>
                          </a:solidFill>
                          <a:latin typeface="Tahoma"/>
                        </a:rPr>
                        <a:t>Tasikmalaya (Kab.)</a:t>
                      </a:r>
                    </a:p>
                  </a:txBody>
                  <a:tcPr marL="9031" marR="9031"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Prof </a:t>
                      </a:r>
                      <a:r>
                        <a:rPr lang="en-US" sz="800" b="0" i="0" u="none" strike="noStrike" dirty="0" err="1" smtClean="0">
                          <a:solidFill>
                            <a:srgbClr val="000000"/>
                          </a:solidFill>
                          <a:latin typeface="Calibri"/>
                        </a:rPr>
                        <a:t>Ajat</a:t>
                      </a:r>
                      <a:r>
                        <a:rPr lang="id-ID" sz="800" b="0" i="0" u="none" strike="noStrike" dirty="0">
                          <a:solidFill>
                            <a:srgbClr val="000000"/>
                          </a:solidFill>
                          <a:latin typeface="Calibri"/>
                        </a:rPr>
                        <a:t> </a:t>
                      </a:r>
                      <a:r>
                        <a:rPr lang="en-US" sz="800" b="0" i="0" u="none" strike="noStrike" dirty="0" smtClean="0">
                          <a:solidFill>
                            <a:srgbClr val="000000"/>
                          </a:solidFill>
                          <a:latin typeface="Calibri"/>
                        </a:rPr>
                        <a:t>(FMIPA)</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 </a:t>
                      </a:r>
                      <a:r>
                        <a:rPr lang="en-US" sz="800" b="0" i="0" u="none" strike="noStrike" dirty="0" smtClean="0">
                          <a:solidFill>
                            <a:srgbClr val="000000"/>
                          </a:solidFill>
                          <a:latin typeface="Calibri"/>
                        </a:rPr>
                        <a:t>Prof </a:t>
                      </a:r>
                      <a:r>
                        <a:rPr lang="en-US" sz="800" b="0" i="0" u="none" strike="noStrike" dirty="0" err="1" smtClean="0">
                          <a:solidFill>
                            <a:srgbClr val="000000"/>
                          </a:solidFill>
                          <a:latin typeface="Calibri"/>
                        </a:rPr>
                        <a:t>Roni</a:t>
                      </a:r>
                      <a:r>
                        <a:rPr lang="en-US" sz="800" b="0" i="0" u="none" strike="noStrike" dirty="0" smtClean="0">
                          <a:solidFill>
                            <a:srgbClr val="000000"/>
                          </a:solidFill>
                          <a:latin typeface="Calibri"/>
                        </a:rPr>
                        <a:t> </a:t>
                      </a:r>
                      <a:r>
                        <a:rPr lang="en-US" sz="800" b="0" i="0" u="none" strike="noStrike" dirty="0" err="1" smtClean="0">
                          <a:solidFill>
                            <a:srgbClr val="000000"/>
                          </a:solidFill>
                          <a:latin typeface="Calibri"/>
                        </a:rPr>
                        <a:t>Kastaman</a:t>
                      </a:r>
                      <a:r>
                        <a:rPr lang="en-US" sz="800" b="0" i="0" u="none" strike="noStrike" dirty="0" smtClean="0">
                          <a:solidFill>
                            <a:srgbClr val="000000"/>
                          </a:solidFill>
                          <a:latin typeface="Calibri"/>
                        </a:rPr>
                        <a:t>,</a:t>
                      </a:r>
                      <a:r>
                        <a:rPr lang="en-US" sz="800" b="0" i="0" u="none" strike="noStrike" baseline="0" dirty="0" smtClean="0">
                          <a:solidFill>
                            <a:srgbClr val="000000"/>
                          </a:solidFill>
                          <a:latin typeface="Calibri"/>
                        </a:rPr>
                        <a:t> Prof </a:t>
                      </a:r>
                      <a:r>
                        <a:rPr lang="en-US" sz="800" b="0" i="0" u="none" strike="noStrike" baseline="0" dirty="0" err="1" smtClean="0">
                          <a:solidFill>
                            <a:srgbClr val="000000"/>
                          </a:solidFill>
                          <a:latin typeface="Calibri"/>
                        </a:rPr>
                        <a:t>Djohan</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Dr.  </a:t>
                      </a:r>
                      <a:r>
                        <a:rPr lang="en-US" sz="800" b="0" i="0" u="none" strike="noStrike" dirty="0" err="1" smtClean="0">
                          <a:solidFill>
                            <a:srgbClr val="000000"/>
                          </a:solidFill>
                          <a:latin typeface="Calibri"/>
                        </a:rPr>
                        <a:t>Hj</a:t>
                      </a:r>
                      <a:r>
                        <a:rPr lang="en-US" sz="800" b="0" i="0" u="none" strike="noStrike" dirty="0" smtClean="0">
                          <a:solidFill>
                            <a:srgbClr val="000000"/>
                          </a:solidFill>
                          <a:latin typeface="Calibri"/>
                        </a:rPr>
                        <a:t>. </a:t>
                      </a:r>
                      <a:r>
                        <a:rPr lang="en-US" sz="800" b="0" i="0" u="none" strike="noStrike" dirty="0" err="1" smtClean="0">
                          <a:solidFill>
                            <a:srgbClr val="000000"/>
                          </a:solidFill>
                          <a:latin typeface="Calibri"/>
                        </a:rPr>
                        <a:t>Joeliati</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409">
                <a:tc>
                  <a:txBody>
                    <a:bodyPr/>
                    <a:lstStyle/>
                    <a:p>
                      <a:pPr algn="l" fontAlgn="ctr"/>
                      <a:r>
                        <a:rPr lang="id-ID" sz="800" b="0" i="0" u="none" strike="noStrike" dirty="0">
                          <a:solidFill>
                            <a:srgbClr val="000000"/>
                          </a:solidFill>
                          <a:latin typeface="Tahoma"/>
                        </a:rPr>
                        <a:t>Pangandaran (Kab.)</a:t>
                      </a:r>
                    </a:p>
                  </a:txBody>
                  <a:tcPr marL="9031" marR="9031"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Pak</a:t>
                      </a:r>
                      <a:r>
                        <a:rPr lang="en-US" sz="800" b="0" i="0" u="none" strike="noStrike" baseline="0" dirty="0" smtClean="0">
                          <a:solidFill>
                            <a:srgbClr val="000000"/>
                          </a:solidFill>
                          <a:latin typeface="Calibri"/>
                        </a:rPr>
                        <a:t> </a:t>
                      </a:r>
                      <a:r>
                        <a:rPr lang="en-US" sz="800" b="0" i="0" u="none" strike="noStrike" baseline="0" dirty="0" err="1" smtClean="0">
                          <a:solidFill>
                            <a:srgbClr val="000000"/>
                          </a:solidFill>
                          <a:latin typeface="Calibri"/>
                        </a:rPr>
                        <a:t>Yuyu</a:t>
                      </a:r>
                      <a:r>
                        <a:rPr lang="en-US" sz="800" b="0" i="0" u="none" strike="noStrike" baseline="0" dirty="0" smtClean="0">
                          <a:solidFill>
                            <a:srgbClr val="000000"/>
                          </a:solidFill>
                          <a:latin typeface="Calibri"/>
                        </a:rPr>
                        <a:t> (FIB)</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 </a:t>
                      </a:r>
                      <a:r>
                        <a:rPr lang="en-US" sz="800" b="0" i="0" u="none" strike="noStrike" dirty="0" smtClean="0">
                          <a:solidFill>
                            <a:srgbClr val="000000"/>
                          </a:solidFill>
                          <a:latin typeface="Calibri"/>
                        </a:rPr>
                        <a:t>Prof </a:t>
                      </a:r>
                      <a:r>
                        <a:rPr lang="en-US" sz="800" b="0" i="0" u="none" strike="noStrike" dirty="0" err="1" smtClean="0">
                          <a:solidFill>
                            <a:srgbClr val="000000"/>
                          </a:solidFill>
                          <a:latin typeface="Calibri"/>
                        </a:rPr>
                        <a:t>Cece</a:t>
                      </a:r>
                      <a:r>
                        <a:rPr lang="en-US" sz="800" b="0" i="0" u="none" strike="noStrike" dirty="0" smtClean="0">
                          <a:solidFill>
                            <a:srgbClr val="000000"/>
                          </a:solidFill>
                          <a:latin typeface="Calibri"/>
                        </a:rPr>
                        <a:t> S. </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Dr.</a:t>
                      </a:r>
                      <a:r>
                        <a:rPr lang="en-US" sz="800" b="0" i="0" u="none" strike="noStrike" baseline="0" dirty="0" smtClean="0">
                          <a:solidFill>
                            <a:srgbClr val="000000"/>
                          </a:solidFill>
                          <a:latin typeface="Calibri"/>
                        </a:rPr>
                        <a:t> </a:t>
                      </a:r>
                      <a:r>
                        <a:rPr lang="en-US" sz="800" b="0" i="0" u="none" strike="noStrike" baseline="0" dirty="0" err="1" smtClean="0">
                          <a:solidFill>
                            <a:srgbClr val="000000"/>
                          </a:solidFill>
                          <a:latin typeface="Calibri"/>
                        </a:rPr>
                        <a:t>Bagdja</a:t>
                      </a:r>
                      <a:r>
                        <a:rPr lang="en-US" sz="800" b="0" i="0" u="none" strike="noStrike" baseline="0" dirty="0" smtClean="0">
                          <a:solidFill>
                            <a:srgbClr val="000000"/>
                          </a:solidFill>
                          <a:latin typeface="Calibri"/>
                        </a:rPr>
                        <a:t> </a:t>
                      </a:r>
                      <a:r>
                        <a:rPr lang="en-US" sz="800" b="0" i="0" u="none" strike="noStrike" baseline="0" dirty="0" err="1" smtClean="0">
                          <a:solidFill>
                            <a:srgbClr val="000000"/>
                          </a:solidFill>
                          <a:latin typeface="Calibri"/>
                        </a:rPr>
                        <a:t>Muljarijadi</a:t>
                      </a:r>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d-ID" sz="800" b="0" i="0" u="none" strike="noStrike" dirty="0">
                        <a:solidFill>
                          <a:srgbClr val="000000"/>
                        </a:solidFill>
                        <a:latin typeface="Calibri"/>
                      </a:endParaRPr>
                    </a:p>
                  </a:txBody>
                  <a:tcPr marL="9031" marR="9031"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ASUP-JABAR</a:t>
            </a:r>
            <a:endParaRPr lang="id-ID" dirty="0"/>
          </a:p>
        </p:txBody>
      </p:sp>
      <p:sp>
        <p:nvSpPr>
          <p:cNvPr id="4" name="Text Placeholder 3"/>
          <p:cNvSpPr>
            <a:spLocks noGrp="1"/>
          </p:cNvSpPr>
          <p:nvPr>
            <p:ph type="body" idx="1"/>
          </p:nvPr>
        </p:nvSpPr>
        <p:spPr/>
        <p:txBody>
          <a:bodyPr/>
          <a:lstStyle/>
          <a:p>
            <a:r>
              <a:rPr lang="en-US" dirty="0" smtClean="0"/>
              <a:t>Per September 2016</a:t>
            </a:r>
            <a:endParaRPr lang="id-ID"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r>
              <a:rPr lang="en-US" sz="3200" dirty="0" smtClean="0"/>
              <a:t>1. Pembangunan </a:t>
            </a:r>
            <a:r>
              <a:rPr lang="en-US" sz="3200" i="1" dirty="0" smtClean="0"/>
              <a:t>database </a:t>
            </a:r>
            <a:r>
              <a:rPr lang="en-US" sz="3200" b="1" dirty="0" smtClean="0"/>
              <a:t>ASUP-JABAR</a:t>
            </a:r>
            <a:br>
              <a:rPr lang="en-US" sz="3200" b="1" dirty="0" smtClean="0"/>
            </a:br>
            <a:r>
              <a:rPr lang="en-US" sz="1800" dirty="0" err="1" smtClean="0"/>
              <a:t>Unpad</a:t>
            </a:r>
            <a:r>
              <a:rPr lang="en-US" sz="1800" dirty="0" smtClean="0"/>
              <a:t> </a:t>
            </a:r>
            <a:r>
              <a:rPr lang="en-US" sz="1800" dirty="0" err="1" smtClean="0"/>
              <a:t>Jabar</a:t>
            </a:r>
            <a:r>
              <a:rPr lang="en-US" sz="1800" dirty="0" smtClean="0"/>
              <a:t> Data Center </a:t>
            </a:r>
            <a:r>
              <a:rPr lang="en-US" sz="1800" dirty="0" err="1" smtClean="0"/>
              <a:t>dengan</a:t>
            </a:r>
            <a:r>
              <a:rPr lang="en-US" sz="1800" dirty="0" smtClean="0"/>
              <a:t> </a:t>
            </a:r>
            <a:r>
              <a:rPr lang="en-US" sz="1800" dirty="0" err="1" smtClean="0"/>
              <a:t>fasilitas</a:t>
            </a:r>
            <a:r>
              <a:rPr lang="en-US" sz="1800" dirty="0" smtClean="0"/>
              <a:t> </a:t>
            </a:r>
            <a:r>
              <a:rPr lang="en-US" sz="1800" dirty="0" smtClean="0"/>
              <a:t>Dir. IT </a:t>
            </a:r>
            <a:r>
              <a:rPr lang="en-US" sz="1800" dirty="0" err="1" smtClean="0"/>
              <a:t>Unpad</a:t>
            </a:r>
            <a:r>
              <a:rPr lang="en-US" sz="1800" dirty="0" smtClean="0"/>
              <a:t> </a:t>
            </a:r>
            <a:r>
              <a:rPr lang="en-US" sz="1800" dirty="0" smtClean="0"/>
              <a:t>,Launching </a:t>
            </a:r>
            <a:r>
              <a:rPr lang="en-US" sz="1800" dirty="0" smtClean="0"/>
              <a:t>22 August 2016.</a:t>
            </a:r>
            <a:endParaRPr lang="id-ID" sz="5400" b="1" dirty="0"/>
          </a:p>
        </p:txBody>
      </p:sp>
      <p:sp>
        <p:nvSpPr>
          <p:cNvPr id="3" name="Content Placeholder 2"/>
          <p:cNvSpPr>
            <a:spLocks noGrp="1"/>
          </p:cNvSpPr>
          <p:nvPr>
            <p:ph idx="1"/>
          </p:nvPr>
        </p:nvSpPr>
        <p:spPr/>
        <p:txBody>
          <a:bodyPr/>
          <a:lstStyle/>
          <a:p>
            <a:r>
              <a:rPr lang="en-US" sz="1400" dirty="0" err="1" smtClean="0"/>
              <a:t>K</a:t>
            </a:r>
            <a:r>
              <a:rPr lang="en-US" sz="1600" dirty="0" err="1" smtClean="0"/>
              <a:t>abupaten</a:t>
            </a:r>
            <a:r>
              <a:rPr lang="en-US" sz="1600" dirty="0" smtClean="0"/>
              <a:t>/Kota </a:t>
            </a:r>
            <a:r>
              <a:rPr lang="en-US" sz="1600" dirty="0" err="1" smtClean="0"/>
              <a:t>dalam</a:t>
            </a:r>
            <a:r>
              <a:rPr lang="en-US" sz="1600" dirty="0" smtClean="0"/>
              <a:t> </a:t>
            </a:r>
            <a:r>
              <a:rPr lang="en-US" sz="1600" dirty="0" err="1" smtClean="0"/>
              <a:t>Angka</a:t>
            </a:r>
            <a:r>
              <a:rPr lang="en-US" sz="1600" dirty="0" smtClean="0"/>
              <a:t> (</a:t>
            </a:r>
            <a:r>
              <a:rPr lang="en-US" sz="1600" dirty="0" err="1" smtClean="0"/>
              <a:t>berbagai</a:t>
            </a:r>
            <a:r>
              <a:rPr lang="en-US" sz="1600" dirty="0" smtClean="0"/>
              <a:t> </a:t>
            </a:r>
            <a:r>
              <a:rPr lang="en-US" sz="1600" dirty="0" err="1" smtClean="0"/>
              <a:t>tahun</a:t>
            </a:r>
            <a:r>
              <a:rPr lang="en-US" sz="1600" dirty="0" smtClean="0"/>
              <a:t> </a:t>
            </a:r>
            <a:r>
              <a:rPr lang="en-US" sz="1600" dirty="0" err="1" smtClean="0"/>
              <a:t>terbitan</a:t>
            </a:r>
            <a:r>
              <a:rPr lang="en-US" sz="1600" dirty="0" smtClean="0"/>
              <a:t>).</a:t>
            </a:r>
          </a:p>
          <a:p>
            <a:r>
              <a:rPr lang="en-US" sz="1600" dirty="0" err="1" smtClean="0"/>
              <a:t>Hasil</a:t>
            </a:r>
            <a:r>
              <a:rPr lang="en-US" sz="1600" dirty="0" smtClean="0"/>
              <a:t> </a:t>
            </a:r>
            <a:r>
              <a:rPr lang="en-US" sz="1600" dirty="0" err="1" smtClean="0"/>
              <a:t>Penelitian</a:t>
            </a:r>
            <a:r>
              <a:rPr lang="en-US" sz="1600" dirty="0" smtClean="0"/>
              <a:t> </a:t>
            </a:r>
            <a:r>
              <a:rPr lang="en-US" sz="1600" dirty="0" err="1" smtClean="0"/>
              <a:t>Lembaga</a:t>
            </a:r>
            <a:r>
              <a:rPr lang="en-US" sz="1600" dirty="0" smtClean="0"/>
              <a:t>/</a:t>
            </a:r>
            <a:r>
              <a:rPr lang="en-US" sz="1600" dirty="0" err="1" smtClean="0"/>
              <a:t>Pusat</a:t>
            </a:r>
            <a:r>
              <a:rPr lang="en-US" sz="1600" dirty="0" smtClean="0"/>
              <a:t>/</a:t>
            </a:r>
            <a:r>
              <a:rPr lang="en-US" sz="1600" dirty="0" err="1" smtClean="0"/>
              <a:t>Perorangan</a:t>
            </a:r>
            <a:r>
              <a:rPr lang="en-US" sz="1600" dirty="0" smtClean="0"/>
              <a:t> </a:t>
            </a:r>
            <a:r>
              <a:rPr lang="en-US" sz="1600" dirty="0" err="1" smtClean="0"/>
              <a:t>dari</a:t>
            </a:r>
            <a:r>
              <a:rPr lang="en-US" sz="1600" dirty="0" smtClean="0"/>
              <a:t> </a:t>
            </a:r>
            <a:r>
              <a:rPr lang="en-US" sz="1600" dirty="0" err="1" smtClean="0"/>
              <a:t>Unpad</a:t>
            </a:r>
            <a:r>
              <a:rPr lang="en-US" sz="1600" dirty="0" smtClean="0"/>
              <a:t> </a:t>
            </a:r>
            <a:r>
              <a:rPr lang="en-US" sz="1600" dirty="0" err="1" smtClean="0"/>
              <a:t>di</a:t>
            </a:r>
            <a:r>
              <a:rPr lang="en-US" sz="1600" dirty="0" smtClean="0"/>
              <a:t> </a:t>
            </a:r>
            <a:r>
              <a:rPr lang="en-US" sz="1600" dirty="0" err="1" smtClean="0"/>
              <a:t>Kabupaten</a:t>
            </a:r>
            <a:r>
              <a:rPr lang="en-US" sz="1600" dirty="0" smtClean="0"/>
              <a:t>/Kota </a:t>
            </a:r>
            <a:r>
              <a:rPr lang="en-US" sz="1600" dirty="0" err="1" smtClean="0"/>
              <a:t>di</a:t>
            </a:r>
            <a:r>
              <a:rPr lang="en-US" sz="1600" dirty="0" smtClean="0"/>
              <a:t> Jawa Barat.</a:t>
            </a:r>
          </a:p>
          <a:p>
            <a:r>
              <a:rPr lang="en-US" sz="1600" dirty="0" smtClean="0"/>
              <a:t>RPJPD/RPJMD/RKPD </a:t>
            </a:r>
            <a:r>
              <a:rPr lang="en-US" sz="1600" dirty="0" err="1" smtClean="0"/>
              <a:t>Propinsi</a:t>
            </a:r>
            <a:r>
              <a:rPr lang="en-US" sz="1600" dirty="0" smtClean="0"/>
              <a:t> Jawa Barat </a:t>
            </a:r>
            <a:r>
              <a:rPr lang="en-US" sz="1600" dirty="0" err="1" smtClean="0"/>
              <a:t>dan</a:t>
            </a:r>
            <a:r>
              <a:rPr lang="en-US" sz="1600" dirty="0" smtClean="0"/>
              <a:t> </a:t>
            </a:r>
            <a:r>
              <a:rPr lang="en-US" sz="1600" dirty="0" err="1" smtClean="0"/>
              <a:t>Kabupaten</a:t>
            </a:r>
            <a:r>
              <a:rPr lang="en-US" sz="1600" dirty="0" smtClean="0"/>
              <a:t>/Kota.</a:t>
            </a:r>
          </a:p>
          <a:p>
            <a:r>
              <a:rPr lang="en-US" sz="1600" dirty="0" err="1" smtClean="0"/>
              <a:t>Pemetaan</a:t>
            </a:r>
            <a:r>
              <a:rPr lang="en-US" sz="1600" dirty="0" smtClean="0"/>
              <a:t> </a:t>
            </a:r>
            <a:r>
              <a:rPr lang="en-US" sz="1600" dirty="0" err="1" smtClean="0"/>
              <a:t>Sektor</a:t>
            </a:r>
            <a:r>
              <a:rPr lang="en-US" sz="1600" dirty="0" smtClean="0"/>
              <a:t> </a:t>
            </a:r>
            <a:r>
              <a:rPr lang="en-US" sz="1600" dirty="0" err="1" smtClean="0"/>
              <a:t>Unggulan</a:t>
            </a:r>
            <a:r>
              <a:rPr lang="en-US" sz="1600" dirty="0" smtClean="0"/>
              <a:t> </a:t>
            </a:r>
            <a:r>
              <a:rPr lang="en-US" sz="1600" dirty="0" err="1" smtClean="0"/>
              <a:t>Kabupaten</a:t>
            </a:r>
            <a:r>
              <a:rPr lang="en-US" sz="1600" dirty="0" smtClean="0"/>
              <a:t>/Kota Jawa Barat.</a:t>
            </a:r>
          </a:p>
          <a:p>
            <a:r>
              <a:rPr lang="en-US" sz="1600" dirty="0" smtClean="0"/>
              <a:t>LHP BPK </a:t>
            </a:r>
            <a:r>
              <a:rPr lang="en-US" sz="1600" dirty="0" err="1" smtClean="0"/>
              <a:t>Propinsi</a:t>
            </a:r>
            <a:r>
              <a:rPr lang="en-US" sz="1600" dirty="0" smtClean="0"/>
              <a:t> Jawa Barat </a:t>
            </a:r>
            <a:r>
              <a:rPr lang="en-US" sz="1600" dirty="0" err="1" smtClean="0"/>
              <a:t>dan</a:t>
            </a:r>
            <a:r>
              <a:rPr lang="en-US" sz="1600" dirty="0" smtClean="0"/>
              <a:t> </a:t>
            </a:r>
            <a:r>
              <a:rPr lang="en-US" sz="1600" dirty="0" err="1" smtClean="0"/>
              <a:t>Kabupaten</a:t>
            </a:r>
            <a:r>
              <a:rPr lang="en-US" sz="1600" dirty="0" smtClean="0"/>
              <a:t>/Kota 2008-2014</a:t>
            </a:r>
          </a:p>
          <a:p>
            <a:r>
              <a:rPr lang="en-US" sz="1600" dirty="0" err="1" smtClean="0"/>
              <a:t>Realisasi</a:t>
            </a:r>
            <a:r>
              <a:rPr lang="en-US" sz="1600" dirty="0" smtClean="0"/>
              <a:t> APBD </a:t>
            </a:r>
            <a:r>
              <a:rPr lang="en-US" sz="1600" dirty="0" err="1" smtClean="0"/>
              <a:t>Propinsi</a:t>
            </a:r>
            <a:r>
              <a:rPr lang="en-US" sz="1600" dirty="0" smtClean="0"/>
              <a:t> Jawa Barat </a:t>
            </a:r>
            <a:r>
              <a:rPr lang="en-US" sz="1600" dirty="0" err="1" smtClean="0"/>
              <a:t>dan</a:t>
            </a:r>
            <a:r>
              <a:rPr lang="en-US" sz="1600" dirty="0" smtClean="0"/>
              <a:t> </a:t>
            </a:r>
            <a:r>
              <a:rPr lang="en-US" sz="1600" dirty="0" err="1" smtClean="0"/>
              <a:t>Kabupaten</a:t>
            </a:r>
            <a:r>
              <a:rPr lang="en-US" sz="1600" dirty="0" smtClean="0"/>
              <a:t>/Kota 2009-2013.</a:t>
            </a:r>
          </a:p>
          <a:p>
            <a:pPr>
              <a:buNone/>
            </a:pPr>
            <a:endParaRPr lang="en-US" sz="1600" dirty="0" smtClean="0"/>
          </a:p>
          <a:p>
            <a:pPr>
              <a:buNone/>
            </a:pPr>
            <a:r>
              <a:rPr lang="en-US" sz="1600" b="1" dirty="0" err="1" smtClean="0"/>
              <a:t>Menjalin</a:t>
            </a:r>
            <a:r>
              <a:rPr lang="en-US" sz="1600" b="1" dirty="0" smtClean="0"/>
              <a:t> </a:t>
            </a:r>
            <a:r>
              <a:rPr lang="en-US" sz="1600" b="1" dirty="0" err="1" smtClean="0"/>
              <a:t>Kerjasama</a:t>
            </a:r>
            <a:r>
              <a:rPr lang="en-US" sz="1600" b="1" dirty="0" smtClean="0"/>
              <a:t> </a:t>
            </a:r>
            <a:r>
              <a:rPr lang="en-US" sz="1600" b="1" dirty="0" err="1" smtClean="0"/>
              <a:t>Strategis</a:t>
            </a:r>
            <a:r>
              <a:rPr lang="en-US" sz="1600" b="1" dirty="0" smtClean="0"/>
              <a:t> </a:t>
            </a:r>
            <a:r>
              <a:rPr lang="en-US" sz="1600" b="1" dirty="0" err="1" smtClean="0"/>
              <a:t>dengan</a:t>
            </a:r>
            <a:r>
              <a:rPr lang="en-US" sz="1600" b="1" dirty="0" smtClean="0"/>
              <a:t> </a:t>
            </a:r>
            <a:r>
              <a:rPr lang="en-US" sz="1600" b="1" dirty="0" err="1" smtClean="0"/>
              <a:t>Pusat</a:t>
            </a:r>
            <a:r>
              <a:rPr lang="en-US" sz="1600" b="1" dirty="0" smtClean="0"/>
              <a:t> </a:t>
            </a:r>
            <a:r>
              <a:rPr lang="en-US" sz="1600" b="1" dirty="0" smtClean="0"/>
              <a:t>Data </a:t>
            </a:r>
            <a:r>
              <a:rPr lang="en-US" sz="1600" b="1" dirty="0" err="1" smtClean="0"/>
              <a:t>dan</a:t>
            </a:r>
            <a:r>
              <a:rPr lang="en-US" sz="1600" b="1" dirty="0" smtClean="0"/>
              <a:t> Partner </a:t>
            </a:r>
            <a:r>
              <a:rPr lang="en-US" sz="1600" b="1" dirty="0" err="1" smtClean="0"/>
              <a:t>Strategis</a:t>
            </a:r>
            <a:r>
              <a:rPr lang="en-US" sz="1600" dirty="0" smtClean="0"/>
              <a:t>:</a:t>
            </a:r>
            <a:endParaRPr lang="en-US" sz="1600" dirty="0" smtClean="0"/>
          </a:p>
          <a:p>
            <a:r>
              <a:rPr lang="en-US" sz="1600" dirty="0" smtClean="0"/>
              <a:t>BPS </a:t>
            </a:r>
            <a:r>
              <a:rPr lang="en-US" sz="1600" dirty="0" err="1" smtClean="0"/>
              <a:t>Propinsi</a:t>
            </a:r>
            <a:r>
              <a:rPr lang="en-US" sz="1600" dirty="0" smtClean="0"/>
              <a:t>/Kota/</a:t>
            </a:r>
            <a:r>
              <a:rPr lang="en-US" sz="1600" dirty="0" err="1" smtClean="0"/>
              <a:t>Kabupaten</a:t>
            </a:r>
            <a:endParaRPr lang="en-US" sz="1600" dirty="0" smtClean="0"/>
          </a:p>
          <a:p>
            <a:r>
              <a:rPr lang="en-US" sz="1600" dirty="0" smtClean="0"/>
              <a:t>Kantor </a:t>
            </a:r>
            <a:r>
              <a:rPr lang="en-US" sz="1600" dirty="0" err="1" smtClean="0"/>
              <a:t>Cabang</a:t>
            </a:r>
            <a:r>
              <a:rPr lang="en-US" sz="1600" dirty="0" smtClean="0"/>
              <a:t> Bank Indonesia </a:t>
            </a:r>
            <a:r>
              <a:rPr lang="en-US" sz="1600" dirty="0" smtClean="0"/>
              <a:t>Bandung, Cirebon, Tasikmalaya.</a:t>
            </a:r>
          </a:p>
          <a:p>
            <a:r>
              <a:rPr lang="en-US" sz="1600" dirty="0" smtClean="0"/>
              <a:t>Bank </a:t>
            </a:r>
            <a:r>
              <a:rPr lang="en-US" sz="1600" dirty="0" err="1" smtClean="0"/>
              <a:t>Jabar</a:t>
            </a:r>
            <a:r>
              <a:rPr lang="en-US" sz="1600" dirty="0" smtClean="0"/>
              <a:t>-</a:t>
            </a:r>
            <a:r>
              <a:rPr lang="en-US" sz="1600" dirty="0" smtClean="0"/>
              <a:t>Banten </a:t>
            </a:r>
            <a:r>
              <a:rPr lang="en-US" sz="1600" dirty="0" err="1" smtClean="0"/>
              <a:t>di</a:t>
            </a:r>
            <a:r>
              <a:rPr lang="en-US" sz="1600" dirty="0" smtClean="0"/>
              <a:t> </a:t>
            </a:r>
            <a:r>
              <a:rPr lang="en-US" sz="1600" dirty="0" err="1" smtClean="0"/>
              <a:t>tiap</a:t>
            </a:r>
            <a:r>
              <a:rPr lang="en-US" sz="1600" dirty="0" smtClean="0"/>
              <a:t> </a:t>
            </a:r>
            <a:r>
              <a:rPr lang="en-US" sz="1600" dirty="0" err="1" smtClean="0"/>
              <a:t>Kabupaten</a:t>
            </a:r>
            <a:r>
              <a:rPr lang="en-US" sz="1600" dirty="0" smtClean="0"/>
              <a:t>/Kota se -</a:t>
            </a:r>
            <a:r>
              <a:rPr lang="en-US" sz="1600" dirty="0" err="1" smtClean="0"/>
              <a:t>awa</a:t>
            </a:r>
            <a:r>
              <a:rPr lang="en-US" sz="1600" dirty="0" smtClean="0"/>
              <a:t> Barat</a:t>
            </a:r>
            <a:endParaRPr lang="en-US" sz="1600" dirty="0" smtClean="0"/>
          </a:p>
          <a:p>
            <a:r>
              <a:rPr lang="en-US" sz="1600" dirty="0" err="1" smtClean="0"/>
              <a:t>Pusdalisbang</a:t>
            </a:r>
            <a:r>
              <a:rPr lang="en-US" sz="1600" dirty="0" smtClean="0"/>
              <a:t> </a:t>
            </a:r>
            <a:r>
              <a:rPr lang="en-US" sz="1600" dirty="0" err="1" smtClean="0"/>
              <a:t>Jabar</a:t>
            </a:r>
            <a:r>
              <a:rPr lang="en-US" sz="1600" dirty="0" smtClean="0"/>
              <a:t>.</a:t>
            </a:r>
            <a:endParaRPr lang="en-US" sz="1600" dirty="0" smtClean="0"/>
          </a:p>
          <a:p>
            <a:pPr>
              <a:buNone/>
            </a:pPr>
            <a:endParaRPr lang="en-US" sz="16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2. </a:t>
            </a:r>
            <a:r>
              <a:rPr lang="en-US" sz="2700" dirty="0" err="1" smtClean="0"/>
              <a:t>Realisasi</a:t>
            </a:r>
            <a:r>
              <a:rPr lang="en-US" sz="2700" dirty="0" smtClean="0"/>
              <a:t>, </a:t>
            </a:r>
            <a:r>
              <a:rPr lang="en-US" sz="2700" dirty="0" err="1" smtClean="0"/>
              <a:t>Komunikasi</a:t>
            </a:r>
            <a:r>
              <a:rPr lang="en-US" sz="2700" dirty="0" smtClean="0"/>
              <a:t>, </a:t>
            </a:r>
            <a:r>
              <a:rPr lang="en-US" sz="2700" dirty="0" err="1" smtClean="0"/>
              <a:t>dan</a:t>
            </a:r>
            <a:r>
              <a:rPr lang="en-US" sz="2700" dirty="0" smtClean="0"/>
              <a:t> </a:t>
            </a:r>
            <a:r>
              <a:rPr lang="en-US" sz="2700" dirty="0" err="1" smtClean="0"/>
              <a:t>formulasi</a:t>
            </a:r>
            <a:r>
              <a:rPr lang="en-US" sz="2700" dirty="0" smtClean="0"/>
              <a:t> </a:t>
            </a:r>
            <a:r>
              <a:rPr lang="en-US" sz="2700" dirty="0" err="1" smtClean="0"/>
              <a:t>Kerjasama</a:t>
            </a:r>
            <a:r>
              <a:rPr lang="en-US" sz="2700" dirty="0" smtClean="0"/>
              <a:t> </a:t>
            </a:r>
            <a:r>
              <a:rPr lang="en-US" sz="2700" dirty="0" err="1" smtClean="0"/>
              <a:t>dengan</a:t>
            </a:r>
            <a:r>
              <a:rPr lang="en-US" sz="2700" dirty="0" smtClean="0"/>
              <a:t> </a:t>
            </a:r>
            <a:r>
              <a:rPr lang="en-US" sz="2700" dirty="0" err="1" smtClean="0"/>
              <a:t>Kabupaten</a:t>
            </a:r>
            <a:r>
              <a:rPr lang="en-US" sz="2700" dirty="0" smtClean="0"/>
              <a:t> Kota  </a:t>
            </a:r>
            <a:endParaRPr lang="id-ID" sz="2000" dirty="0"/>
          </a:p>
        </p:txBody>
      </p:sp>
      <p:sp>
        <p:nvSpPr>
          <p:cNvPr id="3" name="Content Placeholder 2"/>
          <p:cNvSpPr>
            <a:spLocks noGrp="1"/>
          </p:cNvSpPr>
          <p:nvPr>
            <p:ph idx="1"/>
          </p:nvPr>
        </p:nvSpPr>
        <p:spPr/>
        <p:txBody>
          <a:bodyPr/>
          <a:lstStyle/>
          <a:p>
            <a:r>
              <a:rPr lang="en-US" dirty="0" err="1" smtClean="0"/>
              <a:t>Kab</a:t>
            </a:r>
            <a:r>
              <a:rPr lang="en-US" dirty="0" smtClean="0"/>
              <a:t>. Bogor, </a:t>
            </a:r>
            <a:r>
              <a:rPr lang="en-US" dirty="0" err="1" smtClean="0"/>
              <a:t>Kab</a:t>
            </a:r>
            <a:r>
              <a:rPr lang="en-US" dirty="0" smtClean="0"/>
              <a:t>. Cirebon, </a:t>
            </a:r>
            <a:r>
              <a:rPr lang="en-US" dirty="0" err="1" smtClean="0"/>
              <a:t>Kab</a:t>
            </a:r>
            <a:r>
              <a:rPr lang="en-US" dirty="0" smtClean="0"/>
              <a:t>. Bandung </a:t>
            </a:r>
            <a:r>
              <a:rPr lang="en-US" dirty="0" smtClean="0"/>
              <a:t>Barat, </a:t>
            </a:r>
            <a:r>
              <a:rPr lang="en-US" dirty="0" err="1" smtClean="0"/>
              <a:t>Kab</a:t>
            </a:r>
            <a:r>
              <a:rPr lang="en-US" dirty="0" smtClean="0"/>
              <a:t>. Cianjur, Kota Bandung, </a:t>
            </a:r>
            <a:r>
              <a:rPr lang="en-US" dirty="0" err="1" smtClean="0"/>
              <a:t>Kab</a:t>
            </a:r>
            <a:r>
              <a:rPr lang="en-US" dirty="0" smtClean="0"/>
              <a:t>. </a:t>
            </a:r>
            <a:r>
              <a:rPr lang="en-US" dirty="0" smtClean="0"/>
              <a:t>Bekasi, </a:t>
            </a:r>
            <a:r>
              <a:rPr lang="en-US" dirty="0" err="1" smtClean="0"/>
              <a:t>Kab</a:t>
            </a:r>
            <a:r>
              <a:rPr lang="en-US" dirty="0" smtClean="0"/>
              <a:t>. Garut, </a:t>
            </a:r>
            <a:r>
              <a:rPr lang="en-US" dirty="0" err="1" smtClean="0"/>
              <a:t>Kab</a:t>
            </a:r>
            <a:r>
              <a:rPr lang="en-US" dirty="0" smtClean="0"/>
              <a:t>. </a:t>
            </a:r>
            <a:r>
              <a:rPr lang="en-US" dirty="0" err="1" smtClean="0"/>
              <a:t>Kuningan</a:t>
            </a:r>
            <a:r>
              <a:rPr lang="en-US" dirty="0" smtClean="0"/>
              <a:t>, </a:t>
            </a:r>
            <a:r>
              <a:rPr lang="en-US" dirty="0" err="1" smtClean="0"/>
              <a:t>Kab</a:t>
            </a:r>
            <a:r>
              <a:rPr lang="en-US" dirty="0" smtClean="0"/>
              <a:t>. Banjar, </a:t>
            </a:r>
            <a:r>
              <a:rPr lang="en-US" dirty="0" err="1" smtClean="0"/>
              <a:t>Kab</a:t>
            </a:r>
            <a:r>
              <a:rPr lang="en-US" dirty="0" smtClean="0"/>
              <a:t>. Pangandaran, </a:t>
            </a:r>
            <a:r>
              <a:rPr lang="en-US" dirty="0" err="1" smtClean="0"/>
              <a:t>Kab</a:t>
            </a:r>
            <a:r>
              <a:rPr lang="en-US" dirty="0" smtClean="0"/>
              <a:t>. Sumedang, </a:t>
            </a:r>
            <a:r>
              <a:rPr lang="en-US" dirty="0" err="1" smtClean="0"/>
              <a:t>dll</a:t>
            </a:r>
            <a:r>
              <a:rPr lang="en-US" dirty="0" smtClean="0"/>
              <a:t>.</a:t>
            </a:r>
            <a:endParaRPr lang="id-ID"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6776" y="3740116"/>
            <a:ext cx="8229600" cy="742950"/>
          </a:xfrm>
        </p:spPr>
        <p:txBody>
          <a:bodyPr>
            <a:normAutofit fontScale="90000"/>
          </a:bodyPr>
          <a:lstStyle/>
          <a:p>
            <a:pPr algn="ctr"/>
            <a:r>
              <a:rPr lang="en-US" dirty="0" smtClean="0"/>
              <a:t>“</a:t>
            </a:r>
            <a:r>
              <a:rPr lang="en-US" sz="4800" dirty="0" smtClean="0">
                <a:latin typeface="Algerian" pitchFamily="82" charset="0"/>
              </a:rPr>
              <a:t>ASUP JABAR”</a:t>
            </a:r>
            <a:endParaRPr lang="id-ID" dirty="0"/>
          </a:p>
        </p:txBody>
      </p:sp>
      <p:pic>
        <p:nvPicPr>
          <p:cNvPr id="1026" name="Picture 2" descr="http://www.jabarprov.go.id/jabar/res/foto_kabkot/LOGO_KOTA_BANDUNG.jpg"/>
          <p:cNvPicPr>
            <a:picLocks noChangeAspect="1" noChangeArrowheads="1"/>
          </p:cNvPicPr>
          <p:nvPr/>
        </p:nvPicPr>
        <p:blipFill>
          <a:blip r:embed="rId2"/>
          <a:srcRect/>
          <a:stretch>
            <a:fillRect/>
          </a:stretch>
        </p:blipFill>
        <p:spPr bwMode="auto">
          <a:xfrm>
            <a:off x="436737" y="1122528"/>
            <a:ext cx="1228297" cy="773458"/>
          </a:xfrm>
          <a:prstGeom prst="rect">
            <a:avLst/>
          </a:prstGeom>
          <a:noFill/>
        </p:spPr>
      </p:pic>
      <p:pic>
        <p:nvPicPr>
          <p:cNvPr id="1028" name="Picture 4" descr="http://monitor.kotabogor.go.id/logo-kota-bogor.png"/>
          <p:cNvPicPr>
            <a:picLocks noChangeAspect="1" noChangeArrowheads="1"/>
          </p:cNvPicPr>
          <p:nvPr/>
        </p:nvPicPr>
        <p:blipFill>
          <a:blip r:embed="rId3"/>
          <a:srcRect/>
          <a:stretch>
            <a:fillRect/>
          </a:stretch>
        </p:blipFill>
        <p:spPr bwMode="auto">
          <a:xfrm>
            <a:off x="1497706" y="1136179"/>
            <a:ext cx="716769" cy="586854"/>
          </a:xfrm>
          <a:prstGeom prst="rect">
            <a:avLst/>
          </a:prstGeom>
          <a:noFill/>
        </p:spPr>
      </p:pic>
      <p:pic>
        <p:nvPicPr>
          <p:cNvPr id="1032" name="Picture 8" descr="http://1.bp.blogspot.com/-tg6L4mQQN9Y/UZH6baCN1wI/AAAAAAAAHSs/M-1u2S-HFbE/s1600/logo+trans.png"/>
          <p:cNvPicPr>
            <a:picLocks noChangeAspect="1" noChangeArrowheads="1"/>
          </p:cNvPicPr>
          <p:nvPr/>
        </p:nvPicPr>
        <p:blipFill>
          <a:blip r:embed="rId4"/>
          <a:srcRect/>
          <a:stretch>
            <a:fillRect/>
          </a:stretch>
        </p:blipFill>
        <p:spPr bwMode="auto">
          <a:xfrm>
            <a:off x="2197291" y="1095234"/>
            <a:ext cx="1105463" cy="702529"/>
          </a:xfrm>
          <a:prstGeom prst="rect">
            <a:avLst/>
          </a:prstGeom>
          <a:noFill/>
        </p:spPr>
      </p:pic>
      <p:pic>
        <p:nvPicPr>
          <p:cNvPr id="1034" name="Picture 10" descr="http://www.depok.go.id/berkas-unggah/2010/03/logo-resmi-kota-depok.jpg"/>
          <p:cNvPicPr>
            <a:picLocks noChangeAspect="1" noChangeArrowheads="1"/>
          </p:cNvPicPr>
          <p:nvPr/>
        </p:nvPicPr>
        <p:blipFill>
          <a:blip r:embed="rId5"/>
          <a:srcRect/>
          <a:stretch>
            <a:fillRect/>
          </a:stretch>
        </p:blipFill>
        <p:spPr bwMode="auto">
          <a:xfrm>
            <a:off x="3248162" y="1143000"/>
            <a:ext cx="723345" cy="640258"/>
          </a:xfrm>
          <a:prstGeom prst="rect">
            <a:avLst/>
          </a:prstGeom>
          <a:noFill/>
        </p:spPr>
      </p:pic>
      <p:pic>
        <p:nvPicPr>
          <p:cNvPr id="1042" name="Picture 18" descr="https://passpost.files.wordpress.com/2011/12/logo-tasik.jpg"/>
          <p:cNvPicPr>
            <a:picLocks noChangeAspect="1" noChangeArrowheads="1"/>
          </p:cNvPicPr>
          <p:nvPr/>
        </p:nvPicPr>
        <p:blipFill>
          <a:blip r:embed="rId6"/>
          <a:srcRect/>
          <a:stretch>
            <a:fillRect/>
          </a:stretch>
        </p:blipFill>
        <p:spPr bwMode="auto">
          <a:xfrm>
            <a:off x="4022214" y="1136179"/>
            <a:ext cx="818239" cy="644855"/>
          </a:xfrm>
          <a:prstGeom prst="rect">
            <a:avLst/>
          </a:prstGeom>
          <a:noFill/>
        </p:spPr>
      </p:pic>
      <p:pic>
        <p:nvPicPr>
          <p:cNvPr id="1044" name="Picture 20" descr="https://encrypted-tbn2.gstatic.com/images?q=tbn:ANd9GcQyWg1ca5rSYzj97mvGlEuVtvTYiW7hdwqaiB_LaKeARjQVWy_IYA"/>
          <p:cNvPicPr>
            <a:picLocks noChangeAspect="1" noChangeArrowheads="1"/>
          </p:cNvPicPr>
          <p:nvPr/>
        </p:nvPicPr>
        <p:blipFill>
          <a:blip r:embed="rId7"/>
          <a:srcRect/>
          <a:stretch>
            <a:fillRect/>
          </a:stretch>
        </p:blipFill>
        <p:spPr bwMode="auto">
          <a:xfrm>
            <a:off x="4790341" y="1143000"/>
            <a:ext cx="875239" cy="654763"/>
          </a:xfrm>
          <a:prstGeom prst="rect">
            <a:avLst/>
          </a:prstGeom>
          <a:noFill/>
        </p:spPr>
      </p:pic>
      <p:pic>
        <p:nvPicPr>
          <p:cNvPr id="1048" name="Picture 24" descr="http://1.bp.blogspot.com/-4SkMUHVjirU/VNV9uzADeRI/AAAAAAAABjs/j1jsni4_No4/s1600/logo%2Bkota%2Bbanjar.png"/>
          <p:cNvPicPr>
            <a:picLocks noChangeAspect="1" noChangeArrowheads="1"/>
          </p:cNvPicPr>
          <p:nvPr/>
        </p:nvPicPr>
        <p:blipFill>
          <a:blip r:embed="rId8"/>
          <a:srcRect/>
          <a:stretch>
            <a:fillRect/>
          </a:stretch>
        </p:blipFill>
        <p:spPr bwMode="auto">
          <a:xfrm>
            <a:off x="5363539" y="1064527"/>
            <a:ext cx="1378466" cy="741751"/>
          </a:xfrm>
          <a:prstGeom prst="rect">
            <a:avLst/>
          </a:prstGeom>
          <a:noFill/>
        </p:spPr>
      </p:pic>
      <p:pic>
        <p:nvPicPr>
          <p:cNvPr id="1050" name="Picture 26" descr="http://www.bit.co.id/assets/images/logo/logo%20pemkab%20bandung.jpg"/>
          <p:cNvPicPr>
            <a:picLocks noChangeAspect="1" noChangeArrowheads="1"/>
          </p:cNvPicPr>
          <p:nvPr/>
        </p:nvPicPr>
        <p:blipFill>
          <a:blip r:embed="rId9"/>
          <a:srcRect/>
          <a:stretch>
            <a:fillRect/>
          </a:stretch>
        </p:blipFill>
        <p:spPr bwMode="auto">
          <a:xfrm>
            <a:off x="6414453" y="1041929"/>
            <a:ext cx="1190911" cy="874529"/>
          </a:xfrm>
          <a:prstGeom prst="rect">
            <a:avLst/>
          </a:prstGeom>
          <a:noFill/>
        </p:spPr>
      </p:pic>
      <p:pic>
        <p:nvPicPr>
          <p:cNvPr id="1054" name="Picture 30" descr="http://www.wartapakwan.com/uploads/pics/logo_bogor_oke.jpg"/>
          <p:cNvPicPr>
            <a:picLocks noChangeAspect="1" noChangeArrowheads="1"/>
          </p:cNvPicPr>
          <p:nvPr/>
        </p:nvPicPr>
        <p:blipFill>
          <a:blip r:embed="rId10"/>
          <a:srcRect/>
          <a:stretch>
            <a:fillRect/>
          </a:stretch>
        </p:blipFill>
        <p:spPr bwMode="auto">
          <a:xfrm>
            <a:off x="7356149" y="1095234"/>
            <a:ext cx="1341333" cy="702529"/>
          </a:xfrm>
          <a:prstGeom prst="rect">
            <a:avLst/>
          </a:prstGeom>
          <a:noFill/>
        </p:spPr>
      </p:pic>
      <p:pic>
        <p:nvPicPr>
          <p:cNvPr id="1056" name="Picture 32" descr="http://3.bp.blogspot.com/-b8-WGbx4h_g/Us0M5E_ejZI/AAAAAAAAABs/geV6S3Z66bw/s1600/Copy+of+Kab.+Smi+%28Color%29.bmp"/>
          <p:cNvPicPr>
            <a:picLocks noChangeAspect="1" noChangeArrowheads="1"/>
          </p:cNvPicPr>
          <p:nvPr/>
        </p:nvPicPr>
        <p:blipFill>
          <a:blip r:embed="rId11"/>
          <a:srcRect/>
          <a:stretch>
            <a:fillRect/>
          </a:stretch>
        </p:blipFill>
        <p:spPr bwMode="auto">
          <a:xfrm>
            <a:off x="627809" y="2026693"/>
            <a:ext cx="818856" cy="615709"/>
          </a:xfrm>
          <a:prstGeom prst="rect">
            <a:avLst/>
          </a:prstGeom>
          <a:noFill/>
        </p:spPr>
      </p:pic>
      <p:pic>
        <p:nvPicPr>
          <p:cNvPr id="1058" name="Picture 34" descr="https://rizkiabdillah.files.wordpress.com/2013/05/logo-kab-tasikmalaya.jpg"/>
          <p:cNvPicPr>
            <a:picLocks noChangeAspect="1" noChangeArrowheads="1"/>
          </p:cNvPicPr>
          <p:nvPr/>
        </p:nvPicPr>
        <p:blipFill>
          <a:blip r:embed="rId12"/>
          <a:srcRect/>
          <a:stretch>
            <a:fillRect/>
          </a:stretch>
        </p:blipFill>
        <p:spPr bwMode="auto">
          <a:xfrm>
            <a:off x="1401928" y="1975519"/>
            <a:ext cx="816777" cy="666884"/>
          </a:xfrm>
          <a:prstGeom prst="rect">
            <a:avLst/>
          </a:prstGeom>
          <a:noFill/>
        </p:spPr>
      </p:pic>
      <p:pic>
        <p:nvPicPr>
          <p:cNvPr id="1060" name="Picture 36" descr="http://2.bp.blogspot.com/-a29RI3wuBH0/UkhaEBs_-lI/AAAAAAAAAVw/pv4WwCzTge8/s1600/Logo+Kab+Cirebon.png"/>
          <p:cNvPicPr>
            <a:picLocks noChangeAspect="1" noChangeArrowheads="1"/>
          </p:cNvPicPr>
          <p:nvPr/>
        </p:nvPicPr>
        <p:blipFill>
          <a:blip r:embed="rId13"/>
          <a:srcRect/>
          <a:stretch>
            <a:fillRect/>
          </a:stretch>
        </p:blipFill>
        <p:spPr bwMode="auto">
          <a:xfrm>
            <a:off x="2238159" y="1975519"/>
            <a:ext cx="851671" cy="666883"/>
          </a:xfrm>
          <a:prstGeom prst="rect">
            <a:avLst/>
          </a:prstGeom>
          <a:noFill/>
        </p:spPr>
      </p:pic>
      <p:pic>
        <p:nvPicPr>
          <p:cNvPr id="1062" name="Picture 38" descr="http://1.bp.blogspot.com/-Qh5UKNFWxrI/Tgqd9YpRO9I/AAAAAAAAAo4/dVKfhTA7qmc/s1600/LOGO+KAB+BEKASI.jpeg"/>
          <p:cNvPicPr>
            <a:picLocks noChangeAspect="1" noChangeArrowheads="1"/>
          </p:cNvPicPr>
          <p:nvPr/>
        </p:nvPicPr>
        <p:blipFill>
          <a:blip r:embed="rId14"/>
          <a:srcRect/>
          <a:stretch>
            <a:fillRect/>
          </a:stretch>
        </p:blipFill>
        <p:spPr bwMode="auto">
          <a:xfrm>
            <a:off x="3057090" y="1975518"/>
            <a:ext cx="1047735" cy="726742"/>
          </a:xfrm>
          <a:prstGeom prst="rect">
            <a:avLst/>
          </a:prstGeom>
          <a:noFill/>
        </p:spPr>
      </p:pic>
      <p:pic>
        <p:nvPicPr>
          <p:cNvPr id="1064" name="Picture 40" descr="http://www.jabarprov.go.id/images/KoKab/kotabekasi.png"/>
          <p:cNvPicPr>
            <a:picLocks noChangeAspect="1" noChangeArrowheads="1"/>
          </p:cNvPicPr>
          <p:nvPr/>
        </p:nvPicPr>
        <p:blipFill>
          <a:blip r:embed="rId15"/>
          <a:srcRect/>
          <a:stretch>
            <a:fillRect/>
          </a:stretch>
        </p:blipFill>
        <p:spPr bwMode="auto">
          <a:xfrm>
            <a:off x="3997560" y="1975519"/>
            <a:ext cx="983873" cy="673836"/>
          </a:xfrm>
          <a:prstGeom prst="rect">
            <a:avLst/>
          </a:prstGeom>
          <a:noFill/>
        </p:spPr>
      </p:pic>
      <p:pic>
        <p:nvPicPr>
          <p:cNvPr id="1066" name="Picture 42" descr="http://2.bp.blogspot.com/-lwu-IcWDaI0/TtL_bKPonhI/AAAAAAAAAM4/Hpz8BrQt3C4/s1600/Kab.+Karawang.gif"/>
          <p:cNvPicPr>
            <a:picLocks noChangeAspect="1" noChangeArrowheads="1"/>
          </p:cNvPicPr>
          <p:nvPr/>
        </p:nvPicPr>
        <p:blipFill>
          <a:blip r:embed="rId16"/>
          <a:srcRect/>
          <a:stretch>
            <a:fillRect/>
          </a:stretch>
        </p:blipFill>
        <p:spPr bwMode="auto">
          <a:xfrm>
            <a:off x="4922341" y="1975519"/>
            <a:ext cx="875239" cy="666883"/>
          </a:xfrm>
          <a:prstGeom prst="rect">
            <a:avLst/>
          </a:prstGeom>
          <a:noFill/>
        </p:spPr>
      </p:pic>
      <p:pic>
        <p:nvPicPr>
          <p:cNvPr id="1068" name="Picture 44" descr="https://3.bp.blogspot.com/-ZWU-FSwZ4bc/VFZZ0UDcJZI/AAAAAAAAEns/0NNAGSfyoxA/s1600/logo-Pemerintah-Kabupaten-Subang.png"/>
          <p:cNvPicPr>
            <a:picLocks noChangeAspect="1" noChangeArrowheads="1"/>
          </p:cNvPicPr>
          <p:nvPr/>
        </p:nvPicPr>
        <p:blipFill>
          <a:blip r:embed="rId17"/>
          <a:srcRect/>
          <a:stretch>
            <a:fillRect/>
          </a:stretch>
        </p:blipFill>
        <p:spPr bwMode="auto">
          <a:xfrm>
            <a:off x="5815708" y="1975518"/>
            <a:ext cx="748873" cy="673838"/>
          </a:xfrm>
          <a:prstGeom prst="rect">
            <a:avLst/>
          </a:prstGeom>
          <a:noFill/>
        </p:spPr>
      </p:pic>
      <p:pic>
        <p:nvPicPr>
          <p:cNvPr id="1070" name="Picture 46" descr="https://4.bp.blogspot.com/-F9BYD35imAc/Vuj8q3PC71I/AAAAAAAAALo/gl5cPU2vRrU82enAavOvlOymhb7Sd6ZdA/s1600/LOGO%2BPEMDA.jpg"/>
          <p:cNvPicPr>
            <a:picLocks noChangeAspect="1" noChangeArrowheads="1"/>
          </p:cNvPicPr>
          <p:nvPr/>
        </p:nvPicPr>
        <p:blipFill>
          <a:blip r:embed="rId18"/>
          <a:srcRect/>
          <a:stretch>
            <a:fillRect/>
          </a:stretch>
        </p:blipFill>
        <p:spPr bwMode="auto">
          <a:xfrm>
            <a:off x="6690068" y="1975519"/>
            <a:ext cx="739686" cy="666884"/>
          </a:xfrm>
          <a:prstGeom prst="rect">
            <a:avLst/>
          </a:prstGeom>
          <a:noFill/>
        </p:spPr>
      </p:pic>
      <p:pic>
        <p:nvPicPr>
          <p:cNvPr id="1072" name="Picture 48" descr="Related image"/>
          <p:cNvPicPr>
            <a:picLocks noChangeAspect="1" noChangeArrowheads="1"/>
          </p:cNvPicPr>
          <p:nvPr/>
        </p:nvPicPr>
        <p:blipFill>
          <a:blip r:embed="rId19"/>
          <a:srcRect/>
          <a:stretch>
            <a:fillRect/>
          </a:stretch>
        </p:blipFill>
        <p:spPr bwMode="auto">
          <a:xfrm>
            <a:off x="7605363" y="2009316"/>
            <a:ext cx="762000" cy="692944"/>
          </a:xfrm>
          <a:prstGeom prst="rect">
            <a:avLst/>
          </a:prstGeom>
          <a:noFill/>
        </p:spPr>
      </p:pic>
      <p:pic>
        <p:nvPicPr>
          <p:cNvPr id="1074" name="Picture 50" descr="http://3.bp.blogspot.com/_LVwlD_i6DKI/TNNnjp5ql_I/AAAAAAAAACY/zwmKCtMn-5k/s1600/logo+kab.+Cianjur.jpg"/>
          <p:cNvPicPr>
            <a:picLocks noChangeAspect="1" noChangeArrowheads="1"/>
          </p:cNvPicPr>
          <p:nvPr/>
        </p:nvPicPr>
        <p:blipFill>
          <a:blip r:embed="rId20"/>
          <a:srcRect/>
          <a:stretch>
            <a:fillRect/>
          </a:stretch>
        </p:blipFill>
        <p:spPr bwMode="auto">
          <a:xfrm>
            <a:off x="496776" y="2814856"/>
            <a:ext cx="905152" cy="682259"/>
          </a:xfrm>
          <a:prstGeom prst="rect">
            <a:avLst/>
          </a:prstGeom>
          <a:noFill/>
        </p:spPr>
      </p:pic>
      <p:pic>
        <p:nvPicPr>
          <p:cNvPr id="1076" name="Picture 52" descr="http://anjungantmii.com/jawabarat/images/stories/logo/017%20garut-e.jpg"/>
          <p:cNvPicPr>
            <a:picLocks noChangeAspect="1" noChangeArrowheads="1"/>
          </p:cNvPicPr>
          <p:nvPr/>
        </p:nvPicPr>
        <p:blipFill>
          <a:blip r:embed="rId21"/>
          <a:srcRect/>
          <a:stretch>
            <a:fillRect/>
          </a:stretch>
        </p:blipFill>
        <p:spPr bwMode="auto">
          <a:xfrm>
            <a:off x="1368313" y="2743204"/>
            <a:ext cx="999714" cy="794855"/>
          </a:xfrm>
          <a:prstGeom prst="rect">
            <a:avLst/>
          </a:prstGeom>
          <a:noFill/>
        </p:spPr>
      </p:pic>
      <p:pic>
        <p:nvPicPr>
          <p:cNvPr id="1078" name="Picture 54" descr="http://popda11kabbogor2016.com/ImagesDirectories/Lambang%20Kontingen/kabupaten%20ciamis.jpg"/>
          <p:cNvPicPr>
            <a:picLocks noChangeAspect="1" noChangeArrowheads="1"/>
          </p:cNvPicPr>
          <p:nvPr/>
        </p:nvPicPr>
        <p:blipFill>
          <a:blip r:embed="rId22"/>
          <a:srcRect/>
          <a:stretch>
            <a:fillRect/>
          </a:stretch>
        </p:blipFill>
        <p:spPr bwMode="auto">
          <a:xfrm>
            <a:off x="2289177" y="2732968"/>
            <a:ext cx="800653" cy="764147"/>
          </a:xfrm>
          <a:prstGeom prst="rect">
            <a:avLst/>
          </a:prstGeom>
          <a:noFill/>
        </p:spPr>
      </p:pic>
      <p:pic>
        <p:nvPicPr>
          <p:cNvPr id="1080" name="Picture 56" descr="http://majautara.desamajalengka.or.id/wp-content/uploads/sites/118/2015/10/LOGO-KABUPATEN-MAJALENGKA.png"/>
          <p:cNvPicPr>
            <a:picLocks noChangeAspect="1" noChangeArrowheads="1"/>
          </p:cNvPicPr>
          <p:nvPr/>
        </p:nvPicPr>
        <p:blipFill>
          <a:blip r:embed="rId23"/>
          <a:srcRect/>
          <a:stretch>
            <a:fillRect/>
          </a:stretch>
        </p:blipFill>
        <p:spPr bwMode="auto">
          <a:xfrm flipH="1">
            <a:off x="3130939" y="2782021"/>
            <a:ext cx="777571" cy="753911"/>
          </a:xfrm>
          <a:prstGeom prst="rect">
            <a:avLst/>
          </a:prstGeom>
          <a:noFill/>
        </p:spPr>
      </p:pic>
      <p:pic>
        <p:nvPicPr>
          <p:cNvPr id="1082" name="Picture 58" descr="http://4.bp.blogspot.com/-LAst17MpoMc/VIbHqiQvhAI/AAAAAAAACY4/ZZKgjHXZg_4/s1600/KNG-WARNA.jpg"/>
          <p:cNvPicPr>
            <a:picLocks noChangeAspect="1" noChangeArrowheads="1"/>
          </p:cNvPicPr>
          <p:nvPr/>
        </p:nvPicPr>
        <p:blipFill>
          <a:blip r:embed="rId24"/>
          <a:srcRect/>
          <a:stretch>
            <a:fillRect/>
          </a:stretch>
        </p:blipFill>
        <p:spPr bwMode="auto">
          <a:xfrm>
            <a:off x="4022213" y="2775551"/>
            <a:ext cx="900127" cy="700034"/>
          </a:xfrm>
          <a:prstGeom prst="rect">
            <a:avLst/>
          </a:prstGeom>
          <a:noFill/>
        </p:spPr>
      </p:pic>
      <p:pic>
        <p:nvPicPr>
          <p:cNvPr id="1086" name="Picture 62" descr="https://upload.wikimedia.org/wikipedia/commons/thumb/5/57/Kab_Bandung_Barat.svg/2106px-Kab_Bandung_Barat.svg.png"/>
          <p:cNvPicPr>
            <a:picLocks noChangeAspect="1" noChangeArrowheads="1"/>
          </p:cNvPicPr>
          <p:nvPr/>
        </p:nvPicPr>
        <p:blipFill>
          <a:blip r:embed="rId25"/>
          <a:srcRect/>
          <a:stretch>
            <a:fillRect/>
          </a:stretch>
        </p:blipFill>
        <p:spPr bwMode="auto">
          <a:xfrm>
            <a:off x="4922340" y="2760491"/>
            <a:ext cx="1004407" cy="715094"/>
          </a:xfrm>
          <a:prstGeom prst="rect">
            <a:avLst/>
          </a:prstGeom>
          <a:noFill/>
        </p:spPr>
      </p:pic>
      <p:pic>
        <p:nvPicPr>
          <p:cNvPr id="1088" name="Picture 64" descr="http://www.mypangandaran.com/medias/logo-kabupaten-pangandaran.jpg"/>
          <p:cNvPicPr>
            <a:picLocks noChangeAspect="1" noChangeArrowheads="1"/>
          </p:cNvPicPr>
          <p:nvPr/>
        </p:nvPicPr>
        <p:blipFill>
          <a:blip r:embed="rId26"/>
          <a:srcRect/>
          <a:stretch>
            <a:fillRect/>
          </a:stretch>
        </p:blipFill>
        <p:spPr bwMode="auto">
          <a:xfrm>
            <a:off x="5909495" y="2776040"/>
            <a:ext cx="751277" cy="660728"/>
          </a:xfrm>
          <a:prstGeom prst="rect">
            <a:avLst/>
          </a:prstGeom>
          <a:noFill/>
        </p:spPr>
      </p:pic>
      <p:pic>
        <p:nvPicPr>
          <p:cNvPr id="1090" name="Picture 66" descr="http://4.bp.blogspot.com/-dwLeadu0ugU/UPp6DIu2nCI/AAAAAAAAADA/vgt9z57Hu5Q/s1600/Lambang_Kabupaten_Sumedang.gif"/>
          <p:cNvPicPr>
            <a:picLocks noChangeAspect="1" noChangeArrowheads="1"/>
          </p:cNvPicPr>
          <p:nvPr/>
        </p:nvPicPr>
        <p:blipFill>
          <a:blip r:embed="rId27"/>
          <a:srcRect/>
          <a:stretch>
            <a:fillRect/>
          </a:stretch>
        </p:blipFill>
        <p:spPr bwMode="auto">
          <a:xfrm>
            <a:off x="6610546" y="2732969"/>
            <a:ext cx="1072451" cy="703799"/>
          </a:xfrm>
          <a:prstGeom prst="rect">
            <a:avLst/>
          </a:prstGeom>
          <a:noFill/>
        </p:spPr>
      </p:pic>
      <p:pic>
        <p:nvPicPr>
          <p:cNvPr id="1094" name="Picture 70" descr="http://4.bp.blogspot.com/-A2pgtSlK0NQ/Umi81V6BU4I/AAAAAAAAALU/oaz-4jf1tvw/s1600/logo+kota+cimahi.png"/>
          <p:cNvPicPr>
            <a:picLocks noChangeAspect="1" noChangeArrowheads="1"/>
          </p:cNvPicPr>
          <p:nvPr/>
        </p:nvPicPr>
        <p:blipFill>
          <a:blip r:embed="rId28"/>
          <a:srcRect/>
          <a:stretch>
            <a:fillRect/>
          </a:stretch>
        </p:blipFill>
        <p:spPr bwMode="auto">
          <a:xfrm>
            <a:off x="7682997" y="2702260"/>
            <a:ext cx="857415" cy="767740"/>
          </a:xfrm>
          <a:prstGeom prst="rect">
            <a:avLst/>
          </a:prstGeom>
          <a:noFill/>
        </p:spPr>
      </p:pic>
      <p:pic>
        <p:nvPicPr>
          <p:cNvPr id="1096" name="Picture 72" descr="http://ane.fisip.unpad.ac.id/wp-content/uploads/2010/01/Logo_Unpad_Big.jpg"/>
          <p:cNvPicPr>
            <a:picLocks noChangeAspect="1" noChangeArrowheads="1"/>
          </p:cNvPicPr>
          <p:nvPr/>
        </p:nvPicPr>
        <p:blipFill>
          <a:blip r:embed="rId29"/>
          <a:srcRect/>
          <a:stretch>
            <a:fillRect/>
          </a:stretch>
        </p:blipFill>
        <p:spPr bwMode="auto">
          <a:xfrm>
            <a:off x="6786063" y="3793623"/>
            <a:ext cx="1049883" cy="787412"/>
          </a:xfrm>
          <a:prstGeom prst="rect">
            <a:avLst/>
          </a:prstGeom>
          <a:noFill/>
        </p:spPr>
      </p:pic>
      <p:pic>
        <p:nvPicPr>
          <p:cNvPr id="1098" name="Picture 74" descr="https://pbs.twimg.com/profile_images/378800000676948762/40578fd54c2959f3583fddee7b1a84dd_400x400.png"/>
          <p:cNvPicPr>
            <a:picLocks noChangeAspect="1" noChangeArrowheads="1"/>
          </p:cNvPicPr>
          <p:nvPr/>
        </p:nvPicPr>
        <p:blipFill>
          <a:blip r:embed="rId30"/>
          <a:srcRect/>
          <a:stretch>
            <a:fillRect/>
          </a:stretch>
        </p:blipFill>
        <p:spPr bwMode="auto">
          <a:xfrm>
            <a:off x="900935" y="3859000"/>
            <a:ext cx="1646507" cy="8881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8"/>
                                        </p:tgtEl>
                                        <p:attrNameLst>
                                          <p:attrName>style.visibility</p:attrName>
                                        </p:attrNameLst>
                                      </p:cBhvr>
                                      <p:to>
                                        <p:strVal val="visible"/>
                                      </p:to>
                                    </p:set>
                                    <p:anim calcmode="lin" valueType="num">
                                      <p:cBhvr additive="base">
                                        <p:cTn id="7" dur="500" fill="hold"/>
                                        <p:tgtEl>
                                          <p:spTgt spid="1098"/>
                                        </p:tgtEl>
                                        <p:attrNameLst>
                                          <p:attrName>ppt_x</p:attrName>
                                        </p:attrNameLst>
                                      </p:cBhvr>
                                      <p:tavLst>
                                        <p:tav tm="0">
                                          <p:val>
                                            <p:strVal val="#ppt_x"/>
                                          </p:val>
                                        </p:tav>
                                        <p:tav tm="100000">
                                          <p:val>
                                            <p:strVal val="#ppt_x"/>
                                          </p:val>
                                        </p:tav>
                                      </p:tavLst>
                                    </p:anim>
                                    <p:anim calcmode="lin" valueType="num">
                                      <p:cBhvr additive="base">
                                        <p:cTn id="8" dur="500" fill="hold"/>
                                        <p:tgtEl>
                                          <p:spTgt spid="1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96"/>
                                        </p:tgtEl>
                                        <p:attrNameLst>
                                          <p:attrName>style.visibility</p:attrName>
                                        </p:attrNameLst>
                                      </p:cBhvr>
                                      <p:to>
                                        <p:strVal val="visible"/>
                                      </p:to>
                                    </p:set>
                                    <p:anim calcmode="lin" valueType="num">
                                      <p:cBhvr additive="base">
                                        <p:cTn id="13" dur="500" fill="hold"/>
                                        <p:tgtEl>
                                          <p:spTgt spid="1096"/>
                                        </p:tgtEl>
                                        <p:attrNameLst>
                                          <p:attrName>ppt_x</p:attrName>
                                        </p:attrNameLst>
                                      </p:cBhvr>
                                      <p:tavLst>
                                        <p:tav tm="0">
                                          <p:val>
                                            <p:strVal val="#ppt_x"/>
                                          </p:val>
                                        </p:tav>
                                        <p:tav tm="100000">
                                          <p:val>
                                            <p:strVal val="#ppt_x"/>
                                          </p:val>
                                        </p:tav>
                                      </p:tavLst>
                                    </p:anim>
                                    <p:anim calcmode="lin" valueType="num">
                                      <p:cBhvr additive="base">
                                        <p:cTn id="14" dur="500" fill="hold"/>
                                        <p:tgtEl>
                                          <p:spTgt spid="10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414670" y="565585"/>
          <a:ext cx="8367822" cy="4242846"/>
        </p:xfrm>
        <a:graphic>
          <a:graphicData uri="http://schemas.openxmlformats.org/drawingml/2006/table">
            <a:tbl>
              <a:tblPr/>
              <a:tblGrid>
                <a:gridCol w="1299661"/>
                <a:gridCol w="1989483"/>
                <a:gridCol w="5078678"/>
              </a:tblGrid>
              <a:tr h="132815">
                <a:tc>
                  <a:txBody>
                    <a:bodyPr/>
                    <a:lstStyle/>
                    <a:p>
                      <a:pPr algn="ctr" fontAlgn="b"/>
                      <a:r>
                        <a:rPr lang="id-ID" sz="800" b="1"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d-ID" sz="800" b="1" i="0" u="none" strike="noStrike">
                          <a:solidFill>
                            <a:srgbClr val="000000"/>
                          </a:solidFill>
                          <a:latin typeface="Calibri"/>
                        </a:rPr>
                        <a:t>Koordinator</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d-ID" sz="800" b="1" i="0" u="none" strike="noStrike">
                          <a:solidFill>
                            <a:srgbClr val="000000"/>
                          </a:solidFill>
                          <a:latin typeface="Calibri"/>
                        </a:rPr>
                        <a:t>Kegiatan</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79">
                <a:tc>
                  <a:txBody>
                    <a:bodyPr/>
                    <a:lstStyle/>
                    <a:p>
                      <a:pPr algn="l" fontAlgn="b"/>
                      <a:r>
                        <a:rPr lang="id-ID" sz="800" b="0" i="0" u="none" strike="noStrike">
                          <a:solidFill>
                            <a:srgbClr val="000000"/>
                          </a:solidFill>
                          <a:latin typeface="Calibri"/>
                        </a:rPr>
                        <a:t>Kabupaten Indramayu</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id-ID" sz="800" b="0" i="0" u="none" strike="noStrike">
                          <a:solidFill>
                            <a:srgbClr val="000000"/>
                          </a:solidFill>
                          <a:latin typeface="Calibri"/>
                        </a:rPr>
                        <a:t>Prof. Oekan S Abdoellah, MA., Ph.D</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7">
                  <a:txBody>
                    <a:bodyPr/>
                    <a:lstStyle/>
                    <a:p>
                      <a:pPr algn="l" fontAlgn="b"/>
                      <a:r>
                        <a:rPr lang="id-ID" sz="800" b="0" i="0" u="none" strike="noStrike">
                          <a:solidFill>
                            <a:srgbClr val="000000"/>
                          </a:solidFill>
                          <a:latin typeface="Calibri"/>
                        </a:rPr>
                        <a:t>Sudah dibicarkaan dengan Bupati/Wabup dan Dinas Pertanian tentang rencana membangun desa secara pentahelix dari berbagai stakeholders di Desa Cikedung (mis. Pembangunan pertanian berkelanjutan yang terintegrasi) Di Desa Karangsong  (perikanan berkelanjutan dan dibuat sebagia model pembangunan Indramayu barat, kota dan timur). Gagasan ini disepakati oleh Kelompok Tani di Cikedung yang sudah dibina sebelumnya oleh Pak Tomy dan Pak Rochady. . Hal-hal yang akan dilakukan adalah Tim akan membuat proposal awal untuk bahan diskusi dengan berbagai stakeholders. Mendiskusikan dengan kelompok tani/nelayan yang militan di daerah Karangsong dan Jutinyuat. Merencanakan pertemuan dengan wakil bupati Indramayu untuk membicarakan hibah pemanfaatan tanah di Karna gSOng dengan Dekan Perikanan dan rencana pengembangannya.(Kamis, 4 Agustus 2016)</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26779">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FISIP</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26779">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26779">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26779">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26779">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288571">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26779">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3940">
                <a:tc>
                  <a:txBody>
                    <a:bodyPr/>
                    <a:lstStyle/>
                    <a:p>
                      <a:pPr algn="l" fontAlgn="b"/>
                      <a:r>
                        <a:rPr lang="id-ID" sz="800" b="0" i="0" u="none" strike="noStrike">
                          <a:solidFill>
                            <a:srgbClr val="000000"/>
                          </a:solidFill>
                          <a:latin typeface="Calibri"/>
                        </a:rPr>
                        <a:t>Kabupaten Bogor</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Prof. Dr. Ir Hendarmawan, M.Sc</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5">
                  <a:txBody>
                    <a:bodyPr/>
                    <a:lstStyle/>
                    <a:p>
                      <a:pPr algn="l" fontAlgn="t"/>
                      <a:r>
                        <a:rPr lang="id-ID" sz="800" b="0" i="0" u="none" strike="noStrike" dirty="0">
                          <a:solidFill>
                            <a:srgbClr val="000000"/>
                          </a:solidFill>
                          <a:latin typeface="Calibri"/>
                        </a:rPr>
                        <a:t>Pertemuan dengan Sekda dan Tim Teknis SKPD Senin tanggal 11 Agustus 2016 untuk pengambilan data. Kunjungan ke Bupati Kabupaten Bogor hasilnya adalah sebagai berikut : 1. Realisasi beasiswa untuk tahun ini di skemakan dan di janjikan pula untuk yang akan datang; 2. PKS untuk peningkatan tenaga medik dan guru. (18 Agustus 2016)</a:t>
                      </a:r>
                    </a:p>
                  </a:txBody>
                  <a:tcPr marL="5462" marR="5462" marT="5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6779">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Dekan SPS</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26779">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26779">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26779">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26779">
                <a:tc>
                  <a:txBody>
                    <a:bodyPr/>
                    <a:lstStyle/>
                    <a:p>
                      <a:pPr algn="l" fontAlgn="b"/>
                      <a:r>
                        <a:rPr lang="id-ID" sz="800" b="0" i="0" u="none" strike="noStrike">
                          <a:solidFill>
                            <a:srgbClr val="000000"/>
                          </a:solidFill>
                          <a:latin typeface="Calibri"/>
                        </a:rPr>
                        <a:t>Kabupaten Bandung</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Dr. Arry Bainus, MA</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l" fontAlgn="t"/>
                      <a:r>
                        <a:rPr lang="sv-SE" sz="800" b="0" i="0" u="none" strike="noStrike">
                          <a:solidFill>
                            <a:srgbClr val="000000"/>
                          </a:solidFill>
                          <a:latin typeface="Calibri"/>
                        </a:rPr>
                        <a:t>Kerjasama dengan Kementan penanaman jeurk akan di alokasikan ke Garut dan akan di didiskusikan dengan Kadinas Pertanian dan Bupati Garut (22 Juli 2016)</a:t>
                      </a:r>
                    </a:p>
                  </a:txBody>
                  <a:tcPr marL="5462" marR="5462" marT="5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6779">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FISIP</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26779">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3940">
                <a:tc>
                  <a:txBody>
                    <a:bodyPr/>
                    <a:lstStyle/>
                    <a:p>
                      <a:pPr algn="l" fontAlgn="b"/>
                      <a:r>
                        <a:rPr lang="id-ID" sz="800" b="0" i="0" u="none" strike="noStrike">
                          <a:solidFill>
                            <a:srgbClr val="000000"/>
                          </a:solidFill>
                          <a:latin typeface="Calibri"/>
                        </a:rPr>
                        <a:t>Kabupaten Garut</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Dr.Ir.H. Sudrajat, M.P</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4">
                  <a:txBody>
                    <a:bodyPr/>
                    <a:lstStyle/>
                    <a:p>
                      <a:pPr algn="l" fontAlgn="t"/>
                      <a:r>
                        <a:rPr lang="id-ID" sz="800" b="0" i="0" u="none" strike="noStrike">
                          <a:solidFill>
                            <a:srgbClr val="000000"/>
                          </a:solidFill>
                          <a:latin typeface="Calibri"/>
                        </a:rPr>
                        <a:t>Untuk pembangunan asrama maketnya sudah siap. Mulai Pembangunan asrama bulan Januari 2017 dan sudah masuk dalam Rencana Anggaran 2017.Kerjasama dengan Kementan penanaman jeurk akan di alokasikan ke Garut dan akan di didiskusikan dengan Kadinas Pertanian dan Bupati Garut (22 Juli 2016)</a:t>
                      </a:r>
                    </a:p>
                  </a:txBody>
                  <a:tcPr marL="5462" marR="5462" marT="5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6779">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Faperta</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26779">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26779">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26779">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6779">
                <a:tc>
                  <a:txBody>
                    <a:bodyPr/>
                    <a:lstStyle/>
                    <a:p>
                      <a:pPr algn="l" fontAlgn="b"/>
                      <a:r>
                        <a:rPr lang="id-ID" sz="800" b="0" i="0" u="none" strike="noStrike">
                          <a:solidFill>
                            <a:srgbClr val="000000"/>
                          </a:solidFill>
                          <a:latin typeface="Calibri"/>
                        </a:rPr>
                        <a:t>Kabupaten Tasikmalaya</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Prof.Dr. Sudrajat Supian, M.Sc</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3">
                  <a:txBody>
                    <a:bodyPr/>
                    <a:lstStyle/>
                    <a:p>
                      <a:pPr algn="l" fontAlgn="t"/>
                      <a:r>
                        <a:rPr lang="id-ID" sz="800" b="0" i="0" u="none" strike="noStrike">
                          <a:solidFill>
                            <a:srgbClr val="000000"/>
                          </a:solidFill>
                          <a:latin typeface="Calibri"/>
                        </a:rPr>
                        <a:t>Pada hari Senin tanggal 8 Agustus tim merencanakan audiensi dengan bupati, bappeda dan BJB. Program utama energi terbarukan (termasuk pengelolaan sampah), rumah dc, alat kemasan, pengelolaan SDA, etnomatematik, dll.</a:t>
                      </a:r>
                    </a:p>
                  </a:txBody>
                  <a:tcPr marL="5462" marR="5462" marT="5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6779">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FMIPA</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26779">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26779">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6779">
                <a:tc>
                  <a:txBody>
                    <a:bodyPr/>
                    <a:lstStyle/>
                    <a:p>
                      <a:pPr algn="l" fontAlgn="b"/>
                      <a:r>
                        <a:rPr lang="id-ID" sz="800" b="0" i="0" u="none" strike="noStrike">
                          <a:solidFill>
                            <a:srgbClr val="000000"/>
                          </a:solidFill>
                          <a:latin typeface="Calibri"/>
                        </a:rPr>
                        <a:t>Kota Tasikmalaya</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Prof.Dr.Ir.H Roni Kastaman, MSIE</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5">
                  <a:txBody>
                    <a:bodyPr/>
                    <a:lstStyle/>
                    <a:p>
                      <a:pPr algn="l" fontAlgn="b"/>
                      <a:r>
                        <a:rPr lang="id-ID" sz="800" b="0" i="0" u="none" strike="noStrike">
                          <a:solidFill>
                            <a:srgbClr val="000000"/>
                          </a:solidFill>
                          <a:latin typeface="Calibri"/>
                        </a:rPr>
                        <a:t>Walikota sudah bersedia memberikan beasiswa bagi 3 mahasiswa S1 yang masuk FK. 3 spesialis di danai dari RS setempat. Dan akan diajukan unatuk penambahan beasiswa S1 sekitara 5 s.d 7 orang tambahan bagi bidang-bidang ilmu yang dibutuhkan oleh Pemda setempat. Pendanaan akan dilakukan mulai tahun 2017. Kesiapan teknis dialkukan Bapeda Setempat. Undangna untuk hadir pada PMB sudah disampaikan. Keterlibatan Dies untuk sharing tanggal 16 September insya allah akan hadir.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6779">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Faperta</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26779">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26779">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26779">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26779">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id-ID" sz="800" b="0" i="0" u="none" strike="noStrike" dirty="0">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08343" y="539742"/>
          <a:ext cx="8516680" cy="4237434"/>
        </p:xfrm>
        <a:graphic>
          <a:graphicData uri="http://schemas.openxmlformats.org/drawingml/2006/table">
            <a:tbl>
              <a:tblPr/>
              <a:tblGrid>
                <a:gridCol w="1322781"/>
                <a:gridCol w="2024874"/>
                <a:gridCol w="5169025"/>
              </a:tblGrid>
              <a:tr h="111900">
                <a:tc>
                  <a:txBody>
                    <a:bodyPr/>
                    <a:lstStyle/>
                    <a:p>
                      <a:pPr algn="ctr" fontAlgn="b"/>
                      <a:r>
                        <a:rPr lang="id-ID" sz="800" b="1"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d-ID" sz="800" b="1" i="0" u="none" strike="noStrike">
                          <a:solidFill>
                            <a:srgbClr val="000000"/>
                          </a:solidFill>
                          <a:latin typeface="Calibri"/>
                        </a:rPr>
                        <a:t>Koordinator</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d-ID" sz="800" b="1" i="0" u="none" strike="noStrike">
                          <a:solidFill>
                            <a:srgbClr val="000000"/>
                          </a:solidFill>
                          <a:latin typeface="Calibri"/>
                        </a:rPr>
                        <a:t>Kegiatan</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814">
                <a:tc>
                  <a:txBody>
                    <a:bodyPr/>
                    <a:lstStyle/>
                    <a:p>
                      <a:pPr algn="l" fontAlgn="b"/>
                      <a:r>
                        <a:rPr lang="id-ID" sz="800" b="0" i="0" u="none" strike="noStrike">
                          <a:solidFill>
                            <a:srgbClr val="000000"/>
                          </a:solidFill>
                          <a:latin typeface="Calibri"/>
                        </a:rPr>
                        <a:t>Kota Banjar</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it-IT" sz="800" b="0" i="0" u="none" strike="noStrike">
                          <a:solidFill>
                            <a:srgbClr val="000000"/>
                          </a:solidFill>
                          <a:latin typeface="Calibri"/>
                        </a:rPr>
                        <a:t>Dr. Hj. Hendriati Agustiani, M.Si</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5">
                  <a:txBody>
                    <a:bodyPr/>
                    <a:lstStyle/>
                    <a:p>
                      <a:pPr algn="l" fontAlgn="t"/>
                      <a:r>
                        <a:rPr lang="id-ID" sz="800" b="0" i="0" u="none" strike="noStrike" dirty="0">
                          <a:solidFill>
                            <a:srgbClr val="000000"/>
                          </a:solidFill>
                          <a:latin typeface="Calibri"/>
                        </a:rPr>
                        <a:t>Prof Tia sudah bertemu dengan walikota dan wakilnya serta jajaran pemdanya. Program sudah dirancang dan akan dilaksanakan mulai pertengahan tahun ini. Program utama adalah Psikoedukasi untuk HIV, program untuk tahun 2017 pendampingan untuk kewirausahaan akan bekerjasama dengan FTIP. Pertemuan khusus dengan ketua Bapeda sudah dilakukan pada bulan Juni. Tanggal 15 tim akan berdiskusi kemabali di Banjar untuk time line aktivitas yang akan dilaksanakan (5 Agustus 2016)</a:t>
                      </a:r>
                    </a:p>
                  </a:txBody>
                  <a:tcPr marL="5086" marR="5086" marT="50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06814">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F Psikologi</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06814">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06814">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06814">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213627">
                <a:tc>
                  <a:txBody>
                    <a:bodyPr/>
                    <a:lstStyle/>
                    <a:p>
                      <a:pPr algn="l" fontAlgn="b"/>
                      <a:r>
                        <a:rPr lang="id-ID" sz="800" b="0" i="0" u="none" strike="noStrike" dirty="0">
                          <a:solidFill>
                            <a:srgbClr val="000000"/>
                          </a:solidFill>
                          <a:latin typeface="Calibri"/>
                        </a:rPr>
                        <a:t>Kabupaten Pangandaran</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Drs. Yuyu Yohana Risagarniwa, M.Ed., Ph.D</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l" fontAlgn="t"/>
                      <a:r>
                        <a:rPr lang="id-ID" sz="800" b="0" i="0" u="none" strike="noStrike">
                          <a:solidFill>
                            <a:srgbClr val="000000"/>
                          </a:solidFill>
                          <a:latin typeface="Calibri"/>
                        </a:rPr>
                        <a:t>Tim sudah menuju lokasi multikampus SD Cikembulan III dan Pondok Seni . Renovasi ruang kuliah segera dimulai. Satu hal yang masih perlu diklarifikasi adalah kepastian hak pakai Pondok Seni.</a:t>
                      </a:r>
                    </a:p>
                  </a:txBody>
                  <a:tcPr marL="5086" marR="5086" marT="50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6814">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FIB</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06814">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dirty="0">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6814">
                <a:tc>
                  <a:txBody>
                    <a:bodyPr/>
                    <a:lstStyle/>
                    <a:p>
                      <a:pPr algn="l" fontAlgn="b"/>
                      <a:r>
                        <a:rPr lang="id-ID" sz="800" b="0" i="0" u="none" strike="noStrike">
                          <a:solidFill>
                            <a:srgbClr val="000000"/>
                          </a:solidFill>
                          <a:latin typeface="Calibri"/>
                        </a:rPr>
                        <a:t>Kabupaten Bekasi</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Prof. Dr. Ajeng Diantini, M.Si</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Tandatangan Mou Antara Bupati &amp; Rektor Unpad  (Jum'at 22 Juli 2016)</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6814">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FK</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6814">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6814">
                <a:tc>
                  <a:txBody>
                    <a:bodyPr/>
                    <a:lstStyle/>
                    <a:p>
                      <a:pPr algn="l" fontAlgn="b"/>
                      <a:r>
                        <a:rPr lang="id-ID" sz="800" b="0" i="0" u="none" strike="noStrike">
                          <a:solidFill>
                            <a:srgbClr val="000000"/>
                          </a:solidFill>
                          <a:latin typeface="Calibri"/>
                        </a:rPr>
                        <a:t>Kabupaten Cirebon</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Kusman Ibrahim, S.Kp., MNS., Ph.D</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6">
                  <a:txBody>
                    <a:bodyPr/>
                    <a:lstStyle/>
                    <a:p>
                      <a:pPr algn="l" fontAlgn="t"/>
                      <a:r>
                        <a:rPr lang="id-ID" sz="800" b="0" i="0" u="none" strike="noStrike" dirty="0">
                          <a:solidFill>
                            <a:srgbClr val="000000"/>
                          </a:solidFill>
                          <a:latin typeface="Calibri"/>
                        </a:rPr>
                        <a:t>MoU antara Kab Cirebon dan Rektor Unpad sudah di ttd desk to desk . Kegiatan yang sudah berjalan  : Global Village di Caringin Pic Dr. Taufik Ampera 9FIB), Pelatihan tata kelola rumah sakit  dan pengembangan layanan kesehatan jiwa (FK Keperawatan dan RS Arjawinangun), Program Beasiswa dan mengundang Bupati di PMB. Kegiatan lanjutan BKD meminta pelatihan perencanaan (sudah koordinasi dengan FEB dan cp Pak Kodrat) dan tenaga sanitarian.   Kegiatan Global Village dari Unpad diwakili oleh tim dari FIB.   Bapak Kusman dan Pak Widya bertemu Bupati Cirebon untuk menyampaikan undangan PMB ( 19 Agustus 2016)</a:t>
                      </a:r>
                    </a:p>
                  </a:txBody>
                  <a:tcPr marL="5086" marR="5086" marT="50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6814">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F.Kep</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06814">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06814">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cp. Bapak Fauzan (Kab. Cirebon)</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06814">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Bapak Mursyid (BJB)</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06814">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06814">
                <a:tc>
                  <a:txBody>
                    <a:bodyPr/>
                    <a:lstStyle/>
                    <a:p>
                      <a:pPr algn="l" fontAlgn="b"/>
                      <a:r>
                        <a:rPr lang="id-ID" sz="800" b="0" i="0" u="none" strike="noStrike" dirty="0">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6814">
                <a:tc>
                  <a:txBody>
                    <a:bodyPr/>
                    <a:lstStyle/>
                    <a:p>
                      <a:pPr algn="l" fontAlgn="b"/>
                      <a:r>
                        <a:rPr lang="id-ID" sz="800" b="0" i="0" u="none" strike="noStrike">
                          <a:solidFill>
                            <a:srgbClr val="000000"/>
                          </a:solidFill>
                          <a:latin typeface="Calibri"/>
                        </a:rPr>
                        <a:t>Kota Cirebon</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Dr. Yoni Syukriani, dr., M.Si., DFM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4">
                  <a:txBody>
                    <a:bodyPr/>
                    <a:lstStyle/>
                    <a:p>
                      <a:pPr algn="l" fontAlgn="t"/>
                      <a:r>
                        <a:rPr lang="id-ID" sz="800" b="0" i="0" u="none" strike="noStrike">
                          <a:solidFill>
                            <a:srgbClr val="000000"/>
                          </a:solidFill>
                          <a:latin typeface="Calibri"/>
                        </a:rPr>
                        <a:t>Wallikota bersedia MoU dengan Unpad untuk 5 tahun. Beliau ingin ditandatangani bersama Rektor melalui seremoni sebelum tanggal 22 Agustus. Tindak lanjut dnegan Sekda : Respon positif untuk Asup Jabar tapi belum keluar janjji jualh orang yagn akan dibiayai. Siang ini direktur kerjasama dan tim akan membicarakan item-item MoU dan PKS dengan Tim Sekda.</a:t>
                      </a:r>
                    </a:p>
                  </a:txBody>
                  <a:tcPr marL="5086" marR="5086" marT="50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6814">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FK</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06814">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06814">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06814">
                <a:tc>
                  <a:txBody>
                    <a:bodyPr/>
                    <a:lstStyle/>
                    <a:p>
                      <a:pPr algn="l" fontAlgn="b"/>
                      <a:r>
                        <a:rPr lang="id-ID" sz="800" b="0" i="0" u="none" strike="noStrike" dirty="0">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3627">
                <a:tc>
                  <a:txBody>
                    <a:bodyPr/>
                    <a:lstStyle/>
                    <a:p>
                      <a:pPr algn="l" fontAlgn="b"/>
                      <a:r>
                        <a:rPr lang="id-ID" sz="800" b="0" i="0" u="none" strike="noStrike">
                          <a:solidFill>
                            <a:srgbClr val="000000"/>
                          </a:solidFill>
                          <a:latin typeface="Calibri"/>
                        </a:rPr>
                        <a:t>Kabupaten Bandung Barat</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Dr. Dadang Rahmat Hidayat, S.Sos., SH., M.Si</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l" fontAlgn="t"/>
                      <a:r>
                        <a:rPr lang="id-ID" sz="800" b="0" i="0" u="none" strike="noStrike">
                          <a:solidFill>
                            <a:srgbClr val="000000"/>
                          </a:solidFill>
                          <a:latin typeface="Calibri"/>
                        </a:rPr>
                        <a:t>Pertemuan kedua dengan Bupati Bandung Barat dan jajarannya. Direncanakan bulan September dilakukan workshop roadmap ASUP Jabar di KBB. Ada rencana beasiswa BJB bagi mahasiswa Bandung Barat.</a:t>
                      </a:r>
                    </a:p>
                  </a:txBody>
                  <a:tcPr marL="5086" marR="5086" marT="50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6814">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FIKOM</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06814">
                <a:tc>
                  <a:txBody>
                    <a:bodyPr/>
                    <a:lstStyle/>
                    <a:p>
                      <a:pPr algn="l" fontAlgn="b"/>
                      <a:r>
                        <a:rPr lang="id-ID" sz="800" b="0" i="0" u="none" strike="noStrike" dirty="0">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6814">
                <a:tc>
                  <a:txBody>
                    <a:bodyPr/>
                    <a:lstStyle/>
                    <a:p>
                      <a:pPr algn="l" fontAlgn="b"/>
                      <a:r>
                        <a:rPr lang="id-ID" sz="800" b="0" i="0" u="none" strike="noStrike">
                          <a:solidFill>
                            <a:srgbClr val="000000"/>
                          </a:solidFill>
                          <a:latin typeface="Calibri"/>
                        </a:rPr>
                        <a:t>Kota Sukabumi</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Dr. Sigid Suseno, SH., M.Hum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3">
                  <a:txBody>
                    <a:bodyPr/>
                    <a:lstStyle/>
                    <a:p>
                      <a:pPr algn="l" fontAlgn="t"/>
                      <a:r>
                        <a:rPr lang="id-ID" sz="800" b="0" i="0" u="none" strike="noStrike">
                          <a:solidFill>
                            <a:srgbClr val="000000"/>
                          </a:solidFill>
                          <a:latin typeface="Calibri"/>
                        </a:rPr>
                        <a:t>Pertemuan dengan jajaran pemerintahan Kota Sukabumi (Walikota, Sekda, Asda 2 &amp; bank BJB terkait beasiswa , undangan PMB 2016 &amp; Dies Unpad.</a:t>
                      </a:r>
                    </a:p>
                  </a:txBody>
                  <a:tcPr marL="5086" marR="5086" marT="50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6814">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Fakultas Hukum</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06814">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06814">
                <a:tc>
                  <a:txBody>
                    <a:bodyPr/>
                    <a:lstStyle/>
                    <a:p>
                      <a:pPr algn="l" fontAlgn="b"/>
                      <a:r>
                        <a:rPr lang="id-ID" sz="800" b="0" i="0" u="none" strike="noStrike">
                          <a:solidFill>
                            <a:srgbClr val="000000"/>
                          </a:solidFill>
                          <a:latin typeface="Calibri"/>
                        </a:rPr>
                        <a:t>Kabupaten Sukabumi</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Dr. Vijaya Isnaniawardhani, Ir., MT</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Pertemuan dengan jajaran pemerintah Kab Sukabumi (Kamis, 10 Agustus 2016)</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6814">
                <a:tc>
                  <a:txBody>
                    <a:bodyPr/>
                    <a:lstStyle/>
                    <a:p>
                      <a:pPr algn="l" fontAlgn="b"/>
                      <a:r>
                        <a:rPr lang="id-ID" sz="800" b="0" i="0" u="none" strike="noStrike">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a:solidFill>
                            <a:srgbClr val="000000"/>
                          </a:solidFill>
                          <a:latin typeface="Calibri"/>
                        </a:rPr>
                        <a:t>FTG</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800" b="0" i="0" u="none" strike="noStrike" dirty="0">
                          <a:solidFill>
                            <a:srgbClr val="000000"/>
                          </a:solidFill>
                          <a:latin typeface="Calibri"/>
                        </a:rPr>
                        <a:t> </a:t>
                      </a:r>
                    </a:p>
                  </a:txBody>
                  <a:tcPr marL="5086" marR="5086" marT="50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18977" y="818708"/>
          <a:ext cx="8506046" cy="2041762"/>
        </p:xfrm>
        <a:graphic>
          <a:graphicData uri="http://schemas.openxmlformats.org/drawingml/2006/table">
            <a:tbl>
              <a:tblPr/>
              <a:tblGrid>
                <a:gridCol w="1321130"/>
                <a:gridCol w="2022346"/>
                <a:gridCol w="5162570"/>
              </a:tblGrid>
              <a:tr h="185843">
                <a:tc>
                  <a:txBody>
                    <a:bodyPr/>
                    <a:lstStyle/>
                    <a:p>
                      <a:pPr algn="ctr" fontAlgn="b"/>
                      <a:r>
                        <a:rPr lang="id-ID" sz="1050" b="1" i="0" u="none" strike="noStrike" dirty="0">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d-ID" sz="1050" b="1" i="0" u="none" strike="noStrike">
                          <a:solidFill>
                            <a:srgbClr val="000000"/>
                          </a:solidFill>
                          <a:latin typeface="Calibri"/>
                        </a:rPr>
                        <a:t>Koordinator</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d-ID" sz="1050" b="1" i="0" u="none" strike="noStrike">
                          <a:solidFill>
                            <a:srgbClr val="000000"/>
                          </a:solidFill>
                          <a:latin typeface="Calibri"/>
                        </a:rPr>
                        <a:t>Kegiatan</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099">
                <a:tc>
                  <a:txBody>
                    <a:bodyPr/>
                    <a:lstStyle/>
                    <a:p>
                      <a:pPr algn="l" fontAlgn="b"/>
                      <a:r>
                        <a:rPr lang="id-ID" sz="1050" b="0" i="0" u="none" strike="noStrike">
                          <a:solidFill>
                            <a:srgbClr val="000000"/>
                          </a:solidFill>
                          <a:latin typeface="Calibri"/>
                        </a:rPr>
                        <a:t>Kota Cimahi</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id-ID" sz="1050" b="0" i="0" u="none" strike="noStrike" dirty="0">
                          <a:solidFill>
                            <a:srgbClr val="000000"/>
                          </a:solidFill>
                          <a:latin typeface="Calibri"/>
                        </a:rPr>
                        <a:t>Dr. Edy Suryadi, Ir., MS</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3">
                  <a:txBody>
                    <a:bodyPr/>
                    <a:lstStyle/>
                    <a:p>
                      <a:pPr algn="l" fontAlgn="t"/>
                      <a:r>
                        <a:rPr lang="id-ID" sz="1050" b="0" i="0" u="none" strike="noStrike" dirty="0">
                          <a:solidFill>
                            <a:srgbClr val="000000"/>
                          </a:solidFill>
                          <a:latin typeface="Calibri"/>
                        </a:rPr>
                        <a:t>Pertemuan dengan Asda 3 didampingi Prof Tarkus  (Jum'at, 5 Agustus 2016)                                     Program Beasiswa dari BJB Cimahi sudah pasti memberikan untuk 1 orang dari 2 orang yang diajukan. Sedangkan Pemkot Cimahi melalui Asda 3 Bidang Kepegawaian dan Keuangan serta Sekretaris Dinas Pendidikan menyambut baik program beasiswa untuk mahasiswa program dokter dan dokter spesialis. Mengingat ajuan APBD perubahan 2016 sudah dibuat, pihak Pemkot Cimahi memohon surat pemberitahuan resmi dari Unpad tentang program tersebut. Pihak Pemkot juga bersedia mengalokasikan dana beasiswa pada anggaran tahun 2017 serta bersedia membayar dana talanagan beasiswa 2016.</a:t>
                      </a:r>
                    </a:p>
                  </a:txBody>
                  <a:tcPr marL="5462" marR="5462" marT="5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099">
                <a:tc>
                  <a:txBody>
                    <a:bodyPr/>
                    <a:lstStyle/>
                    <a:p>
                      <a:pPr algn="l" fontAlgn="b"/>
                      <a:r>
                        <a:rPr lang="id-ID" sz="105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1050" b="0" i="0" u="none" strike="noStrike" dirty="0">
                          <a:solidFill>
                            <a:srgbClr val="000000"/>
                          </a:solidFill>
                          <a:latin typeface="Calibri"/>
                        </a:rPr>
                        <a:t>FTIP</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90099">
                <a:tc>
                  <a:txBody>
                    <a:bodyPr/>
                    <a:lstStyle/>
                    <a:p>
                      <a:pPr algn="l" fontAlgn="b"/>
                      <a:r>
                        <a:rPr lang="id-ID" sz="1050" b="0" i="0" u="none" strike="noStrike">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1050" b="0" i="0" u="none" strike="noStrike" dirty="0">
                          <a:solidFill>
                            <a:srgbClr val="000000"/>
                          </a:solidFill>
                          <a:latin typeface="Calibri"/>
                        </a:rPr>
                        <a:t>cp. Pak Candra (BJB)</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id-ID"/>
                    </a:p>
                  </a:txBody>
                  <a:tcPr/>
                </a:tc>
              </a:tr>
              <a:tr h="190099">
                <a:tc>
                  <a:txBody>
                    <a:bodyPr/>
                    <a:lstStyle/>
                    <a:p>
                      <a:pPr algn="l" fontAlgn="b"/>
                      <a:endParaRPr lang="id-ID" sz="1050" b="0" i="0" u="none" strike="noStrike" dirty="0">
                        <a:solidFill>
                          <a:srgbClr val="000000"/>
                        </a:solidFill>
                        <a:latin typeface="Calibri"/>
                      </a:endParaRP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id-ID" sz="1050" b="0" i="0" u="none" strike="noStrike">
                        <a:solidFill>
                          <a:srgbClr val="000000"/>
                        </a:solidFill>
                        <a:latin typeface="Calibri"/>
                      </a:endParaRP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id-ID" sz="1050" b="0" i="0" u="none" strike="noStrike" dirty="0">
                        <a:solidFill>
                          <a:srgbClr val="000000"/>
                        </a:solidFill>
                        <a:latin typeface="Calibri"/>
                      </a:endParaRP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099">
                <a:tc>
                  <a:txBody>
                    <a:bodyPr/>
                    <a:lstStyle/>
                    <a:p>
                      <a:pPr algn="l" fontAlgn="b"/>
                      <a:r>
                        <a:rPr lang="id-ID" sz="1050" b="0" i="0" u="none" strike="noStrike" dirty="0">
                          <a:solidFill>
                            <a:srgbClr val="000000"/>
                          </a:solidFill>
                          <a:latin typeface="Calibri"/>
                        </a:rPr>
                        <a:t>Kabupaten Ciamis</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1050" b="0" i="0" u="none" strike="noStrike">
                          <a:solidFill>
                            <a:srgbClr val="000000"/>
                          </a:solidFill>
                          <a:latin typeface="Calibri"/>
                        </a:rPr>
                        <a:t>Dr. Ir. Iskandar, M.SI</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1050" b="0" i="0" u="none" strike="noStrike" dirty="0">
                          <a:solidFill>
                            <a:srgbClr val="000000"/>
                          </a:solidFill>
                          <a:latin typeface="Calibri"/>
                        </a:rPr>
                        <a:t>Telah bertemu dengan Bupati (4 Agustus 2016)</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099">
                <a:tc>
                  <a:txBody>
                    <a:bodyPr/>
                    <a:lstStyle/>
                    <a:p>
                      <a:pPr algn="l" fontAlgn="b"/>
                      <a:r>
                        <a:rPr lang="id-ID" sz="1050" b="0" i="0" u="none" strike="noStrike" dirty="0">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1050" b="0" i="0" u="none" strike="noStrike" dirty="0">
                          <a:solidFill>
                            <a:srgbClr val="000000"/>
                          </a:solidFill>
                          <a:latin typeface="Calibri"/>
                        </a:rPr>
                        <a:t>FPIK</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d-ID" sz="1050" b="0" i="0" u="none" strike="noStrike" dirty="0">
                          <a:solidFill>
                            <a:srgbClr val="000000"/>
                          </a:solidFill>
                          <a:latin typeface="Calibri"/>
                        </a:rPr>
                        <a:t> </a:t>
                      </a:r>
                    </a:p>
                  </a:txBody>
                  <a:tcPr marL="5462" marR="5462" marT="5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err="1" smtClean="0"/>
              <a:t>Gambaran</a:t>
            </a:r>
            <a:r>
              <a:rPr lang="en-US" sz="3200" dirty="0" smtClean="0"/>
              <a:t> </a:t>
            </a:r>
            <a:r>
              <a:rPr lang="en-US" sz="3200" dirty="0" err="1" smtClean="0"/>
              <a:t>Kerjasama</a:t>
            </a:r>
            <a:r>
              <a:rPr lang="en-US" sz="3200" dirty="0" smtClean="0"/>
              <a:t> </a:t>
            </a:r>
            <a:r>
              <a:rPr lang="en-US" sz="3200" dirty="0" err="1" smtClean="0"/>
              <a:t>Unpad</a:t>
            </a:r>
            <a:r>
              <a:rPr lang="en-US" sz="3200" dirty="0" smtClean="0"/>
              <a:t> </a:t>
            </a:r>
            <a:r>
              <a:rPr lang="en-US" sz="3200" dirty="0" err="1" smtClean="0"/>
              <a:t>dengan</a:t>
            </a:r>
            <a:r>
              <a:rPr lang="en-US" sz="3200" dirty="0" smtClean="0"/>
              <a:t> </a:t>
            </a:r>
            <a:r>
              <a:rPr lang="en-US" sz="3200" dirty="0" err="1"/>
              <a:t>K</a:t>
            </a:r>
            <a:r>
              <a:rPr lang="en-US" sz="3200" dirty="0" err="1" smtClean="0"/>
              <a:t>ab</a:t>
            </a:r>
            <a:r>
              <a:rPr lang="en-US" sz="3200" dirty="0" smtClean="0"/>
              <a:t>/Kota </a:t>
            </a:r>
            <a:r>
              <a:rPr lang="en-US" sz="3200" dirty="0" err="1" smtClean="0"/>
              <a:t>di</a:t>
            </a:r>
            <a:r>
              <a:rPr lang="en-US" sz="3200" dirty="0" smtClean="0"/>
              <a:t> </a:t>
            </a:r>
            <a:r>
              <a:rPr lang="en-US" sz="3200" dirty="0" err="1" smtClean="0"/>
              <a:t>Jabar</a:t>
            </a:r>
            <a:r>
              <a:rPr lang="en-US" sz="3200" dirty="0" smtClean="0"/>
              <a:t> </a:t>
            </a:r>
            <a:r>
              <a:rPr lang="en-US" sz="3200" dirty="0" err="1" smtClean="0"/>
              <a:t>Saat</a:t>
            </a:r>
            <a:r>
              <a:rPr lang="en-US" sz="3200" dirty="0" smtClean="0"/>
              <a:t> </a:t>
            </a:r>
            <a:r>
              <a:rPr lang="en-US" sz="3200" dirty="0" err="1" smtClean="0"/>
              <a:t>ini</a:t>
            </a:r>
            <a:endParaRPr lang="en-US" sz="3200" dirty="0"/>
          </a:p>
        </p:txBody>
      </p:sp>
      <p:sp>
        <p:nvSpPr>
          <p:cNvPr id="3" name="Subtitle 2"/>
          <p:cNvSpPr>
            <a:spLocks noGrp="1"/>
          </p:cNvSpPr>
          <p:nvPr>
            <p:ph type="subTitle" idx="1"/>
          </p:nvPr>
        </p:nvSpPr>
        <p:spPr/>
        <p:txBody>
          <a:bodyPr/>
          <a:lstStyle/>
          <a:p>
            <a:r>
              <a:rPr lang="en-US" dirty="0" err="1" smtClean="0"/>
              <a:t>Sumber</a:t>
            </a:r>
            <a:r>
              <a:rPr lang="en-US" dirty="0" smtClean="0"/>
              <a:t>: </a:t>
            </a:r>
            <a:r>
              <a:rPr lang="en-US" dirty="0" err="1" smtClean="0"/>
              <a:t>Direktur</a:t>
            </a:r>
            <a:r>
              <a:rPr lang="en-US" dirty="0" smtClean="0"/>
              <a:t> </a:t>
            </a:r>
            <a:r>
              <a:rPr lang="en-US" dirty="0" err="1" smtClean="0"/>
              <a:t>Kerjasama</a:t>
            </a:r>
            <a:r>
              <a:rPr lang="en-US" dirty="0" smtClean="0"/>
              <a:t> </a:t>
            </a:r>
            <a:r>
              <a:rPr lang="en-US" dirty="0" err="1" smtClean="0"/>
              <a:t>Unpad</a:t>
            </a:r>
            <a:endParaRPr lang="en-US" dirty="0"/>
          </a:p>
        </p:txBody>
      </p:sp>
    </p:spTree>
    <p:extLst>
      <p:ext uri="{BB962C8B-B14F-4D97-AF65-F5344CB8AC3E}">
        <p14:creationId xmlns="" xmlns:p14="http://schemas.microsoft.com/office/powerpoint/2010/main" val="2401723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a:t>
            </a:r>
            <a:r>
              <a:rPr lang="en-US" dirty="0" err="1" smtClean="0"/>
              <a:t>Kerjasama</a:t>
            </a:r>
            <a:r>
              <a:rPr lang="en-US" dirty="0" smtClean="0"/>
              <a:t> </a:t>
            </a:r>
            <a:r>
              <a:rPr lang="en-US" dirty="0" err="1" smtClean="0"/>
              <a:t>Unpad</a:t>
            </a:r>
            <a:r>
              <a:rPr lang="en-US" dirty="0" smtClean="0"/>
              <a:t> </a:t>
            </a:r>
            <a:r>
              <a:rPr lang="en-US" dirty="0" err="1" smtClean="0"/>
              <a:t>di</a:t>
            </a:r>
            <a:r>
              <a:rPr lang="en-US" dirty="0" smtClean="0"/>
              <a:t> </a:t>
            </a:r>
            <a:r>
              <a:rPr lang="en-US" dirty="0" err="1" smtClean="0"/>
              <a:t>Propinsi</a:t>
            </a:r>
            <a:r>
              <a:rPr lang="en-US" dirty="0" smtClean="0"/>
              <a:t> </a:t>
            </a:r>
            <a:r>
              <a:rPr lang="en-US" dirty="0" err="1" smtClean="0"/>
              <a:t>Jabar</a:t>
            </a:r>
            <a:r>
              <a:rPr lang="en-US" dirty="0" smtClean="0"/>
              <a:t> </a:t>
            </a:r>
            <a:endParaRPr lang="en-US" dirty="0"/>
          </a:p>
        </p:txBody>
      </p:sp>
      <p:sp>
        <p:nvSpPr>
          <p:cNvPr id="3" name="Content Placeholder 2"/>
          <p:cNvSpPr>
            <a:spLocks noGrp="1"/>
          </p:cNvSpPr>
          <p:nvPr>
            <p:ph idx="1"/>
          </p:nvPr>
        </p:nvSpPr>
        <p:spPr/>
        <p:txBody>
          <a:bodyPr>
            <a:normAutofit/>
          </a:bodyPr>
          <a:lstStyle/>
          <a:p>
            <a:pPr algn="just"/>
            <a:r>
              <a:rPr lang="en-US" sz="3200" dirty="0" smtClean="0"/>
              <a:t>7 (</a:t>
            </a:r>
            <a:r>
              <a:rPr lang="en-US" sz="3200" dirty="0" err="1" smtClean="0"/>
              <a:t>tujuh</a:t>
            </a:r>
            <a:r>
              <a:rPr lang="en-US" sz="3200" dirty="0" smtClean="0"/>
              <a:t>) </a:t>
            </a:r>
            <a:r>
              <a:rPr lang="en-US" sz="3200" dirty="0" err="1" smtClean="0"/>
              <a:t>Kab</a:t>
            </a:r>
            <a:r>
              <a:rPr lang="en-US" sz="3200" dirty="0" smtClean="0"/>
              <a:t>/Kota </a:t>
            </a:r>
            <a:r>
              <a:rPr lang="en-US" sz="3200" dirty="0" err="1" smtClean="0"/>
              <a:t>hanya</a:t>
            </a:r>
            <a:r>
              <a:rPr lang="en-US" sz="3200" dirty="0" smtClean="0"/>
              <a:t> </a:t>
            </a:r>
            <a:r>
              <a:rPr lang="en-US" sz="3200" dirty="0" err="1" smtClean="0"/>
              <a:t>MoU</a:t>
            </a:r>
            <a:r>
              <a:rPr lang="en-US" sz="3200" dirty="0" smtClean="0"/>
              <a:t> </a:t>
            </a:r>
            <a:r>
              <a:rPr lang="en-US" sz="3200" dirty="0" err="1" smtClean="0"/>
              <a:t>tanpa</a:t>
            </a:r>
            <a:r>
              <a:rPr lang="en-US" sz="3200" dirty="0" smtClean="0"/>
              <a:t> PKS: </a:t>
            </a:r>
          </a:p>
          <a:p>
            <a:pPr algn="just"/>
            <a:r>
              <a:rPr lang="en-US" sz="3200" dirty="0" smtClean="0"/>
              <a:t>6 (</a:t>
            </a:r>
            <a:r>
              <a:rPr lang="en-US" sz="3200" dirty="0" err="1" smtClean="0"/>
              <a:t>enam</a:t>
            </a:r>
            <a:r>
              <a:rPr lang="en-US" sz="3200" dirty="0" smtClean="0"/>
              <a:t>) </a:t>
            </a:r>
            <a:r>
              <a:rPr lang="en-US" sz="3200" dirty="0" err="1" smtClean="0"/>
              <a:t>Kab</a:t>
            </a:r>
            <a:r>
              <a:rPr lang="en-US" sz="3200" dirty="0" smtClean="0"/>
              <a:t>/Kota </a:t>
            </a:r>
            <a:r>
              <a:rPr lang="en-US" sz="3200" dirty="0" err="1" smtClean="0"/>
              <a:t>tanpa</a:t>
            </a:r>
            <a:r>
              <a:rPr lang="en-US" sz="3200" dirty="0" smtClean="0"/>
              <a:t> PKS </a:t>
            </a:r>
            <a:r>
              <a:rPr lang="en-US" sz="3200" dirty="0" err="1" smtClean="0"/>
              <a:t>dan</a:t>
            </a:r>
            <a:r>
              <a:rPr lang="en-US" sz="3200" dirty="0" smtClean="0"/>
              <a:t> MOU </a:t>
            </a:r>
          </a:p>
          <a:p>
            <a:pPr algn="just"/>
            <a:r>
              <a:rPr lang="en-US" sz="3200" dirty="0" smtClean="0"/>
              <a:t>13 (</a:t>
            </a:r>
            <a:r>
              <a:rPr lang="en-US" sz="3200" dirty="0" err="1" smtClean="0"/>
              <a:t>tiga</a:t>
            </a:r>
            <a:r>
              <a:rPr lang="en-US" sz="3200" dirty="0" smtClean="0"/>
              <a:t> </a:t>
            </a:r>
            <a:r>
              <a:rPr lang="en-US" sz="3200" dirty="0" err="1" smtClean="0"/>
              <a:t>belas</a:t>
            </a:r>
            <a:r>
              <a:rPr lang="en-US" sz="3200" dirty="0" smtClean="0"/>
              <a:t>) </a:t>
            </a:r>
            <a:r>
              <a:rPr lang="en-US" sz="3200" dirty="0" err="1" smtClean="0"/>
              <a:t>Kab</a:t>
            </a:r>
            <a:r>
              <a:rPr lang="en-US" sz="3200" dirty="0" smtClean="0"/>
              <a:t>/Kota PKS </a:t>
            </a:r>
            <a:r>
              <a:rPr lang="en-US" sz="3200" dirty="0" err="1" smtClean="0"/>
              <a:t>dengan</a:t>
            </a:r>
            <a:r>
              <a:rPr lang="en-US" sz="3200" dirty="0" smtClean="0"/>
              <a:t> MOU. </a:t>
            </a:r>
          </a:p>
          <a:p>
            <a:pPr algn="just"/>
            <a:r>
              <a:rPr lang="en-US" sz="3200" dirty="0" smtClean="0"/>
              <a:t>1 (</a:t>
            </a:r>
            <a:r>
              <a:rPr lang="en-US" sz="3200" dirty="0" err="1" smtClean="0"/>
              <a:t>satu</a:t>
            </a:r>
            <a:r>
              <a:rPr lang="en-US" sz="3200" dirty="0" smtClean="0"/>
              <a:t>) Kota </a:t>
            </a:r>
            <a:r>
              <a:rPr lang="en-US" sz="3200" dirty="0" err="1" smtClean="0"/>
              <a:t>hanya</a:t>
            </a:r>
            <a:r>
              <a:rPr lang="en-US" sz="3200" dirty="0" smtClean="0"/>
              <a:t> PKS </a:t>
            </a:r>
            <a:r>
              <a:rPr lang="en-US" sz="3200" dirty="0" err="1" smtClean="0"/>
              <a:t>tanpa</a:t>
            </a:r>
            <a:r>
              <a:rPr lang="en-US" sz="3200" dirty="0" smtClean="0"/>
              <a:t> MOU</a:t>
            </a:r>
          </a:p>
          <a:p>
            <a:pPr algn="just"/>
            <a:endParaRPr lang="en-US" sz="3200" dirty="0"/>
          </a:p>
        </p:txBody>
      </p:sp>
    </p:spTree>
    <p:extLst>
      <p:ext uri="{BB962C8B-B14F-4D97-AF65-F5344CB8AC3E}">
        <p14:creationId xmlns="" xmlns:p14="http://schemas.microsoft.com/office/powerpoint/2010/main" val="1856992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 xmlns:p14="http://schemas.microsoft.com/office/powerpoint/2010/main" val="2576548380"/>
              </p:ext>
            </p:extLst>
          </p:nvPr>
        </p:nvGraphicFramePr>
        <p:xfrm>
          <a:off x="568412" y="527704"/>
          <a:ext cx="8093675" cy="43006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2816609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2422" y="303810"/>
            <a:ext cx="8686800" cy="707886"/>
          </a:xfrm>
          <a:prstGeom prst="rect">
            <a:avLst/>
          </a:prstGeom>
          <a:noFill/>
        </p:spPr>
        <p:txBody>
          <a:bodyPr wrap="square" rtlCol="0">
            <a:spAutoFit/>
          </a:bodyPr>
          <a:lstStyle/>
          <a:p>
            <a:pPr algn="ctr"/>
            <a:r>
              <a:rPr lang="en-US" sz="2000" b="1" dirty="0" err="1" smtClean="0"/>
              <a:t>Lingkup</a:t>
            </a:r>
            <a:r>
              <a:rPr lang="en-US" sz="2000" b="1" dirty="0" smtClean="0"/>
              <a:t> </a:t>
            </a:r>
            <a:r>
              <a:rPr lang="en-US" sz="2000" b="1" dirty="0" err="1" smtClean="0"/>
              <a:t>dan</a:t>
            </a:r>
            <a:r>
              <a:rPr lang="en-US" sz="2000" b="1" dirty="0" smtClean="0"/>
              <a:t> </a:t>
            </a:r>
            <a:r>
              <a:rPr lang="en-US" sz="2000" b="1" dirty="0" err="1" smtClean="0"/>
              <a:t>Bidang</a:t>
            </a:r>
            <a:r>
              <a:rPr lang="en-US" sz="2000" b="1" dirty="0" smtClean="0"/>
              <a:t> </a:t>
            </a:r>
            <a:r>
              <a:rPr lang="en-US" sz="2000" b="1" dirty="0" err="1" smtClean="0"/>
              <a:t>Kerjasama</a:t>
            </a:r>
            <a:r>
              <a:rPr lang="en-US" sz="2000" b="1" dirty="0" smtClean="0"/>
              <a:t> </a:t>
            </a:r>
            <a:r>
              <a:rPr lang="en-US" sz="2000" b="1" dirty="0" err="1" smtClean="0"/>
              <a:t>Unpad</a:t>
            </a:r>
            <a:r>
              <a:rPr lang="en-US" sz="2000" b="1" dirty="0" smtClean="0"/>
              <a:t> </a:t>
            </a:r>
            <a:r>
              <a:rPr lang="en-US" sz="2000" b="1" dirty="0" err="1" smtClean="0"/>
              <a:t>dengan</a:t>
            </a:r>
            <a:r>
              <a:rPr lang="en-US" sz="2000" b="1" dirty="0" smtClean="0"/>
              <a:t> </a:t>
            </a:r>
            <a:r>
              <a:rPr lang="en-US" sz="2000" b="1" dirty="0" err="1" smtClean="0"/>
              <a:t>Kabupaten</a:t>
            </a:r>
            <a:r>
              <a:rPr lang="en-US" sz="2000" b="1" dirty="0" smtClean="0"/>
              <a:t>/Kota </a:t>
            </a:r>
            <a:r>
              <a:rPr lang="en-US" sz="2000" b="1" dirty="0" err="1" smtClean="0"/>
              <a:t>di</a:t>
            </a:r>
            <a:r>
              <a:rPr lang="en-US" sz="2000" b="1" dirty="0" smtClean="0"/>
              <a:t> </a:t>
            </a:r>
            <a:r>
              <a:rPr lang="en-US" sz="2000" b="1" dirty="0" err="1" smtClean="0"/>
              <a:t>Provinsi</a:t>
            </a:r>
            <a:r>
              <a:rPr lang="en-US" sz="2000" b="1" dirty="0" smtClean="0"/>
              <a:t> Jawa Barat</a:t>
            </a:r>
            <a:endParaRPr lang="en-US" sz="2000" b="1" dirty="0"/>
          </a:p>
        </p:txBody>
      </p:sp>
      <p:graphicFrame>
        <p:nvGraphicFramePr>
          <p:cNvPr id="4" name="Chart 3"/>
          <p:cNvGraphicFramePr>
            <a:graphicFrameLocks/>
          </p:cNvGraphicFramePr>
          <p:nvPr>
            <p:extLst>
              <p:ext uri="{D42A27DB-BD31-4B8C-83A1-F6EECF244321}">
                <p14:modId xmlns="" xmlns:p14="http://schemas.microsoft.com/office/powerpoint/2010/main" val="739357276"/>
              </p:ext>
            </p:extLst>
          </p:nvPr>
        </p:nvGraphicFramePr>
        <p:xfrm>
          <a:off x="711201" y="800100"/>
          <a:ext cx="7586133" cy="3632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1164471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TERIMA KASIH</a:t>
            </a:r>
            <a:endParaRPr lang="id-ID"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Latar</a:t>
            </a:r>
            <a:r>
              <a:rPr lang="en-US" sz="3200" dirty="0" smtClean="0"/>
              <a:t> </a:t>
            </a:r>
            <a:r>
              <a:rPr lang="en-US" sz="3200" dirty="0" err="1" smtClean="0"/>
              <a:t>Belakang</a:t>
            </a:r>
            <a:endParaRPr lang="en-US" sz="3200" dirty="0"/>
          </a:p>
        </p:txBody>
      </p:sp>
      <p:sp>
        <p:nvSpPr>
          <p:cNvPr id="3" name="Content Placeholder 2"/>
          <p:cNvSpPr>
            <a:spLocks noGrp="1"/>
          </p:cNvSpPr>
          <p:nvPr>
            <p:ph idx="1"/>
          </p:nvPr>
        </p:nvSpPr>
        <p:spPr/>
        <p:txBody>
          <a:bodyPr>
            <a:normAutofit fontScale="92500" lnSpcReduction="10000"/>
          </a:bodyPr>
          <a:lstStyle/>
          <a:p>
            <a:pPr algn="just"/>
            <a:r>
              <a:rPr lang="en-US" sz="2800" dirty="0" err="1" smtClean="0"/>
              <a:t>Pe</a:t>
            </a:r>
            <a:r>
              <a:rPr lang="en-US" dirty="0" err="1" smtClean="0"/>
              <a:t>rwujudan</a:t>
            </a:r>
            <a:r>
              <a:rPr lang="en-US" dirty="0" smtClean="0"/>
              <a:t> </a:t>
            </a:r>
            <a:r>
              <a:rPr lang="en-US" dirty="0" err="1" smtClean="0"/>
              <a:t>Unpad</a:t>
            </a:r>
            <a:r>
              <a:rPr lang="en-US" dirty="0" smtClean="0"/>
              <a:t> </a:t>
            </a:r>
            <a:r>
              <a:rPr lang="en-US" dirty="0" err="1" smtClean="0"/>
              <a:t>sebagai</a:t>
            </a:r>
            <a:r>
              <a:rPr lang="en-US" dirty="0" smtClean="0"/>
              <a:t> </a:t>
            </a:r>
            <a:r>
              <a:rPr lang="en-US" i="1" dirty="0" smtClean="0"/>
              <a:t>World Class University </a:t>
            </a:r>
            <a:r>
              <a:rPr lang="en-US" dirty="0" err="1" smtClean="0"/>
              <a:t>dilakukan</a:t>
            </a:r>
            <a:r>
              <a:rPr lang="en-US" dirty="0" smtClean="0"/>
              <a:t> </a:t>
            </a:r>
            <a:r>
              <a:rPr lang="en-US" dirty="0" err="1" smtClean="0"/>
              <a:t>melalui</a:t>
            </a:r>
            <a:r>
              <a:rPr lang="en-US" dirty="0" smtClean="0"/>
              <a:t> </a:t>
            </a:r>
            <a:r>
              <a:rPr lang="en-US" dirty="0" err="1" smtClean="0"/>
              <a:t>pendekatan</a:t>
            </a:r>
            <a:r>
              <a:rPr lang="en-US" dirty="0" smtClean="0"/>
              <a:t> </a:t>
            </a:r>
            <a:r>
              <a:rPr lang="en-US" dirty="0" err="1" smtClean="0"/>
              <a:t>optimalisasi</a:t>
            </a:r>
            <a:r>
              <a:rPr lang="en-US" dirty="0" smtClean="0"/>
              <a:t> </a:t>
            </a:r>
            <a:r>
              <a:rPr lang="en-US" dirty="0" err="1" smtClean="0"/>
              <a:t>peranan</a:t>
            </a:r>
            <a:r>
              <a:rPr lang="en-US" dirty="0" smtClean="0"/>
              <a:t> </a:t>
            </a:r>
            <a:r>
              <a:rPr lang="en-US" dirty="0" err="1" smtClean="0"/>
              <a:t>Unpad</a:t>
            </a:r>
            <a:r>
              <a:rPr lang="en-US" dirty="0" smtClean="0"/>
              <a:t> </a:t>
            </a:r>
            <a:r>
              <a:rPr lang="en-US" dirty="0" err="1" smtClean="0"/>
              <a:t>di</a:t>
            </a:r>
            <a:r>
              <a:rPr lang="en-US" dirty="0" smtClean="0"/>
              <a:t> </a:t>
            </a:r>
            <a:r>
              <a:rPr lang="en-US" dirty="0" err="1" smtClean="0"/>
              <a:t>Propinsi</a:t>
            </a:r>
            <a:r>
              <a:rPr lang="en-US" dirty="0" smtClean="0"/>
              <a:t> Jawa Barat </a:t>
            </a:r>
            <a:r>
              <a:rPr lang="en-US" dirty="0" smtClean="0">
                <a:sym typeface="Wingdings" pitchFamily="2" charset="2"/>
              </a:rPr>
              <a:t> </a:t>
            </a:r>
            <a:r>
              <a:rPr lang="en-US" dirty="0" err="1" smtClean="0">
                <a:sym typeface="Wingdings" pitchFamily="2" charset="2"/>
              </a:rPr>
              <a:t>kebutuhan</a:t>
            </a:r>
            <a:r>
              <a:rPr lang="en-US" dirty="0" smtClean="0">
                <a:sym typeface="Wingdings" pitchFamily="2" charset="2"/>
              </a:rPr>
              <a:t> </a:t>
            </a:r>
            <a:r>
              <a:rPr lang="en-US" dirty="0" err="1" smtClean="0">
                <a:sym typeface="Wingdings" pitchFamily="2" charset="2"/>
              </a:rPr>
              <a:t>untuk</a:t>
            </a:r>
            <a:r>
              <a:rPr lang="en-US" dirty="0" smtClean="0">
                <a:sym typeface="Wingdings" pitchFamily="2" charset="2"/>
              </a:rPr>
              <a:t> “ALIANSI”</a:t>
            </a:r>
            <a:endParaRPr lang="en-US" dirty="0" smtClean="0"/>
          </a:p>
          <a:p>
            <a:pPr algn="just"/>
            <a:r>
              <a:rPr lang="en-US" dirty="0" smtClean="0"/>
              <a:t>ASUP JABAR </a:t>
            </a:r>
            <a:r>
              <a:rPr lang="en-US" dirty="0" err="1" smtClean="0"/>
              <a:t>didirikan</a:t>
            </a:r>
            <a:r>
              <a:rPr lang="en-US" dirty="0" smtClean="0"/>
              <a:t> </a:t>
            </a:r>
            <a:r>
              <a:rPr lang="en-US" dirty="0" err="1" smtClean="0"/>
              <a:t>untuk</a:t>
            </a:r>
            <a:r>
              <a:rPr lang="en-US" dirty="0" smtClean="0"/>
              <a:t> </a:t>
            </a:r>
            <a:r>
              <a:rPr lang="en-US" dirty="0" err="1" smtClean="0"/>
              <a:t>mendukung</a:t>
            </a:r>
            <a:r>
              <a:rPr lang="en-US" dirty="0" smtClean="0"/>
              <a:t> (</a:t>
            </a:r>
            <a:r>
              <a:rPr lang="en-US" dirty="0" err="1" smtClean="0"/>
              <a:t>percepatan</a:t>
            </a:r>
            <a:r>
              <a:rPr lang="en-US" dirty="0" smtClean="0"/>
              <a:t>) </a:t>
            </a:r>
            <a:r>
              <a:rPr lang="en-US" dirty="0" err="1" smtClean="0"/>
              <a:t>pembangunan</a:t>
            </a:r>
            <a:r>
              <a:rPr lang="en-US" dirty="0" smtClean="0"/>
              <a:t> </a:t>
            </a:r>
            <a:r>
              <a:rPr lang="en-US" dirty="0" err="1" smtClean="0"/>
              <a:t>Jabar</a:t>
            </a:r>
            <a:r>
              <a:rPr lang="en-US" dirty="0" smtClean="0"/>
              <a:t> yang </a:t>
            </a:r>
            <a:r>
              <a:rPr lang="en-US" dirty="0" err="1" smtClean="0"/>
              <a:t>didasarkan</a:t>
            </a:r>
            <a:r>
              <a:rPr lang="en-US" dirty="0" smtClean="0"/>
              <a:t> </a:t>
            </a:r>
            <a:r>
              <a:rPr lang="en-US" dirty="0" err="1" smtClean="0"/>
              <a:t>pada</a:t>
            </a:r>
            <a:r>
              <a:rPr lang="en-US" dirty="0" smtClean="0"/>
              <a:t> </a:t>
            </a:r>
            <a:r>
              <a:rPr lang="en-US" dirty="0" err="1" smtClean="0"/>
              <a:t>kekuatan</a:t>
            </a:r>
            <a:r>
              <a:rPr lang="en-US" dirty="0" smtClean="0"/>
              <a:t> </a:t>
            </a:r>
            <a:r>
              <a:rPr lang="en-US" dirty="0" err="1" smtClean="0"/>
              <a:t>akademik</a:t>
            </a:r>
            <a:r>
              <a:rPr lang="en-US" dirty="0" smtClean="0"/>
              <a:t> </a:t>
            </a:r>
            <a:r>
              <a:rPr lang="en-US" dirty="0" err="1" smtClean="0"/>
              <a:t>dalam</a:t>
            </a:r>
            <a:r>
              <a:rPr lang="en-US" dirty="0" smtClean="0"/>
              <a:t> </a:t>
            </a:r>
            <a:r>
              <a:rPr lang="en-US" dirty="0" err="1" smtClean="0"/>
              <a:t>penguatan</a:t>
            </a:r>
            <a:r>
              <a:rPr lang="en-US" dirty="0" smtClean="0"/>
              <a:t> </a:t>
            </a:r>
            <a:r>
              <a:rPr lang="en-US" dirty="0" err="1" smtClean="0"/>
              <a:t>kapasitas</a:t>
            </a:r>
            <a:r>
              <a:rPr lang="en-US" dirty="0" smtClean="0"/>
              <a:t> </a:t>
            </a:r>
            <a:r>
              <a:rPr lang="en-US" dirty="0" err="1" smtClean="0"/>
              <a:t>daerah</a:t>
            </a:r>
            <a:r>
              <a:rPr lang="en-US" dirty="0" smtClean="0"/>
              <a:t>.</a:t>
            </a:r>
            <a:endParaRPr lang="en-US" dirty="0" smtClean="0"/>
          </a:p>
          <a:p>
            <a:pPr algn="just"/>
            <a:r>
              <a:rPr lang="en-US" dirty="0" err="1" smtClean="0"/>
              <a:t>Konsep</a:t>
            </a:r>
            <a:r>
              <a:rPr lang="en-US" dirty="0" smtClean="0"/>
              <a:t> </a:t>
            </a:r>
            <a:r>
              <a:rPr lang="en-US" dirty="0" err="1" smtClean="0"/>
              <a:t>dasarnya</a:t>
            </a:r>
            <a:r>
              <a:rPr lang="en-US" dirty="0" smtClean="0"/>
              <a:t> </a:t>
            </a:r>
            <a:r>
              <a:rPr lang="en-US" dirty="0" err="1" smtClean="0"/>
              <a:t>berupa</a:t>
            </a:r>
            <a:r>
              <a:rPr lang="en-US" dirty="0" smtClean="0"/>
              <a:t> </a:t>
            </a:r>
            <a:r>
              <a:rPr lang="en-US" dirty="0" err="1" smtClean="0"/>
              <a:t>sinergi</a:t>
            </a:r>
            <a:r>
              <a:rPr lang="en-US" dirty="0" smtClean="0"/>
              <a:t> (</a:t>
            </a:r>
            <a:r>
              <a:rPr lang="en-US" dirty="0" err="1" smtClean="0"/>
              <a:t>saling</a:t>
            </a:r>
            <a:r>
              <a:rPr lang="en-US" dirty="0" smtClean="0"/>
              <a:t> </a:t>
            </a:r>
            <a:r>
              <a:rPr lang="en-US" dirty="0" err="1" smtClean="0"/>
              <a:t>memberdayakan</a:t>
            </a:r>
            <a:r>
              <a:rPr lang="en-US" dirty="0" smtClean="0"/>
              <a:t>) </a:t>
            </a:r>
            <a:r>
              <a:rPr lang="en-US" dirty="0" err="1" smtClean="0"/>
              <a:t>Unpad</a:t>
            </a:r>
            <a:r>
              <a:rPr lang="en-US" dirty="0" smtClean="0"/>
              <a:t> </a:t>
            </a:r>
            <a:r>
              <a:rPr lang="en-US" dirty="0" err="1" smtClean="0"/>
              <a:t>dengan</a:t>
            </a:r>
            <a:r>
              <a:rPr lang="en-US" dirty="0" smtClean="0"/>
              <a:t> </a:t>
            </a:r>
            <a:r>
              <a:rPr lang="en-US" dirty="0" err="1" smtClean="0"/>
              <a:t>Pemprov</a:t>
            </a:r>
            <a:r>
              <a:rPr lang="en-US" dirty="0" smtClean="0"/>
              <a:t> </a:t>
            </a:r>
            <a:r>
              <a:rPr lang="en-US" dirty="0" err="1" smtClean="0"/>
              <a:t>Jabar</a:t>
            </a:r>
            <a:r>
              <a:rPr lang="en-US" dirty="0" smtClean="0"/>
              <a:t>, </a:t>
            </a:r>
            <a:r>
              <a:rPr lang="en-US" dirty="0" err="1" smtClean="0"/>
              <a:t>dimana</a:t>
            </a:r>
            <a:r>
              <a:rPr lang="en-US" dirty="0" smtClean="0"/>
              <a:t> </a:t>
            </a:r>
            <a:r>
              <a:rPr lang="en-US" dirty="0" err="1" smtClean="0"/>
              <a:t>pelaksanaanya</a:t>
            </a:r>
            <a:r>
              <a:rPr lang="en-US" dirty="0" smtClean="0"/>
              <a:t> </a:t>
            </a:r>
            <a:r>
              <a:rPr lang="en-US" dirty="0" err="1" smtClean="0"/>
              <a:t>di</a:t>
            </a:r>
            <a:r>
              <a:rPr lang="en-US" dirty="0" smtClean="0"/>
              <a:t> 27 </a:t>
            </a:r>
            <a:r>
              <a:rPr lang="en-US" dirty="0" err="1" smtClean="0"/>
              <a:t>Kabupaten</a:t>
            </a:r>
            <a:r>
              <a:rPr lang="en-US" dirty="0" smtClean="0"/>
              <a:t>/Kota </a:t>
            </a:r>
            <a:r>
              <a:rPr lang="en-US" dirty="0" err="1" smtClean="0"/>
              <a:t>di</a:t>
            </a:r>
            <a:r>
              <a:rPr lang="en-US" dirty="0" smtClean="0"/>
              <a:t> Jawa Barat.</a:t>
            </a:r>
          </a:p>
          <a:p>
            <a:pPr algn="just"/>
            <a:r>
              <a:rPr lang="en-US" dirty="0" smtClean="0"/>
              <a:t>Program “</a:t>
            </a:r>
            <a:r>
              <a:rPr lang="en-US" dirty="0" err="1" smtClean="0"/>
              <a:t>Unpad</a:t>
            </a:r>
            <a:r>
              <a:rPr lang="en-US" dirty="0" smtClean="0"/>
              <a:t> </a:t>
            </a:r>
            <a:r>
              <a:rPr lang="en-US" dirty="0" err="1" smtClean="0"/>
              <a:t>Nyaah</a:t>
            </a:r>
            <a:r>
              <a:rPr lang="en-US" dirty="0" smtClean="0"/>
              <a:t> ka </a:t>
            </a:r>
            <a:r>
              <a:rPr lang="en-US" dirty="0" err="1" smtClean="0"/>
              <a:t>Jabar</a:t>
            </a:r>
            <a:r>
              <a:rPr lang="en-US" dirty="0" smtClean="0"/>
              <a:t>” (UNKJ) </a:t>
            </a:r>
            <a:r>
              <a:rPr lang="en-US" dirty="0" err="1" smtClean="0"/>
              <a:t>sebagai</a:t>
            </a:r>
            <a:r>
              <a:rPr lang="en-US" dirty="0" smtClean="0"/>
              <a:t> </a:t>
            </a:r>
            <a:r>
              <a:rPr lang="en-US" i="1" dirty="0" smtClean="0"/>
              <a:t>Entry Point</a:t>
            </a:r>
            <a:r>
              <a:rPr lang="en-US" dirty="0" smtClean="0"/>
              <a:t>.</a:t>
            </a:r>
          </a:p>
          <a:p>
            <a:pPr algn="just"/>
            <a:endParaRPr lang="en-US" sz="2800" dirty="0" smtClean="0"/>
          </a:p>
        </p:txBody>
      </p:sp>
    </p:spTree>
    <p:extLst>
      <p:ext uri="{BB962C8B-B14F-4D97-AF65-F5344CB8AC3E}">
        <p14:creationId xmlns:p14="http://schemas.microsoft.com/office/powerpoint/2010/main" xmlns="" val="3859005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id-ID"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i="1" dirty="0" smtClean="0"/>
              <a:t>Applied Sciences of New York City</a:t>
            </a:r>
            <a:r>
              <a:rPr lang="en-US" dirty="0" smtClean="0"/>
              <a:t> </a:t>
            </a:r>
            <a:r>
              <a:rPr lang="en-US" dirty="0" err="1" smtClean="0"/>
              <a:t>melalui</a:t>
            </a:r>
            <a:r>
              <a:rPr lang="en-US" dirty="0" smtClean="0"/>
              <a:t> </a:t>
            </a:r>
            <a:r>
              <a:rPr lang="en-US" dirty="0" err="1" smtClean="0"/>
              <a:t>peran</a:t>
            </a:r>
            <a:r>
              <a:rPr lang="en-US" dirty="0" smtClean="0"/>
              <a:t> New York University.</a:t>
            </a:r>
          </a:p>
          <a:p>
            <a:pPr marL="514350" indent="-514350">
              <a:buFont typeface="+mj-lt"/>
              <a:buAutoNum type="arabicPeriod"/>
            </a:pPr>
            <a:r>
              <a:rPr lang="en-US" i="1" dirty="0" smtClean="0"/>
              <a:t>Pittsburg Regional Alliance </a:t>
            </a:r>
            <a:r>
              <a:rPr lang="en-US" dirty="0" err="1" smtClean="0"/>
              <a:t>melalui</a:t>
            </a:r>
            <a:r>
              <a:rPr lang="en-US" dirty="0" smtClean="0"/>
              <a:t> </a:t>
            </a:r>
            <a:r>
              <a:rPr lang="en-US" dirty="0" err="1" smtClean="0"/>
              <a:t>peran</a:t>
            </a:r>
            <a:r>
              <a:rPr lang="en-US" dirty="0" smtClean="0"/>
              <a:t> Pittsburg University </a:t>
            </a:r>
            <a:r>
              <a:rPr lang="en-US" dirty="0" err="1" smtClean="0"/>
              <a:t>dan</a:t>
            </a:r>
            <a:r>
              <a:rPr lang="en-US" dirty="0" smtClean="0"/>
              <a:t> Carnegie Melon University.</a:t>
            </a:r>
          </a:p>
          <a:p>
            <a:pPr marL="514350" indent="-514350">
              <a:buFont typeface="+mj-lt"/>
              <a:buAutoNum type="arabicPeriod"/>
            </a:pPr>
            <a:r>
              <a:rPr lang="en-US" i="1" dirty="0" smtClean="0"/>
              <a:t>North Carolina Research Triangle Partnership</a:t>
            </a:r>
            <a:r>
              <a:rPr lang="en-US" dirty="0" smtClean="0"/>
              <a:t> </a:t>
            </a:r>
            <a:r>
              <a:rPr lang="en-US" dirty="0" err="1" smtClean="0"/>
              <a:t>melalui</a:t>
            </a:r>
            <a:r>
              <a:rPr lang="en-US" dirty="0" smtClean="0"/>
              <a:t> </a:t>
            </a:r>
            <a:r>
              <a:rPr lang="en-US" dirty="0" err="1" smtClean="0"/>
              <a:t>peran</a:t>
            </a:r>
            <a:r>
              <a:rPr lang="en-US" dirty="0" smtClean="0"/>
              <a:t> North Carolina University. </a:t>
            </a:r>
          </a:p>
          <a:p>
            <a:pPr>
              <a:buNone/>
            </a:pPr>
            <a:endParaRPr lang="en-US" i="1" u="sng" dirty="0" smtClean="0">
              <a:sym typeface="Wingdings" pitchFamily="2" charset="2"/>
            </a:endParaRPr>
          </a:p>
          <a:p>
            <a:pPr>
              <a:buNone/>
            </a:pPr>
            <a:r>
              <a:rPr lang="en-US" i="1" u="sng" dirty="0" smtClean="0">
                <a:sym typeface="Wingdings" pitchFamily="2" charset="2"/>
              </a:rPr>
              <a:t>Spirit</a:t>
            </a:r>
            <a:r>
              <a:rPr lang="en-US" u="sng" dirty="0" smtClean="0">
                <a:sym typeface="Wingdings" pitchFamily="2" charset="2"/>
              </a:rPr>
              <a:t>: </a:t>
            </a:r>
          </a:p>
          <a:p>
            <a:pPr>
              <a:buNone/>
            </a:pPr>
            <a:r>
              <a:rPr lang="en-US" dirty="0" smtClean="0">
                <a:sym typeface="Wingdings" pitchFamily="2" charset="2"/>
              </a:rPr>
              <a:t> “</a:t>
            </a:r>
            <a:r>
              <a:rPr lang="en-US" dirty="0" err="1" smtClean="0">
                <a:sym typeface="Wingdings" pitchFamily="2" charset="2"/>
              </a:rPr>
              <a:t>Kampus</a:t>
            </a:r>
            <a:r>
              <a:rPr lang="en-US" dirty="0" smtClean="0">
                <a:sym typeface="Wingdings" pitchFamily="2" charset="2"/>
              </a:rPr>
              <a:t> </a:t>
            </a:r>
            <a:r>
              <a:rPr lang="en-US" dirty="0" err="1" smtClean="0">
                <a:sym typeface="Wingdings" pitchFamily="2" charset="2"/>
              </a:rPr>
              <a:t>sebagai</a:t>
            </a:r>
            <a:r>
              <a:rPr lang="en-US" dirty="0" smtClean="0">
                <a:sym typeface="Wingdings" pitchFamily="2" charset="2"/>
              </a:rPr>
              <a:t> </a:t>
            </a:r>
            <a:r>
              <a:rPr lang="en-US" dirty="0" err="1" smtClean="0"/>
              <a:t>pusat</a:t>
            </a:r>
            <a:r>
              <a:rPr lang="en-US" dirty="0" smtClean="0"/>
              <a:t> </a:t>
            </a:r>
            <a:r>
              <a:rPr lang="en-US" dirty="0" err="1" smtClean="0"/>
              <a:t>pengembangan</a:t>
            </a:r>
            <a:r>
              <a:rPr lang="en-US" dirty="0" smtClean="0"/>
              <a:t> </a:t>
            </a:r>
            <a:r>
              <a:rPr lang="en-US" dirty="0" err="1" smtClean="0"/>
              <a:t>keunggulan</a:t>
            </a:r>
            <a:r>
              <a:rPr lang="en-US" dirty="0" smtClean="0"/>
              <a:t> </a:t>
            </a:r>
            <a:r>
              <a:rPr lang="en-US" dirty="0" err="1" smtClean="0"/>
              <a:t>dan</a:t>
            </a:r>
            <a:r>
              <a:rPr lang="en-US" dirty="0" smtClean="0"/>
              <a:t> </a:t>
            </a:r>
            <a:r>
              <a:rPr lang="en-US" i="1" dirty="0" smtClean="0"/>
              <a:t>backbones </a:t>
            </a:r>
            <a:r>
              <a:rPr lang="en-US" dirty="0" err="1" smtClean="0"/>
              <a:t>dari</a:t>
            </a:r>
            <a:r>
              <a:rPr lang="en-US" dirty="0" smtClean="0"/>
              <a:t> </a:t>
            </a:r>
            <a:r>
              <a:rPr lang="en-US" dirty="0" err="1" smtClean="0"/>
              <a:t>pembangunan</a:t>
            </a:r>
            <a:r>
              <a:rPr lang="en-US" dirty="0" smtClean="0"/>
              <a:t> </a:t>
            </a:r>
            <a:r>
              <a:rPr lang="en-US" dirty="0" err="1" smtClean="0"/>
              <a:t>dan</a:t>
            </a:r>
            <a:r>
              <a:rPr lang="en-US" dirty="0" smtClean="0"/>
              <a:t> </a:t>
            </a:r>
            <a:r>
              <a:rPr lang="en-US" dirty="0" err="1" smtClean="0"/>
              <a:t>pengembangan</a:t>
            </a:r>
            <a:r>
              <a:rPr lang="en-US" dirty="0" smtClean="0"/>
              <a:t> </a:t>
            </a:r>
            <a:r>
              <a:rPr lang="en-US" dirty="0" err="1" smtClean="0"/>
              <a:t>wilayah</a:t>
            </a:r>
            <a:r>
              <a:rPr lang="en-US" dirty="0" smtClean="0"/>
              <a:t> </a:t>
            </a:r>
            <a:r>
              <a:rPr lang="en-US" dirty="0" err="1" smtClean="0"/>
              <a:t>tempat</a:t>
            </a:r>
            <a:r>
              <a:rPr lang="en-US" dirty="0" smtClean="0"/>
              <a:t> </a:t>
            </a:r>
            <a:r>
              <a:rPr lang="en-US" dirty="0" err="1" smtClean="0"/>
              <a:t>mereka</a:t>
            </a:r>
            <a:r>
              <a:rPr lang="en-US" dirty="0" smtClean="0"/>
              <a:t> </a:t>
            </a:r>
            <a:r>
              <a:rPr lang="en-US" dirty="0" err="1" smtClean="0"/>
              <a:t>berdomisili</a:t>
            </a:r>
            <a:r>
              <a:rPr lang="en-US" dirty="0" smtClean="0"/>
              <a:t> </a:t>
            </a:r>
            <a:r>
              <a:rPr lang="en-US" dirty="0" err="1" smtClean="0"/>
              <a:t>sebagai</a:t>
            </a:r>
            <a:r>
              <a:rPr lang="en-US" dirty="0" smtClean="0"/>
              <a:t> </a:t>
            </a:r>
            <a:r>
              <a:rPr lang="en-US" dirty="0" err="1" smtClean="0"/>
              <a:t>dasar</a:t>
            </a:r>
            <a:r>
              <a:rPr lang="en-US" dirty="0" smtClean="0"/>
              <a:t> </a:t>
            </a:r>
            <a:r>
              <a:rPr lang="en-US" dirty="0" err="1" smtClean="0"/>
              <a:t>pencapaian</a:t>
            </a:r>
            <a:r>
              <a:rPr lang="en-US" dirty="0" smtClean="0"/>
              <a:t> </a:t>
            </a:r>
            <a:r>
              <a:rPr lang="en-US" i="1" dirty="0" smtClean="0"/>
              <a:t>World Class University</a:t>
            </a:r>
            <a:r>
              <a:rPr lang="en-US" dirty="0" smtClean="0"/>
              <a:t>”.</a:t>
            </a:r>
          </a:p>
          <a:p>
            <a:pPr>
              <a:buNone/>
            </a:pPr>
            <a:r>
              <a:rPr lang="en-US" dirty="0" smtClean="0">
                <a:sym typeface="Wingdings" pitchFamily="2" charset="2"/>
              </a:rPr>
              <a:t> ”</a:t>
            </a:r>
            <a:r>
              <a:rPr lang="en-US" dirty="0" err="1" smtClean="0"/>
              <a:t>Mendorong</a:t>
            </a:r>
            <a:r>
              <a:rPr lang="en-US" dirty="0" smtClean="0"/>
              <a:t> </a:t>
            </a:r>
            <a:r>
              <a:rPr lang="en-US" dirty="0" err="1" smtClean="0"/>
              <a:t>dan</a:t>
            </a:r>
            <a:r>
              <a:rPr lang="en-US" dirty="0" smtClean="0"/>
              <a:t> </a:t>
            </a:r>
            <a:r>
              <a:rPr lang="en-US" dirty="0" err="1" smtClean="0"/>
              <a:t>mengikutsertakan</a:t>
            </a:r>
            <a:r>
              <a:rPr lang="en-US" dirty="0" smtClean="0"/>
              <a:t> </a:t>
            </a:r>
            <a:r>
              <a:rPr lang="en-US" dirty="0" err="1" smtClean="0"/>
              <a:t>daerah</a:t>
            </a:r>
            <a:r>
              <a:rPr lang="en-US" dirty="0" smtClean="0"/>
              <a:t> </a:t>
            </a:r>
            <a:r>
              <a:rPr lang="en-US" dirty="0" err="1" smtClean="0"/>
              <a:t>lokal</a:t>
            </a:r>
            <a:r>
              <a:rPr lang="en-US" dirty="0" smtClean="0"/>
              <a:t> </a:t>
            </a:r>
            <a:r>
              <a:rPr lang="en-US" dirty="0" err="1" smtClean="0"/>
              <a:t>kabupaten</a:t>
            </a:r>
            <a:r>
              <a:rPr lang="en-US" dirty="0" smtClean="0"/>
              <a:t> </a:t>
            </a:r>
            <a:r>
              <a:rPr lang="en-US" dirty="0" err="1" smtClean="0"/>
              <a:t>kota</a:t>
            </a:r>
            <a:r>
              <a:rPr lang="en-US" dirty="0" smtClean="0"/>
              <a:t> </a:t>
            </a:r>
            <a:r>
              <a:rPr lang="en-US" dirty="0" err="1" smtClean="0"/>
              <a:t>dalam</a:t>
            </a:r>
            <a:r>
              <a:rPr lang="en-US" dirty="0" smtClean="0"/>
              <a:t> </a:t>
            </a:r>
            <a:r>
              <a:rPr lang="en-US" dirty="0" err="1" smtClean="0"/>
              <a:t>tiap</a:t>
            </a:r>
            <a:r>
              <a:rPr lang="en-US" dirty="0" smtClean="0"/>
              <a:t> </a:t>
            </a:r>
            <a:r>
              <a:rPr lang="en-US" dirty="0" err="1" smtClean="0"/>
              <a:t>inovasi</a:t>
            </a:r>
            <a:r>
              <a:rPr lang="en-US" dirty="0" smtClean="0"/>
              <a:t> </a:t>
            </a:r>
            <a:r>
              <a:rPr lang="en-US" dirty="0" err="1" smtClean="0"/>
              <a:t>dan</a:t>
            </a:r>
            <a:r>
              <a:rPr lang="en-US" dirty="0" smtClean="0"/>
              <a:t> </a:t>
            </a:r>
            <a:r>
              <a:rPr lang="en-US" dirty="0" err="1" smtClean="0"/>
              <a:t>pengembangan</a:t>
            </a:r>
            <a:r>
              <a:rPr lang="en-US" dirty="0" smtClean="0"/>
              <a:t> </a:t>
            </a:r>
            <a:r>
              <a:rPr lang="en-US" dirty="0" err="1" smtClean="0"/>
              <a:t>teknologi</a:t>
            </a:r>
            <a:r>
              <a:rPr lang="en-US" dirty="0" smtClean="0"/>
              <a:t> yang </a:t>
            </a:r>
            <a:r>
              <a:rPr lang="en-US" dirty="0" err="1" smtClean="0"/>
              <a:t>dilakukan</a:t>
            </a:r>
            <a:r>
              <a:rPr lang="en-US" dirty="0" smtClean="0"/>
              <a:t> </a:t>
            </a:r>
            <a:r>
              <a:rPr lang="en-US" dirty="0" err="1" smtClean="0"/>
              <a:t>oleh</a:t>
            </a:r>
            <a:r>
              <a:rPr lang="en-US" dirty="0" smtClean="0"/>
              <a:t> </a:t>
            </a:r>
            <a:r>
              <a:rPr lang="en-US" dirty="0" err="1" smtClean="0"/>
              <a:t>Universitas</a:t>
            </a:r>
            <a:r>
              <a:rPr lang="en-US" dirty="0" smtClean="0"/>
              <a:t>”. </a:t>
            </a:r>
            <a:endParaRPr lang="id-ID"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LANGKAH  ASUP-JABAR</a:t>
            </a:r>
            <a:endParaRPr lang="id-ID" dirty="0"/>
          </a:p>
        </p:txBody>
      </p:sp>
      <p:sp>
        <p:nvSpPr>
          <p:cNvPr id="3" name="Content Placeholder 2"/>
          <p:cNvSpPr>
            <a:spLocks noGrp="1"/>
          </p:cNvSpPr>
          <p:nvPr>
            <p:ph idx="1"/>
          </p:nvPr>
        </p:nvSpPr>
        <p:spPr/>
        <p:txBody>
          <a:bodyPr/>
          <a:lstStyle/>
          <a:p>
            <a:r>
              <a:rPr lang="en-US" sz="2000" b="1" dirty="0" err="1" smtClean="0"/>
              <a:t>Langkah</a:t>
            </a:r>
            <a:r>
              <a:rPr lang="en-US" sz="2000" b="1" dirty="0" smtClean="0"/>
              <a:t> Jangka </a:t>
            </a:r>
            <a:r>
              <a:rPr lang="en-US" sz="2000" b="1" dirty="0" err="1" smtClean="0"/>
              <a:t>Pendek</a:t>
            </a:r>
            <a:r>
              <a:rPr lang="en-US" sz="2000" b="1" dirty="0" smtClean="0"/>
              <a:t> </a:t>
            </a:r>
            <a:r>
              <a:rPr lang="en-US" sz="2000" dirty="0" err="1" smtClean="0"/>
              <a:t>adalah</a:t>
            </a:r>
            <a:r>
              <a:rPr lang="en-US" sz="2000" dirty="0" smtClean="0"/>
              <a:t> </a:t>
            </a:r>
            <a:r>
              <a:rPr lang="en-US" sz="2000" dirty="0" err="1" smtClean="0"/>
              <a:t>penguatan</a:t>
            </a:r>
            <a:r>
              <a:rPr lang="en-US" sz="2000" dirty="0" smtClean="0"/>
              <a:t> </a:t>
            </a:r>
            <a:r>
              <a:rPr lang="en-US" sz="2000" i="1" dirty="0" smtClean="0"/>
              <a:t>Database</a:t>
            </a:r>
            <a:r>
              <a:rPr lang="en-US" sz="2000" dirty="0" smtClean="0"/>
              <a:t>, </a:t>
            </a:r>
            <a:r>
              <a:rPr lang="en-US" sz="2000" dirty="0" err="1" smtClean="0"/>
              <a:t>termasuk</a:t>
            </a:r>
            <a:r>
              <a:rPr lang="en-US" sz="2000" dirty="0" smtClean="0"/>
              <a:t> </a:t>
            </a:r>
            <a:r>
              <a:rPr lang="en-US" sz="2000" i="1" dirty="0" smtClean="0"/>
              <a:t>updating</a:t>
            </a:r>
            <a:r>
              <a:rPr lang="en-US" sz="2000" dirty="0" smtClean="0"/>
              <a:t>, </a:t>
            </a:r>
            <a:r>
              <a:rPr lang="en-US" sz="2000" dirty="0" err="1" smtClean="0"/>
              <a:t>harmonisasi</a:t>
            </a:r>
            <a:r>
              <a:rPr lang="en-US" sz="2000" dirty="0" smtClean="0"/>
              <a:t> data, </a:t>
            </a:r>
            <a:r>
              <a:rPr lang="en-US" sz="2000" dirty="0" err="1" smtClean="0"/>
              <a:t>dan</a:t>
            </a:r>
            <a:r>
              <a:rPr lang="en-US" sz="2000" dirty="0" smtClean="0"/>
              <a:t> </a:t>
            </a:r>
            <a:r>
              <a:rPr lang="en-US" sz="2000" dirty="0" smtClean="0"/>
              <a:t>updating data </a:t>
            </a:r>
            <a:r>
              <a:rPr lang="en-US" sz="2000" dirty="0" err="1" smtClean="0"/>
              <a:t>pembangunan</a:t>
            </a:r>
            <a:r>
              <a:rPr lang="en-US" sz="2000" dirty="0" smtClean="0"/>
              <a:t> </a:t>
            </a:r>
            <a:r>
              <a:rPr lang="en-US" sz="2000" dirty="0" err="1" smtClean="0"/>
              <a:t>Kabupaten</a:t>
            </a:r>
            <a:r>
              <a:rPr lang="en-US" sz="2000" dirty="0" smtClean="0"/>
              <a:t>/Kota </a:t>
            </a:r>
            <a:r>
              <a:rPr lang="en-US" sz="2000" dirty="0" err="1" smtClean="0"/>
              <a:t>di</a:t>
            </a:r>
            <a:r>
              <a:rPr lang="en-US" sz="2000" dirty="0" smtClean="0"/>
              <a:t> Jawa Barat.</a:t>
            </a:r>
            <a:endParaRPr lang="en-US" sz="2000" dirty="0" smtClean="0"/>
          </a:p>
          <a:p>
            <a:r>
              <a:rPr lang="en-US" sz="2000" b="1" dirty="0" err="1" smtClean="0"/>
              <a:t>Langkah</a:t>
            </a:r>
            <a:r>
              <a:rPr lang="en-US" sz="2000" b="1" dirty="0" smtClean="0"/>
              <a:t> Jangka Menengah </a:t>
            </a:r>
            <a:r>
              <a:rPr lang="en-US" sz="2000" dirty="0" err="1" smtClean="0"/>
              <a:t>adalah</a:t>
            </a:r>
            <a:r>
              <a:rPr lang="en-US" sz="2000" dirty="0" smtClean="0"/>
              <a:t> </a:t>
            </a:r>
            <a:r>
              <a:rPr lang="en-US" sz="2000" dirty="0" err="1" smtClean="0"/>
              <a:t>Optimalisasi</a:t>
            </a:r>
            <a:r>
              <a:rPr lang="en-US" sz="2000" dirty="0" smtClean="0"/>
              <a:t> </a:t>
            </a:r>
            <a:r>
              <a:rPr lang="en-US" sz="2000" dirty="0" err="1" smtClean="0"/>
              <a:t>Perencanaan</a:t>
            </a:r>
            <a:r>
              <a:rPr lang="en-US" sz="2000" dirty="0" smtClean="0"/>
              <a:t> Daerah </a:t>
            </a:r>
            <a:r>
              <a:rPr lang="en-US" sz="2000" dirty="0" err="1" smtClean="0"/>
              <a:t>berbasis</a:t>
            </a:r>
            <a:r>
              <a:rPr lang="en-US" sz="2000" dirty="0" smtClean="0"/>
              <a:t> data </a:t>
            </a:r>
            <a:r>
              <a:rPr lang="en-US" sz="2000" dirty="0" smtClean="0">
                <a:sym typeface="Wingdings" pitchFamily="2" charset="2"/>
              </a:rPr>
              <a:t> “</a:t>
            </a:r>
            <a:r>
              <a:rPr lang="en-US" sz="2000" i="1" dirty="0" err="1" smtClean="0">
                <a:sym typeface="Wingdings" pitchFamily="2" charset="2"/>
              </a:rPr>
              <a:t>Membumikan</a:t>
            </a:r>
            <a:r>
              <a:rPr lang="en-US" sz="2000" i="1" dirty="0" smtClean="0">
                <a:sym typeface="Wingdings" pitchFamily="2" charset="2"/>
              </a:rPr>
              <a:t> </a:t>
            </a:r>
            <a:r>
              <a:rPr lang="en-US" sz="2000" i="1" dirty="0" err="1" smtClean="0">
                <a:sym typeface="Wingdings" pitchFamily="2" charset="2"/>
              </a:rPr>
              <a:t>dan</a:t>
            </a:r>
            <a:r>
              <a:rPr lang="en-US" sz="2000" i="1" dirty="0" smtClean="0">
                <a:sym typeface="Wingdings" pitchFamily="2" charset="2"/>
              </a:rPr>
              <a:t> </a:t>
            </a:r>
            <a:r>
              <a:rPr lang="en-US" sz="2000" i="1" dirty="0" err="1" smtClean="0">
                <a:sym typeface="Wingdings" pitchFamily="2" charset="2"/>
              </a:rPr>
              <a:t>Membunyikan</a:t>
            </a:r>
            <a:r>
              <a:rPr lang="en-US" sz="2000" i="1" dirty="0" smtClean="0">
                <a:sym typeface="Wingdings" pitchFamily="2" charset="2"/>
              </a:rPr>
              <a:t> Data</a:t>
            </a:r>
            <a:r>
              <a:rPr lang="en-US" sz="2000" dirty="0" smtClean="0">
                <a:sym typeface="Wingdings" pitchFamily="2" charset="2"/>
              </a:rPr>
              <a:t>” </a:t>
            </a:r>
            <a:r>
              <a:rPr lang="en-US" sz="2000" dirty="0" err="1" smtClean="0">
                <a:sym typeface="Wingdings" pitchFamily="2" charset="2"/>
              </a:rPr>
              <a:t>penyusunan</a:t>
            </a:r>
            <a:r>
              <a:rPr lang="en-US" sz="2000" dirty="0" smtClean="0">
                <a:sym typeface="Wingdings" pitchFamily="2" charset="2"/>
              </a:rPr>
              <a:t> RPJPD, RPJMD, </a:t>
            </a:r>
            <a:r>
              <a:rPr lang="en-US" sz="2000" dirty="0" err="1" smtClean="0">
                <a:sym typeface="Wingdings" pitchFamily="2" charset="2"/>
              </a:rPr>
              <a:t>Renstra</a:t>
            </a:r>
            <a:r>
              <a:rPr lang="en-US" sz="2000" dirty="0" smtClean="0">
                <a:sym typeface="Wingdings" pitchFamily="2" charset="2"/>
              </a:rPr>
              <a:t>, RKPD, </a:t>
            </a:r>
            <a:r>
              <a:rPr lang="en-US" sz="2000" dirty="0" err="1" smtClean="0">
                <a:sym typeface="Wingdings" pitchFamily="2" charset="2"/>
              </a:rPr>
              <a:t>Renja</a:t>
            </a:r>
            <a:r>
              <a:rPr lang="en-US" sz="2000" dirty="0" smtClean="0">
                <a:sym typeface="Wingdings" pitchFamily="2" charset="2"/>
              </a:rPr>
              <a:t> SKPD </a:t>
            </a:r>
            <a:r>
              <a:rPr lang="en-US" sz="2000" dirty="0" err="1" smtClean="0">
                <a:sym typeface="Wingdings" pitchFamily="2" charset="2"/>
              </a:rPr>
              <a:t>di</a:t>
            </a:r>
            <a:r>
              <a:rPr lang="en-US" sz="2000" dirty="0" smtClean="0">
                <a:sym typeface="Wingdings" pitchFamily="2" charset="2"/>
              </a:rPr>
              <a:t> </a:t>
            </a:r>
            <a:r>
              <a:rPr lang="en-US" sz="2000" dirty="0" err="1" smtClean="0">
                <a:sym typeface="Wingdings" pitchFamily="2" charset="2"/>
              </a:rPr>
              <a:t>Kabupaten</a:t>
            </a:r>
            <a:r>
              <a:rPr lang="en-US" sz="2000" dirty="0" smtClean="0">
                <a:sym typeface="Wingdings" pitchFamily="2" charset="2"/>
              </a:rPr>
              <a:t>/Kota yang </a:t>
            </a:r>
            <a:r>
              <a:rPr lang="en-US" sz="2000" dirty="0" err="1" smtClean="0">
                <a:sym typeface="Wingdings" pitchFamily="2" charset="2"/>
              </a:rPr>
              <a:t>lebih</a:t>
            </a:r>
            <a:r>
              <a:rPr lang="en-US" sz="2000" dirty="0" smtClean="0">
                <a:sym typeface="Wingdings" pitchFamily="2" charset="2"/>
              </a:rPr>
              <a:t> </a:t>
            </a:r>
            <a:r>
              <a:rPr lang="en-US" sz="2000" dirty="0" err="1" smtClean="0">
                <a:sym typeface="Wingdings" pitchFamily="2" charset="2"/>
              </a:rPr>
              <a:t>terarah</a:t>
            </a:r>
            <a:r>
              <a:rPr lang="en-US" sz="2000" dirty="0" smtClean="0">
                <a:sym typeface="Wingdings" pitchFamily="2" charset="2"/>
              </a:rPr>
              <a:t> </a:t>
            </a:r>
            <a:r>
              <a:rPr lang="en-US" sz="2000" dirty="0" err="1" smtClean="0">
                <a:sym typeface="Wingdings" pitchFamily="2" charset="2"/>
              </a:rPr>
              <a:t>dan</a:t>
            </a:r>
            <a:r>
              <a:rPr lang="en-US" sz="2000" dirty="0" smtClean="0">
                <a:sym typeface="Wingdings" pitchFamily="2" charset="2"/>
              </a:rPr>
              <a:t> </a:t>
            </a:r>
            <a:r>
              <a:rPr lang="en-US" sz="2000" dirty="0" err="1" smtClean="0">
                <a:sym typeface="Wingdings" pitchFamily="2" charset="2"/>
              </a:rPr>
              <a:t>terukur</a:t>
            </a:r>
            <a:r>
              <a:rPr lang="en-US" sz="2000" dirty="0" smtClean="0">
                <a:sym typeface="Wingdings" pitchFamily="2" charset="2"/>
              </a:rPr>
              <a:t>.</a:t>
            </a:r>
            <a:endParaRPr lang="en-US" sz="2000" dirty="0" smtClean="0"/>
          </a:p>
          <a:p>
            <a:r>
              <a:rPr lang="en-US" sz="2000" b="1" dirty="0" err="1" smtClean="0"/>
              <a:t>Langkah</a:t>
            </a:r>
            <a:r>
              <a:rPr lang="en-US" sz="2000" b="1" dirty="0" smtClean="0"/>
              <a:t> </a:t>
            </a:r>
            <a:r>
              <a:rPr lang="en-US" sz="2000" b="1" dirty="0" err="1" smtClean="0"/>
              <a:t>Reguler</a:t>
            </a:r>
            <a:r>
              <a:rPr lang="en-US" sz="2000" dirty="0" smtClean="0"/>
              <a:t>: </a:t>
            </a:r>
            <a:r>
              <a:rPr lang="en-US" sz="2000" dirty="0" err="1" smtClean="0"/>
              <a:t>Hilirisasi</a:t>
            </a:r>
            <a:r>
              <a:rPr lang="en-US" sz="2000" dirty="0" smtClean="0"/>
              <a:t> </a:t>
            </a:r>
            <a:r>
              <a:rPr lang="en-US" sz="2000" dirty="0" err="1" smtClean="0"/>
              <a:t>Proses</a:t>
            </a:r>
            <a:r>
              <a:rPr lang="en-US" sz="2000" dirty="0" smtClean="0"/>
              <a:t> </a:t>
            </a:r>
            <a:r>
              <a:rPr lang="en-US" sz="2000" dirty="0" err="1" smtClean="0"/>
              <a:t>dan</a:t>
            </a:r>
            <a:r>
              <a:rPr lang="en-US" sz="2000" dirty="0" smtClean="0"/>
              <a:t> </a:t>
            </a:r>
            <a:r>
              <a:rPr lang="en-US" sz="2000" dirty="0" err="1" smtClean="0"/>
              <a:t>Hasil</a:t>
            </a:r>
            <a:r>
              <a:rPr lang="en-US" sz="2000" dirty="0" smtClean="0"/>
              <a:t>  </a:t>
            </a:r>
            <a:r>
              <a:rPr lang="en-US" sz="2000" dirty="0" err="1" smtClean="0"/>
              <a:t>Penelitian</a:t>
            </a:r>
            <a:r>
              <a:rPr lang="en-US" sz="2000" dirty="0" smtClean="0"/>
              <a:t> </a:t>
            </a:r>
            <a:r>
              <a:rPr lang="en-US" sz="2000" dirty="0" err="1" smtClean="0"/>
              <a:t>Unpad</a:t>
            </a:r>
            <a:r>
              <a:rPr lang="en-US" sz="2000" dirty="0" smtClean="0"/>
              <a:t> </a:t>
            </a:r>
            <a:r>
              <a:rPr lang="en-US" sz="2000" dirty="0" err="1" smtClean="0"/>
              <a:t>di</a:t>
            </a:r>
            <a:r>
              <a:rPr lang="en-US" sz="2000" dirty="0" smtClean="0"/>
              <a:t> </a:t>
            </a:r>
            <a:r>
              <a:rPr lang="en-US" sz="2000" dirty="0" err="1" smtClean="0"/>
              <a:t>Kabupaten</a:t>
            </a:r>
            <a:r>
              <a:rPr lang="en-US" sz="2000" dirty="0" smtClean="0"/>
              <a:t>/Kota </a:t>
            </a:r>
            <a:r>
              <a:rPr lang="en-US" sz="2000" dirty="0" smtClean="0"/>
              <a:t>(</a:t>
            </a:r>
            <a:r>
              <a:rPr lang="en-US" sz="2000" dirty="0" err="1" smtClean="0"/>
              <a:t>misalnya</a:t>
            </a:r>
            <a:r>
              <a:rPr lang="en-US" sz="2000" dirty="0" smtClean="0"/>
              <a:t> </a:t>
            </a:r>
            <a:r>
              <a:rPr lang="en-US" sz="2000" dirty="0" err="1" smtClean="0"/>
              <a:t>pemanfaatan</a:t>
            </a:r>
            <a:r>
              <a:rPr lang="en-US" sz="2000" dirty="0" smtClean="0"/>
              <a:t> </a:t>
            </a:r>
            <a:r>
              <a:rPr lang="en-US" sz="2000" dirty="0" err="1" smtClean="0"/>
              <a:t>Skema</a:t>
            </a:r>
            <a:r>
              <a:rPr lang="en-US" sz="2000" dirty="0" smtClean="0"/>
              <a:t> ALG).</a:t>
            </a:r>
          </a:p>
          <a:p>
            <a:endParaRPr lang="id-ID"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Lanjutan</a:t>
            </a:r>
            <a:r>
              <a:rPr lang="en-US" dirty="0" smtClean="0"/>
              <a:t>..</a:t>
            </a:r>
            <a:endParaRPr lang="id-ID" dirty="0"/>
          </a:p>
        </p:txBody>
      </p:sp>
      <p:sp>
        <p:nvSpPr>
          <p:cNvPr id="3" name="Content Placeholder 2"/>
          <p:cNvSpPr>
            <a:spLocks noGrp="1"/>
          </p:cNvSpPr>
          <p:nvPr>
            <p:ph idx="1"/>
          </p:nvPr>
        </p:nvSpPr>
        <p:spPr/>
        <p:txBody>
          <a:bodyPr/>
          <a:lstStyle/>
          <a:p>
            <a:r>
              <a:rPr lang="en-US" i="1" dirty="0" smtClean="0"/>
              <a:t>Resources</a:t>
            </a:r>
            <a:r>
              <a:rPr lang="en-US" dirty="0" smtClean="0"/>
              <a:t> </a:t>
            </a:r>
            <a:r>
              <a:rPr lang="en-US" dirty="0" err="1" smtClean="0"/>
              <a:t>dan</a:t>
            </a:r>
            <a:r>
              <a:rPr lang="en-US" dirty="0" smtClean="0"/>
              <a:t> </a:t>
            </a:r>
            <a:r>
              <a:rPr lang="en-US" dirty="0" err="1" smtClean="0"/>
              <a:t>kerjasama</a:t>
            </a:r>
            <a:r>
              <a:rPr lang="en-US" dirty="0" smtClean="0"/>
              <a:t> </a:t>
            </a:r>
            <a:r>
              <a:rPr lang="en-US" dirty="0" err="1" smtClean="0"/>
              <a:t>U</a:t>
            </a:r>
            <a:r>
              <a:rPr lang="en-US" dirty="0" err="1" smtClean="0"/>
              <a:t>npad</a:t>
            </a:r>
            <a:r>
              <a:rPr lang="en-US" dirty="0" smtClean="0"/>
              <a:t> </a:t>
            </a:r>
            <a:r>
              <a:rPr lang="en-US" dirty="0" err="1" smtClean="0"/>
              <a:t>dengan</a:t>
            </a:r>
            <a:r>
              <a:rPr lang="en-US" dirty="0" smtClean="0"/>
              <a:t> </a:t>
            </a:r>
            <a:r>
              <a:rPr lang="en-US" i="1" dirty="0" smtClean="0"/>
              <a:t>stakeholders</a:t>
            </a:r>
            <a:r>
              <a:rPr lang="en-US" dirty="0" smtClean="0"/>
              <a:t> (</a:t>
            </a:r>
            <a:r>
              <a:rPr lang="en-US" dirty="0" err="1" smtClean="0"/>
              <a:t>contohnya</a:t>
            </a:r>
            <a:r>
              <a:rPr lang="en-US" dirty="0" smtClean="0"/>
              <a:t> BUMN </a:t>
            </a:r>
            <a:r>
              <a:rPr lang="en-US" i="1" dirty="0" smtClean="0"/>
              <a:t>center</a:t>
            </a:r>
            <a:r>
              <a:rPr lang="en-US" dirty="0" smtClean="0"/>
              <a:t>) </a:t>
            </a:r>
            <a:r>
              <a:rPr lang="en-US" dirty="0" err="1" smtClean="0"/>
              <a:t>diarahkan</a:t>
            </a:r>
            <a:r>
              <a:rPr lang="en-US" dirty="0" smtClean="0"/>
              <a:t> </a:t>
            </a:r>
            <a:r>
              <a:rPr lang="en-US" dirty="0" err="1" smtClean="0"/>
              <a:t>kepada</a:t>
            </a:r>
            <a:r>
              <a:rPr lang="en-US" dirty="0" smtClean="0"/>
              <a:t> </a:t>
            </a:r>
            <a:r>
              <a:rPr lang="en-US" dirty="0" err="1" smtClean="0"/>
              <a:t>kepentingan</a:t>
            </a:r>
            <a:r>
              <a:rPr lang="en-US" dirty="0" smtClean="0"/>
              <a:t> </a:t>
            </a:r>
            <a:r>
              <a:rPr lang="en-US" dirty="0" err="1" smtClean="0"/>
              <a:t>Jabar</a:t>
            </a:r>
            <a:r>
              <a:rPr lang="en-US" dirty="0" smtClean="0"/>
              <a:t> </a:t>
            </a:r>
            <a:r>
              <a:rPr lang="en-US" dirty="0" err="1" smtClean="0"/>
              <a:t>oleh</a:t>
            </a:r>
            <a:r>
              <a:rPr lang="en-US" dirty="0" smtClean="0"/>
              <a:t> </a:t>
            </a:r>
            <a:r>
              <a:rPr lang="en-US" dirty="0" err="1" smtClean="0"/>
              <a:t>Unpad</a:t>
            </a:r>
            <a:r>
              <a:rPr lang="en-US" dirty="0" smtClean="0"/>
              <a:t> </a:t>
            </a:r>
            <a:r>
              <a:rPr lang="en-US" dirty="0" err="1" smtClean="0"/>
              <a:t>dengan</a:t>
            </a:r>
            <a:r>
              <a:rPr lang="en-US" dirty="0" smtClean="0"/>
              <a:t> </a:t>
            </a:r>
            <a:r>
              <a:rPr lang="en-US" dirty="0" err="1" smtClean="0"/>
              <a:t>semangat</a:t>
            </a:r>
            <a:r>
              <a:rPr lang="en-US" dirty="0" smtClean="0"/>
              <a:t> “</a:t>
            </a:r>
            <a:r>
              <a:rPr lang="en-US" dirty="0" err="1" smtClean="0"/>
              <a:t>kolaborasi</a:t>
            </a:r>
            <a:r>
              <a:rPr lang="en-US" dirty="0" smtClean="0"/>
              <a:t>” </a:t>
            </a:r>
            <a:r>
              <a:rPr lang="en-US" dirty="0" err="1" smtClean="0"/>
              <a:t>khususnya</a:t>
            </a:r>
            <a:r>
              <a:rPr lang="en-US" dirty="0" smtClean="0"/>
              <a:t>  </a:t>
            </a:r>
            <a:r>
              <a:rPr lang="en-US" dirty="0" err="1" smtClean="0"/>
              <a:t>dengan</a:t>
            </a:r>
            <a:r>
              <a:rPr lang="en-US" dirty="0" smtClean="0"/>
              <a:t> PTS </a:t>
            </a:r>
            <a:r>
              <a:rPr lang="en-US" i="1" dirty="0" smtClean="0"/>
              <a:t>existing</a:t>
            </a:r>
            <a:r>
              <a:rPr lang="en-US" dirty="0" smtClean="0"/>
              <a:t> </a:t>
            </a:r>
            <a:r>
              <a:rPr lang="en-US" dirty="0" err="1" smtClean="0"/>
              <a:t>di</a:t>
            </a:r>
            <a:r>
              <a:rPr lang="en-US" dirty="0" smtClean="0"/>
              <a:t> </a:t>
            </a:r>
            <a:r>
              <a:rPr lang="en-US" dirty="0" err="1" smtClean="0"/>
              <a:t>Kabupaten</a:t>
            </a:r>
            <a:r>
              <a:rPr lang="en-US" dirty="0" smtClean="0"/>
              <a:t>/Kota </a:t>
            </a:r>
            <a:r>
              <a:rPr lang="en-US" dirty="0" err="1" smtClean="0"/>
              <a:t>dan</a:t>
            </a:r>
            <a:r>
              <a:rPr lang="en-US" dirty="0" smtClean="0"/>
              <a:t> </a:t>
            </a:r>
            <a:r>
              <a:rPr lang="en-US" dirty="0" err="1" smtClean="0"/>
              <a:t>bahkan</a:t>
            </a:r>
            <a:r>
              <a:rPr lang="en-US" dirty="0" smtClean="0"/>
              <a:t> </a:t>
            </a:r>
            <a:r>
              <a:rPr lang="en-US" dirty="0" err="1" smtClean="0"/>
              <a:t>dengan</a:t>
            </a:r>
            <a:r>
              <a:rPr lang="en-US" dirty="0" smtClean="0"/>
              <a:t> </a:t>
            </a:r>
            <a:r>
              <a:rPr lang="en-US" dirty="0" err="1" smtClean="0"/>
              <a:t>mendirikan</a:t>
            </a:r>
            <a:r>
              <a:rPr lang="en-US" dirty="0" smtClean="0"/>
              <a:t> PTD </a:t>
            </a:r>
            <a:r>
              <a:rPr lang="en-US" dirty="0" err="1" smtClean="0"/>
              <a:t>di</a:t>
            </a:r>
            <a:r>
              <a:rPr lang="en-US" dirty="0" smtClean="0"/>
              <a:t> </a:t>
            </a:r>
            <a:r>
              <a:rPr lang="en-US" dirty="0" err="1" smtClean="0"/>
              <a:t>Kabupaten</a:t>
            </a:r>
            <a:r>
              <a:rPr lang="en-US" dirty="0" smtClean="0"/>
              <a:t>/Kota</a:t>
            </a:r>
            <a:r>
              <a:rPr lang="en-US" dirty="0" smtClean="0"/>
              <a:t> yang </a:t>
            </a:r>
            <a:r>
              <a:rPr lang="en-US" dirty="0" err="1" smtClean="0"/>
              <a:t>membutuhkan</a:t>
            </a:r>
            <a:r>
              <a:rPr lang="en-US" dirty="0" smtClean="0"/>
              <a:t>: Program </a:t>
            </a:r>
            <a:r>
              <a:rPr lang="en-US" i="1" dirty="0" smtClean="0"/>
              <a:t>Multi Campus</a:t>
            </a:r>
            <a:r>
              <a:rPr lang="en-US" dirty="0" smtClean="0"/>
              <a:t> </a:t>
            </a:r>
            <a:r>
              <a:rPr lang="en-US" dirty="0" err="1" smtClean="0"/>
              <a:t>Unpad</a:t>
            </a:r>
            <a:r>
              <a:rPr lang="en-US" dirty="0" smtClean="0"/>
              <a:t> </a:t>
            </a:r>
            <a:endParaRPr lang="en-US" dirty="0" smtClean="0"/>
          </a:p>
          <a:p>
            <a:r>
              <a:rPr lang="en-US" dirty="0" err="1" smtClean="0"/>
              <a:t>Bidang</a:t>
            </a:r>
            <a:r>
              <a:rPr lang="en-US" dirty="0" smtClean="0"/>
              <a:t> </a:t>
            </a:r>
            <a:r>
              <a:rPr lang="en-US" dirty="0" err="1" smtClean="0"/>
              <a:t>Utama</a:t>
            </a:r>
            <a:r>
              <a:rPr lang="en-US" dirty="0" smtClean="0"/>
              <a:t> (</a:t>
            </a:r>
            <a:r>
              <a:rPr lang="en-US" dirty="0" err="1" smtClean="0"/>
              <a:t>Prioritas</a:t>
            </a:r>
            <a:r>
              <a:rPr lang="en-US" dirty="0" smtClean="0"/>
              <a:t>: </a:t>
            </a:r>
            <a:r>
              <a:rPr lang="en-US" dirty="0" err="1" smtClean="0"/>
              <a:t>Kesehatan</a:t>
            </a:r>
            <a:r>
              <a:rPr lang="en-US" dirty="0" smtClean="0"/>
              <a:t>, UMKM, </a:t>
            </a:r>
            <a:r>
              <a:rPr lang="en-US" dirty="0" err="1" smtClean="0"/>
              <a:t>dan</a:t>
            </a:r>
            <a:r>
              <a:rPr lang="en-US" dirty="0" smtClean="0"/>
              <a:t> </a:t>
            </a:r>
            <a:r>
              <a:rPr lang="en-US" dirty="0" err="1" smtClean="0"/>
              <a:t>Pemerintahan</a:t>
            </a:r>
            <a:r>
              <a:rPr lang="en-US" dirty="0" smtClean="0"/>
              <a:t> </a:t>
            </a:r>
            <a:r>
              <a:rPr lang="en-US" dirty="0" smtClean="0"/>
              <a:t>Daerah.</a:t>
            </a:r>
            <a:endParaRPr lang="id-ID"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apsofworld.com/indonesia/maps/jawa-barat-map.jpg"/>
          <p:cNvPicPr>
            <a:picLocks noGrp="1" noChangeAspect="1" noChangeArrowheads="1"/>
          </p:cNvPicPr>
          <p:nvPr>
            <p:ph idx="1"/>
          </p:nvPr>
        </p:nvPicPr>
        <p:blipFill>
          <a:blip r:embed="rId2"/>
          <a:srcRect/>
          <a:stretch>
            <a:fillRect/>
          </a:stretch>
        </p:blipFill>
        <p:spPr bwMode="auto">
          <a:xfrm>
            <a:off x="494270" y="735226"/>
            <a:ext cx="8229600" cy="412252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POTRET JAWA BARAT</a:t>
            </a:r>
            <a:endParaRPr lang="id-ID" dirty="0"/>
          </a:p>
        </p:txBody>
      </p:sp>
      <p:sp>
        <p:nvSpPr>
          <p:cNvPr id="3" name="Content Placeholder 2"/>
          <p:cNvSpPr>
            <a:spLocks noGrp="1"/>
          </p:cNvSpPr>
          <p:nvPr>
            <p:ph idx="1"/>
          </p:nvPr>
        </p:nvSpPr>
        <p:spPr/>
        <p:txBody>
          <a:bodyPr>
            <a:normAutofit fontScale="92500" lnSpcReduction="20000"/>
          </a:bodyPr>
          <a:lstStyle/>
          <a:p>
            <a:pPr algn="just"/>
            <a:r>
              <a:rPr lang="en-US" dirty="0" smtClean="0"/>
              <a:t>4 (</a:t>
            </a:r>
            <a:r>
              <a:rPr lang="en-US" dirty="0" err="1" smtClean="0"/>
              <a:t>empat</a:t>
            </a:r>
            <a:r>
              <a:rPr lang="en-US" dirty="0" smtClean="0"/>
              <a:t>) </a:t>
            </a:r>
            <a:r>
              <a:rPr lang="en-US" dirty="0" err="1" smtClean="0"/>
              <a:t>dari</a:t>
            </a:r>
            <a:r>
              <a:rPr lang="en-US" dirty="0" smtClean="0"/>
              <a:t> </a:t>
            </a:r>
            <a:r>
              <a:rPr lang="en-US" dirty="0" smtClean="0"/>
              <a:t>total 483 </a:t>
            </a:r>
            <a:r>
              <a:rPr lang="en-US" dirty="0" err="1" smtClean="0"/>
              <a:t>Kabupaten</a:t>
            </a:r>
            <a:r>
              <a:rPr lang="en-US" dirty="0" smtClean="0"/>
              <a:t>/Kota </a:t>
            </a:r>
            <a:r>
              <a:rPr lang="en-US" dirty="0" err="1" smtClean="0"/>
              <a:t>di</a:t>
            </a:r>
            <a:r>
              <a:rPr lang="en-US" dirty="0" smtClean="0"/>
              <a:t> Indonesia yang </a:t>
            </a:r>
            <a:r>
              <a:rPr lang="en-US" dirty="0" err="1" smtClean="0"/>
              <a:t>memiliki</a:t>
            </a:r>
            <a:r>
              <a:rPr lang="en-US" dirty="0" smtClean="0"/>
              <a:t> </a:t>
            </a:r>
            <a:r>
              <a:rPr lang="en-US" dirty="0" err="1" smtClean="0"/>
              <a:t>tingkat</a:t>
            </a:r>
            <a:r>
              <a:rPr lang="en-US" dirty="0" smtClean="0"/>
              <a:t> </a:t>
            </a:r>
            <a:r>
              <a:rPr lang="en-US" dirty="0" err="1" smtClean="0"/>
              <a:t>daya</a:t>
            </a:r>
            <a:r>
              <a:rPr lang="en-US" dirty="0" smtClean="0"/>
              <a:t> </a:t>
            </a:r>
            <a:r>
              <a:rPr lang="en-US" dirty="0" err="1" smtClean="0"/>
              <a:t>saing</a:t>
            </a:r>
            <a:r>
              <a:rPr lang="en-US" dirty="0" smtClean="0"/>
              <a:t> </a:t>
            </a:r>
            <a:r>
              <a:rPr lang="en-US" dirty="0" err="1" smtClean="0"/>
              <a:t>tertinggi</a:t>
            </a:r>
            <a:r>
              <a:rPr lang="en-US" dirty="0" smtClean="0"/>
              <a:t> </a:t>
            </a:r>
            <a:r>
              <a:rPr lang="en-US" dirty="0" err="1" smtClean="0"/>
              <a:t>secara</a:t>
            </a:r>
            <a:r>
              <a:rPr lang="en-US" dirty="0" smtClean="0"/>
              <a:t> </a:t>
            </a:r>
            <a:r>
              <a:rPr lang="en-US" dirty="0" err="1" smtClean="0"/>
              <a:t>nasional</a:t>
            </a:r>
            <a:r>
              <a:rPr lang="en-US" dirty="0" smtClean="0"/>
              <a:t>, </a:t>
            </a:r>
            <a:r>
              <a:rPr lang="en-US" dirty="0" err="1" smtClean="0"/>
              <a:t>berada</a:t>
            </a:r>
            <a:r>
              <a:rPr lang="en-US" dirty="0" smtClean="0"/>
              <a:t> </a:t>
            </a:r>
            <a:r>
              <a:rPr lang="en-US" dirty="0" err="1" smtClean="0"/>
              <a:t>di</a:t>
            </a:r>
            <a:r>
              <a:rPr lang="en-US" dirty="0" smtClean="0"/>
              <a:t> </a:t>
            </a:r>
            <a:r>
              <a:rPr lang="en-US" dirty="0" err="1" smtClean="0"/>
              <a:t>Propinsi</a:t>
            </a:r>
            <a:r>
              <a:rPr lang="en-US" dirty="0" smtClean="0"/>
              <a:t> Jawa Barat, </a:t>
            </a:r>
            <a:r>
              <a:rPr lang="en-US" dirty="0" err="1" smtClean="0"/>
              <a:t>yaitu</a:t>
            </a:r>
            <a:r>
              <a:rPr lang="en-US" dirty="0" smtClean="0"/>
              <a:t>: Kota </a:t>
            </a:r>
            <a:r>
              <a:rPr lang="en-US" dirty="0" smtClean="0"/>
              <a:t>Bandung (22), </a:t>
            </a:r>
            <a:r>
              <a:rPr lang="en-US" dirty="0" err="1" smtClean="0"/>
              <a:t>Kabupaten</a:t>
            </a:r>
            <a:r>
              <a:rPr lang="en-US" dirty="0" smtClean="0"/>
              <a:t> </a:t>
            </a:r>
            <a:r>
              <a:rPr lang="en-US" dirty="0" smtClean="0"/>
              <a:t>Bekasi (17), </a:t>
            </a:r>
            <a:r>
              <a:rPr lang="en-US" dirty="0" err="1" smtClean="0"/>
              <a:t>Kabupaten</a:t>
            </a:r>
            <a:r>
              <a:rPr lang="en-US" dirty="0" smtClean="0"/>
              <a:t> Bogor </a:t>
            </a:r>
            <a:r>
              <a:rPr lang="en-US" dirty="0" smtClean="0"/>
              <a:t>(28) </a:t>
            </a:r>
            <a:r>
              <a:rPr lang="en-US" dirty="0" err="1" smtClean="0"/>
              <a:t>dan</a:t>
            </a:r>
            <a:r>
              <a:rPr lang="en-US" dirty="0" smtClean="0"/>
              <a:t> </a:t>
            </a:r>
            <a:r>
              <a:rPr lang="en-US" dirty="0" err="1" smtClean="0"/>
              <a:t>Kabupaten</a:t>
            </a:r>
            <a:r>
              <a:rPr lang="en-US" dirty="0" smtClean="0"/>
              <a:t> </a:t>
            </a:r>
            <a:r>
              <a:rPr lang="en-US" dirty="0" smtClean="0"/>
              <a:t>Bandung (43). (</a:t>
            </a:r>
            <a:r>
              <a:rPr lang="en-US" i="1" dirty="0" err="1" smtClean="0"/>
              <a:t>Studi</a:t>
            </a:r>
            <a:r>
              <a:rPr lang="en-US" i="1" dirty="0" smtClean="0"/>
              <a:t> PPSK-BI </a:t>
            </a:r>
            <a:r>
              <a:rPr lang="en-US" i="1" dirty="0" err="1" smtClean="0"/>
              <a:t>dan</a:t>
            </a:r>
            <a:r>
              <a:rPr lang="en-US" i="1" dirty="0" smtClean="0"/>
              <a:t> CEDS FEB </a:t>
            </a:r>
            <a:r>
              <a:rPr lang="en-US" i="1" dirty="0" err="1" smtClean="0"/>
              <a:t>Unpad</a:t>
            </a:r>
            <a:r>
              <a:rPr lang="en-US" i="1" dirty="0" smtClean="0"/>
              <a:t>, 2008</a:t>
            </a:r>
            <a:r>
              <a:rPr lang="en-US" dirty="0" smtClean="0"/>
              <a:t>).</a:t>
            </a:r>
            <a:endParaRPr lang="en-US" dirty="0" smtClean="0"/>
          </a:p>
          <a:p>
            <a:pPr algn="just"/>
            <a:r>
              <a:rPr lang="en-US" dirty="0" err="1" smtClean="0"/>
              <a:t>Propinsi</a:t>
            </a:r>
            <a:r>
              <a:rPr lang="en-US" dirty="0" smtClean="0"/>
              <a:t> </a:t>
            </a:r>
            <a:r>
              <a:rPr lang="en-US" dirty="0" err="1" smtClean="0"/>
              <a:t>dengan</a:t>
            </a:r>
            <a:r>
              <a:rPr lang="en-US" dirty="0" smtClean="0"/>
              <a:t> </a:t>
            </a:r>
            <a:r>
              <a:rPr lang="en-US" dirty="0" err="1" smtClean="0"/>
              <a:t>jumlah</a:t>
            </a:r>
            <a:r>
              <a:rPr lang="en-US" dirty="0" smtClean="0"/>
              <a:t> </a:t>
            </a:r>
            <a:r>
              <a:rPr lang="id-ID" dirty="0" smtClean="0"/>
              <a:t>penduduk terbesar </a:t>
            </a:r>
            <a:r>
              <a:rPr lang="en-US" dirty="0" smtClean="0"/>
              <a:t>se </a:t>
            </a:r>
            <a:r>
              <a:rPr lang="en-US" dirty="0" err="1" smtClean="0"/>
              <a:t>Nasional</a:t>
            </a:r>
            <a:r>
              <a:rPr lang="en-US" dirty="0" smtClean="0"/>
              <a:t>.</a:t>
            </a:r>
            <a:endParaRPr lang="en-US" dirty="0" smtClean="0"/>
          </a:p>
          <a:p>
            <a:pPr algn="just"/>
            <a:r>
              <a:rPr lang="id-ID" dirty="0" smtClean="0"/>
              <a:t>Propinsi dengan porsi tertinggi ketiga</a:t>
            </a:r>
            <a:r>
              <a:rPr lang="en-US" dirty="0" smtClean="0"/>
              <a:t> </a:t>
            </a:r>
            <a:r>
              <a:rPr lang="en-US" dirty="0" err="1" smtClean="0"/>
              <a:t>untuk</a:t>
            </a:r>
            <a:r>
              <a:rPr lang="en-US" dirty="0" smtClean="0"/>
              <a:t> </a:t>
            </a:r>
            <a:r>
              <a:rPr lang="en-US" dirty="0" err="1" smtClean="0"/>
              <a:t>Kontribusi</a:t>
            </a:r>
            <a:r>
              <a:rPr lang="id-ID" dirty="0" smtClean="0"/>
              <a:t> </a:t>
            </a:r>
            <a:r>
              <a:rPr lang="id-ID" dirty="0" smtClean="0"/>
              <a:t>PDB nasional</a:t>
            </a:r>
            <a:r>
              <a:rPr lang="en-US" dirty="0" smtClean="0"/>
              <a:t>.</a:t>
            </a:r>
          </a:p>
          <a:p>
            <a:pPr algn="just"/>
            <a:r>
              <a:rPr lang="en-US" dirty="0" smtClean="0"/>
              <a:t>75%</a:t>
            </a:r>
            <a:r>
              <a:rPr lang="id-ID" dirty="0" smtClean="0"/>
              <a:t> industri manufaktur non migas </a:t>
            </a:r>
            <a:r>
              <a:rPr lang="en-US" dirty="0" err="1" smtClean="0"/>
              <a:t>nasional</a:t>
            </a:r>
            <a:r>
              <a:rPr lang="en-US" dirty="0" smtClean="0"/>
              <a:t> </a:t>
            </a:r>
            <a:r>
              <a:rPr lang="id-ID" dirty="0" smtClean="0"/>
              <a:t>ber</a:t>
            </a:r>
            <a:r>
              <a:rPr lang="en-US" dirty="0" err="1" smtClean="0"/>
              <a:t>lokasi</a:t>
            </a:r>
            <a:r>
              <a:rPr lang="id-ID" dirty="0" smtClean="0"/>
              <a:t> di Jawa Barat </a:t>
            </a:r>
            <a:endParaRPr lang="en-US" dirty="0" smtClean="0"/>
          </a:p>
          <a:p>
            <a:pPr algn="just"/>
            <a:r>
              <a:rPr lang="en-US" dirty="0" smtClean="0"/>
              <a:t>25%</a:t>
            </a:r>
            <a:r>
              <a:rPr lang="id-ID" dirty="0" smtClean="0"/>
              <a:t> sumbangan terhadap industri manufaktur nasional non migas</a:t>
            </a: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POTRET JAWA BARAT</a:t>
            </a:r>
            <a:endParaRPr lang="id-ID" dirty="0"/>
          </a:p>
        </p:txBody>
      </p:sp>
      <p:sp>
        <p:nvSpPr>
          <p:cNvPr id="3" name="Content Placeholder 2"/>
          <p:cNvSpPr>
            <a:spLocks noGrp="1"/>
          </p:cNvSpPr>
          <p:nvPr>
            <p:ph idx="1"/>
          </p:nvPr>
        </p:nvSpPr>
        <p:spPr/>
        <p:txBody>
          <a:bodyPr>
            <a:normAutofit/>
          </a:bodyPr>
          <a:lstStyle/>
          <a:p>
            <a:pPr algn="just"/>
            <a:r>
              <a:rPr lang="en-US" dirty="0" err="1" smtClean="0"/>
              <a:t>Penyumbang</a:t>
            </a:r>
            <a:r>
              <a:rPr lang="en-US" dirty="0" smtClean="0"/>
              <a:t> </a:t>
            </a:r>
            <a:r>
              <a:rPr lang="en-US" dirty="0" err="1" smtClean="0"/>
              <a:t>terbesar</a:t>
            </a:r>
            <a:r>
              <a:rPr lang="en-US" dirty="0" smtClean="0"/>
              <a:t> </a:t>
            </a:r>
            <a:r>
              <a:rPr lang="en-US" dirty="0" err="1" smtClean="0"/>
              <a:t>produk</a:t>
            </a:r>
            <a:r>
              <a:rPr lang="en-US" dirty="0" smtClean="0"/>
              <a:t> </a:t>
            </a:r>
            <a:r>
              <a:rPr lang="en-US" dirty="0" err="1" smtClean="0"/>
              <a:t>pertanian</a:t>
            </a:r>
            <a:r>
              <a:rPr lang="en-US" dirty="0" smtClean="0"/>
              <a:t> </a:t>
            </a:r>
            <a:r>
              <a:rPr lang="en-US" dirty="0" err="1" smtClean="0"/>
              <a:t>nasional</a:t>
            </a:r>
            <a:r>
              <a:rPr lang="en-US" dirty="0" smtClean="0"/>
              <a:t> (15% </a:t>
            </a:r>
            <a:r>
              <a:rPr lang="en-US" dirty="0" smtClean="0"/>
              <a:t>)</a:t>
            </a:r>
            <a:endParaRPr lang="en-US" dirty="0" smtClean="0"/>
          </a:p>
          <a:p>
            <a:pPr algn="just"/>
            <a:r>
              <a:rPr lang="en-US" dirty="0" smtClean="0"/>
              <a:t>R</a:t>
            </a:r>
            <a:r>
              <a:rPr lang="id-ID" dirty="0" smtClean="0"/>
              <a:t>elatif lebih siap dengan infrastruktur fisik dan akses transportasi </a:t>
            </a:r>
            <a:r>
              <a:rPr lang="en-US" dirty="0" smtClean="0"/>
              <a:t> </a:t>
            </a:r>
            <a:r>
              <a:rPr lang="en-US" dirty="0" err="1" smtClean="0"/>
              <a:t>lebih</a:t>
            </a:r>
            <a:r>
              <a:rPr lang="en-US" dirty="0" smtClean="0"/>
              <a:t> </a:t>
            </a:r>
            <a:r>
              <a:rPr lang="en-US" dirty="0" err="1" smtClean="0"/>
              <a:t>memadai</a:t>
            </a:r>
            <a:r>
              <a:rPr lang="en-US" dirty="0" smtClean="0"/>
              <a:t>.</a:t>
            </a:r>
          </a:p>
          <a:p>
            <a:pPr algn="just"/>
            <a:r>
              <a:rPr lang="en-US" dirty="0" err="1" smtClean="0"/>
              <a:t>Propinsi</a:t>
            </a:r>
            <a:r>
              <a:rPr lang="en-US" dirty="0" smtClean="0"/>
              <a:t> </a:t>
            </a:r>
            <a:r>
              <a:rPr lang="en-US" dirty="0" err="1" smtClean="0"/>
              <a:t>dengan</a:t>
            </a:r>
            <a:r>
              <a:rPr lang="en-US" dirty="0" smtClean="0"/>
              <a:t> 5 (lima) </a:t>
            </a:r>
            <a:r>
              <a:rPr lang="en-US" dirty="0" err="1" smtClean="0"/>
              <a:t>kampus</a:t>
            </a:r>
            <a:r>
              <a:rPr lang="en-US" dirty="0" smtClean="0"/>
              <a:t> </a:t>
            </a:r>
            <a:r>
              <a:rPr lang="en-US" dirty="0" err="1" smtClean="0"/>
              <a:t>terkemuka</a:t>
            </a:r>
            <a:r>
              <a:rPr lang="en-US" dirty="0" smtClean="0"/>
              <a:t> </a:t>
            </a:r>
            <a:r>
              <a:rPr lang="en-US" dirty="0" err="1" smtClean="0"/>
              <a:t>dalam</a:t>
            </a:r>
            <a:r>
              <a:rPr lang="en-US" dirty="0" smtClean="0"/>
              <a:t> </a:t>
            </a:r>
            <a:r>
              <a:rPr lang="en-US" dirty="0" err="1" smtClean="0"/>
              <a:t>bidang</a:t>
            </a:r>
            <a:r>
              <a:rPr lang="en-US" dirty="0" smtClean="0"/>
              <a:t> </a:t>
            </a:r>
            <a:r>
              <a:rPr lang="en-US" dirty="0" err="1" smtClean="0"/>
              <a:t>penelitian</a:t>
            </a:r>
            <a:r>
              <a:rPr lang="en-US" dirty="0" smtClean="0"/>
              <a:t> </a:t>
            </a:r>
            <a:r>
              <a:rPr lang="en-US" dirty="0" err="1" smtClean="0"/>
              <a:t>dan</a:t>
            </a:r>
            <a:r>
              <a:rPr lang="en-US" dirty="0" smtClean="0"/>
              <a:t> </a:t>
            </a:r>
            <a:r>
              <a:rPr lang="en-US" dirty="0" err="1" smtClean="0"/>
              <a:t>pendidikan</a:t>
            </a:r>
            <a:r>
              <a:rPr lang="en-US" dirty="0" smtClean="0"/>
              <a:t> </a:t>
            </a:r>
            <a:r>
              <a:rPr lang="en-US" dirty="0" err="1" smtClean="0"/>
              <a:t>tinggi</a:t>
            </a:r>
            <a:r>
              <a:rPr lang="en-US" dirty="0" smtClean="0"/>
              <a:t>: Universitas Indonesia, Universitas Padjadjaran, Universitas </a:t>
            </a:r>
            <a:r>
              <a:rPr lang="en-US" dirty="0" err="1" smtClean="0"/>
              <a:t>Pendidikan</a:t>
            </a:r>
            <a:r>
              <a:rPr lang="en-US" dirty="0" smtClean="0"/>
              <a:t> Indonesia, </a:t>
            </a:r>
            <a:r>
              <a:rPr lang="en-US" dirty="0" err="1" smtClean="0"/>
              <a:t>Institut</a:t>
            </a:r>
            <a:r>
              <a:rPr lang="en-US" dirty="0" smtClean="0"/>
              <a:t> </a:t>
            </a:r>
            <a:r>
              <a:rPr lang="en-US" dirty="0" err="1" smtClean="0"/>
              <a:t>Teknologi</a:t>
            </a:r>
            <a:r>
              <a:rPr lang="en-US" dirty="0" smtClean="0"/>
              <a:t> Bandung, </a:t>
            </a:r>
            <a:r>
              <a:rPr lang="en-US" dirty="0" err="1" smtClean="0"/>
              <a:t>dan</a:t>
            </a:r>
            <a:r>
              <a:rPr lang="en-US" dirty="0" smtClean="0"/>
              <a:t> </a:t>
            </a:r>
            <a:r>
              <a:rPr lang="en-US" dirty="0" err="1" smtClean="0"/>
              <a:t>Institut</a:t>
            </a:r>
            <a:r>
              <a:rPr lang="en-US" dirty="0" smtClean="0"/>
              <a:t> </a:t>
            </a:r>
            <a:r>
              <a:rPr lang="en-US" dirty="0" err="1" smtClean="0"/>
              <a:t>Pertanian</a:t>
            </a:r>
            <a:r>
              <a:rPr lang="en-US" dirty="0" smtClean="0"/>
              <a:t> Bogor.</a:t>
            </a:r>
            <a:endParaRPr lang="id-ID" dirty="0"/>
          </a:p>
        </p:txBody>
      </p:sp>
    </p:spTree>
    <p:extLst>
      <p:ext uri="{BB962C8B-B14F-4D97-AF65-F5344CB8AC3E}">
        <p14:creationId xmlns="" xmlns:p14="http://schemas.microsoft.com/office/powerpoint/2010/main" val="8607990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Edit Jabar of Excellence-dede</Template>
  <TotalTime>607</TotalTime>
  <Words>2375</Words>
  <Application>Microsoft Office PowerPoint</Application>
  <PresentationFormat>On-screen Show (16:9)</PresentationFormat>
  <Paragraphs>394</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Clarity</vt:lpstr>
      <vt:lpstr>ALIANSI STRATEJIK UNPAD – JAWA BARAT “ASUP-Jabar”    </vt:lpstr>
      <vt:lpstr>“ASUP JABAR”</vt:lpstr>
      <vt:lpstr>Latar Belakang</vt:lpstr>
      <vt:lpstr>Benchmarks</vt:lpstr>
      <vt:lpstr>LANGKAH  ASUP-JABAR</vt:lpstr>
      <vt:lpstr>Lanjutan..</vt:lpstr>
      <vt:lpstr>Slide 7</vt:lpstr>
      <vt:lpstr>POTRET JAWA BARAT</vt:lpstr>
      <vt:lpstr>POTRET JAWA BARAT</vt:lpstr>
      <vt:lpstr>Kompleksitas Masalah Jabar</vt:lpstr>
      <vt:lpstr>Peran Unpad </vt:lpstr>
      <vt:lpstr>Strategi ASUP Jabar </vt:lpstr>
      <vt:lpstr>Pengembangan dan Tindak Lanjut “UNKJ”</vt:lpstr>
      <vt:lpstr>Keorganisasian</vt:lpstr>
      <vt:lpstr>Manajemen ASUP-Jabar</vt:lpstr>
      <vt:lpstr>Task Forces</vt:lpstr>
      <vt:lpstr>PROGRESS ASUP-JABAR</vt:lpstr>
      <vt:lpstr>1. Pembangunan database ASUP-JABAR Unpad Jabar Data Center dengan fasilitas Dir. IT Unpad ,Launching 22 August 2016.</vt:lpstr>
      <vt:lpstr>2. Realisasi, Komunikasi, dan formulasi Kerjasama dengan Kabupaten Kota  </vt:lpstr>
      <vt:lpstr>Slide 20</vt:lpstr>
      <vt:lpstr>Slide 21</vt:lpstr>
      <vt:lpstr>Slide 22</vt:lpstr>
      <vt:lpstr>Gambaran Kerjasama Unpad dengan Kab/Kota di Jabar Saat ini</vt:lpstr>
      <vt:lpstr>Data Kerjasama Unpad di Propinsi Jabar </vt:lpstr>
      <vt:lpstr>Slide 25</vt:lpstr>
      <vt:lpstr>Slide 26</vt:lpstr>
      <vt:lpstr>TERIMA KASIH</vt:lpstr>
    </vt:vector>
  </TitlesOfParts>
  <Company>Universitas Padjadjaran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PUSAT ALIANSI STRATEJIK UNPAD – JABAR  (PAS JABAR)</dc:title>
  <dc:creator>Parikesit Pampang</dc:creator>
  <cp:lastModifiedBy>ASUS PC</cp:lastModifiedBy>
  <cp:revision>53</cp:revision>
  <dcterms:created xsi:type="dcterms:W3CDTF">2016-03-26T13:56:46Z</dcterms:created>
  <dcterms:modified xsi:type="dcterms:W3CDTF">2016-09-15T15:18:20Z</dcterms:modified>
</cp:coreProperties>
</file>