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5" r:id="rId3"/>
    <p:sldMasterId id="2147483825" r:id="rId4"/>
  </p:sldMasterIdLst>
  <p:notesMasterIdLst>
    <p:notesMasterId r:id="rId25"/>
  </p:notesMasterIdLst>
  <p:sldIdLst>
    <p:sldId id="270" r:id="rId5"/>
    <p:sldId id="293" r:id="rId6"/>
    <p:sldId id="337" r:id="rId7"/>
    <p:sldId id="351" r:id="rId8"/>
    <p:sldId id="352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9" r:id="rId17"/>
    <p:sldId id="363" r:id="rId18"/>
    <p:sldId id="362" r:id="rId19"/>
    <p:sldId id="360" r:id="rId20"/>
    <p:sldId id="330" r:id="rId21"/>
    <p:sldId id="356" r:id="rId22"/>
    <p:sldId id="331" r:id="rId23"/>
    <p:sldId id="332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6"/>
    <a:srgbClr val="009999"/>
    <a:srgbClr val="66FF33"/>
    <a:srgbClr val="00FFCC"/>
    <a:srgbClr val="003366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7" autoAdjust="0"/>
    <p:restoredTop sz="94944" autoAdjust="0"/>
  </p:normalViewPr>
  <p:slideViewPr>
    <p:cSldViewPr>
      <p:cViewPr varScale="1">
        <p:scale>
          <a:sx n="70" d="100"/>
          <a:sy n="70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521761585482024"/>
          <c:y val="0.14042557896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Pangsa Pasar Farmasi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Indonesia</c:v>
                </c:pt>
                <c:pt idx="2">
                  <c:v>Industri Asing</c:v>
                </c:pt>
                <c:pt idx="3">
                  <c:v>Industri Nasional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2.63</c:v>
                </c:pt>
                <c:pt idx="2" formatCode="0%">
                  <c:v>0.27</c:v>
                </c:pt>
                <c:pt idx="3" formatCode="0%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3B0BE-F430-4CFF-A43E-D0F28F5B24DA}" type="doc">
      <dgm:prSet loTypeId="urn:microsoft.com/office/officeart/2005/8/layout/process1" loCatId="process" qsTypeId="urn:microsoft.com/office/officeart/2005/8/quickstyle/simple1#16" qsCatId="simple" csTypeId="urn:microsoft.com/office/officeart/2005/8/colors/accent1_2#14" csCatId="accent1" phldr="1"/>
      <dgm:spPr/>
      <dgm:t>
        <a:bodyPr/>
        <a:lstStyle/>
        <a:p>
          <a:endParaRPr lang="id-ID"/>
        </a:p>
      </dgm:t>
    </dgm:pt>
    <dgm:pt modelId="{7C63737B-B0A6-4F7F-A723-1F0325B9D4F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b="1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Impor</a:t>
          </a:r>
          <a:r>
            <a:rPr lang="en-US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(API</a:t>
          </a:r>
          <a:r>
            <a:rPr lang="id-ID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/ </a:t>
          </a:r>
          <a:r>
            <a:rPr lang="id-ID" sz="1600" i="1" dirty="0" smtClean="0">
              <a:latin typeface="Times New Roman" pitchFamily="18" charset="0"/>
              <a:cs typeface="Times New Roman" pitchFamily="18" charset="0"/>
            </a:rPr>
            <a:t>Active pharmaceutical ingredients</a:t>
          </a:r>
          <a:r>
            <a:rPr lang="en-US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&amp; E</a:t>
          </a:r>
          <a:r>
            <a:rPr lang="id-ID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ksipien</a:t>
          </a:r>
          <a:r>
            <a:rPr lang="en-US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1600" b="1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EE1F14-7FB4-47F9-919E-5FE197747F67}" type="parTrans" cxnId="{9B175FD7-F06F-40A7-B425-3F66AED2988D}">
      <dgm:prSet/>
      <dgm:spPr/>
      <dgm:t>
        <a:bodyPr/>
        <a:lstStyle/>
        <a:p>
          <a:endParaRPr lang="en-US" sz="2800" b="1">
            <a:solidFill>
              <a:srgbClr val="FFFFFF"/>
            </a:solidFill>
          </a:endParaRPr>
        </a:p>
      </dgm:t>
    </dgm:pt>
    <dgm:pt modelId="{684670DB-7055-4FC8-9329-0599123B4FED}" type="sibTrans" cxnId="{9B175FD7-F06F-40A7-B425-3F66AED2988D}">
      <dgm:prSet/>
      <dgm:spPr>
        <a:solidFill>
          <a:srgbClr val="C00000"/>
        </a:solidFill>
      </dgm:spPr>
      <dgm:t>
        <a:bodyPr/>
        <a:lstStyle/>
        <a:p>
          <a:endParaRPr lang="en-US" sz="2800" b="1" dirty="0">
            <a:solidFill>
              <a:srgbClr val="FFFFFF"/>
            </a:solidFill>
          </a:endParaRPr>
        </a:p>
      </dgm:t>
    </dgm:pt>
    <dgm:pt modelId="{17BB2702-14EB-446A-892D-85802AD75CD7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200" b="1" dirty="0" smtClean="0">
              <a:solidFill>
                <a:srgbClr val="FFFFFF"/>
              </a:solidFill>
            </a:rPr>
            <a:t>Formulasi</a:t>
          </a:r>
          <a:endParaRPr lang="en-US" sz="1200" b="1" dirty="0">
            <a:solidFill>
              <a:srgbClr val="FFFFFF"/>
            </a:solidFill>
          </a:endParaRPr>
        </a:p>
      </dgm:t>
    </dgm:pt>
    <dgm:pt modelId="{2FED6D98-0C42-46BB-AB64-C895508F87AD}" type="parTrans" cxnId="{E24B65F2-D65B-4D65-9484-B62A5BC522E9}">
      <dgm:prSet/>
      <dgm:spPr/>
      <dgm:t>
        <a:bodyPr/>
        <a:lstStyle/>
        <a:p>
          <a:endParaRPr lang="en-US" sz="2800" b="1">
            <a:solidFill>
              <a:srgbClr val="FFFFFF"/>
            </a:solidFill>
          </a:endParaRPr>
        </a:p>
      </dgm:t>
    </dgm:pt>
    <dgm:pt modelId="{6965C1FA-F6DF-4CF6-B0E7-FDD46B9BADCE}" type="sibTrans" cxnId="{E24B65F2-D65B-4D65-9484-B62A5BC522E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sz="2800" b="1" dirty="0">
            <a:solidFill>
              <a:srgbClr val="FFFFFF"/>
            </a:solidFill>
          </a:endParaRPr>
        </a:p>
      </dgm:t>
    </dgm:pt>
    <dgm:pt modelId="{20F740F6-C802-4DBF-A510-F6792F4FF362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err="1" smtClean="0">
              <a:solidFill>
                <a:srgbClr val="FFFFFF"/>
              </a:solidFill>
            </a:rPr>
            <a:t>Manuf</a:t>
          </a:r>
          <a:r>
            <a:rPr lang="id-ID" sz="1400" b="1" dirty="0" smtClean="0">
              <a:solidFill>
                <a:srgbClr val="FFFFFF"/>
              </a:solidFill>
            </a:rPr>
            <a:t>aktur</a:t>
          </a:r>
          <a:endParaRPr lang="en-US" sz="1400" b="1" dirty="0">
            <a:solidFill>
              <a:srgbClr val="FFFFFF"/>
            </a:solidFill>
          </a:endParaRPr>
        </a:p>
      </dgm:t>
    </dgm:pt>
    <dgm:pt modelId="{343F922A-75E3-4F96-9C79-4F0CB3901AEB}" type="parTrans" cxnId="{1D966548-A849-4E0E-A746-F203D6EF09ED}">
      <dgm:prSet/>
      <dgm:spPr/>
      <dgm:t>
        <a:bodyPr/>
        <a:lstStyle/>
        <a:p>
          <a:endParaRPr lang="en-US" sz="2800" b="1">
            <a:solidFill>
              <a:srgbClr val="FFFFFF"/>
            </a:solidFill>
          </a:endParaRPr>
        </a:p>
      </dgm:t>
    </dgm:pt>
    <dgm:pt modelId="{E1381B02-948E-4DFE-ACDD-ADF59CEE619F}" type="sibTrans" cxnId="{1D966548-A849-4E0E-A746-F203D6EF09E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sz="2800" b="1" dirty="0">
            <a:solidFill>
              <a:srgbClr val="FFFFFF"/>
            </a:solidFill>
          </a:endParaRPr>
        </a:p>
      </dgm:t>
    </dgm:pt>
    <dgm:pt modelId="{664ED931-3E9A-4EEF-820C-5E54CC6D9FEC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400" b="1" dirty="0" smtClean="0">
              <a:solidFill>
                <a:srgbClr val="FFFFFF"/>
              </a:solidFill>
            </a:rPr>
            <a:t>Distribusi</a:t>
          </a:r>
          <a:endParaRPr lang="en-US" sz="1400" b="1" dirty="0">
            <a:solidFill>
              <a:srgbClr val="FFFFFF"/>
            </a:solidFill>
          </a:endParaRPr>
        </a:p>
      </dgm:t>
    </dgm:pt>
    <dgm:pt modelId="{A6999256-BCAA-40E6-88AF-65916B3874D1}" type="parTrans" cxnId="{B4D7DB2B-87D1-453C-8B79-F9A08F20EEF0}">
      <dgm:prSet/>
      <dgm:spPr/>
      <dgm:t>
        <a:bodyPr/>
        <a:lstStyle/>
        <a:p>
          <a:endParaRPr lang="en-US" sz="2800" b="1">
            <a:solidFill>
              <a:srgbClr val="FFFFFF"/>
            </a:solidFill>
          </a:endParaRPr>
        </a:p>
      </dgm:t>
    </dgm:pt>
    <dgm:pt modelId="{92717910-C287-42B9-A973-6F80D93629F8}" type="sibTrans" cxnId="{B4D7DB2B-87D1-453C-8B79-F9A08F20EEF0}">
      <dgm:prSet/>
      <dgm:spPr/>
      <dgm:t>
        <a:bodyPr/>
        <a:lstStyle/>
        <a:p>
          <a:endParaRPr lang="en-US" sz="2800" b="1">
            <a:solidFill>
              <a:srgbClr val="FFFFFF"/>
            </a:solidFill>
          </a:endParaRPr>
        </a:p>
      </dgm:t>
    </dgm:pt>
    <dgm:pt modelId="{BA6CBB60-7614-46F3-8A9C-1DE1A57C3801}" type="pres">
      <dgm:prSet presAssocID="{1DB3B0BE-F430-4CFF-A43E-D0F28F5B24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955DF58-6C12-4B20-8393-556409746173}" type="pres">
      <dgm:prSet presAssocID="{7C63737B-B0A6-4F7F-A723-1F0325B9D4F7}" presName="node" presStyleLbl="node1" presStyleIdx="0" presStyleCnt="4" custScaleX="320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BCA4F-2AB2-42BB-A2B4-D03D3C101972}" type="pres">
      <dgm:prSet presAssocID="{684670DB-7055-4FC8-9329-0599123B4FE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77E32D7-DA42-46AD-8979-F9A03AC2DBAF}" type="pres">
      <dgm:prSet presAssocID="{684670DB-7055-4FC8-9329-0599123B4FE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C5D0132-6B41-427E-BCC8-E93FACE7B06F}" type="pres">
      <dgm:prSet presAssocID="{17BB2702-14EB-446A-892D-85802AD75C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F9EC9-EE37-4524-8A24-3BCF764778D4}" type="pres">
      <dgm:prSet presAssocID="{6965C1FA-F6DF-4CF6-B0E7-FDD46B9BADC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4096F8E-4EAB-4F62-B085-B8C3A0155EFA}" type="pres">
      <dgm:prSet presAssocID="{6965C1FA-F6DF-4CF6-B0E7-FDD46B9BADC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9F34E38-441E-41C1-AEDE-170216C6DF9A}" type="pres">
      <dgm:prSet presAssocID="{20F740F6-C802-4DBF-A510-F6792F4FF3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C0AE4-BF3A-44F2-B291-811D2065FEA9}" type="pres">
      <dgm:prSet presAssocID="{E1381B02-948E-4DFE-ACDD-ADF59CEE619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36F3B6C-A298-4B68-B332-626F99DA1A10}" type="pres">
      <dgm:prSet presAssocID="{E1381B02-948E-4DFE-ACDD-ADF59CEE619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8F8EB7B-DBCD-4938-B9C8-25E4FE55BB8E}" type="pres">
      <dgm:prSet presAssocID="{664ED931-3E9A-4EEF-820C-5E54CC6D9F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40769F-8D51-4519-9AD4-716F6AFE2A97}" type="presOf" srcId="{7C63737B-B0A6-4F7F-A723-1F0325B9D4F7}" destId="{E955DF58-6C12-4B20-8393-556409746173}" srcOrd="0" destOrd="0" presId="urn:microsoft.com/office/officeart/2005/8/layout/process1"/>
    <dgm:cxn modelId="{B4D7DB2B-87D1-453C-8B79-F9A08F20EEF0}" srcId="{1DB3B0BE-F430-4CFF-A43E-D0F28F5B24DA}" destId="{664ED931-3E9A-4EEF-820C-5E54CC6D9FEC}" srcOrd="3" destOrd="0" parTransId="{A6999256-BCAA-40E6-88AF-65916B3874D1}" sibTransId="{92717910-C287-42B9-A973-6F80D93629F8}"/>
    <dgm:cxn modelId="{BF7E02E2-874C-4972-B112-A096FA36F825}" type="presOf" srcId="{684670DB-7055-4FC8-9329-0599123B4FED}" destId="{977E32D7-DA42-46AD-8979-F9A03AC2DBAF}" srcOrd="1" destOrd="0" presId="urn:microsoft.com/office/officeart/2005/8/layout/process1"/>
    <dgm:cxn modelId="{1D966548-A849-4E0E-A746-F203D6EF09ED}" srcId="{1DB3B0BE-F430-4CFF-A43E-D0F28F5B24DA}" destId="{20F740F6-C802-4DBF-A510-F6792F4FF362}" srcOrd="2" destOrd="0" parTransId="{343F922A-75E3-4F96-9C79-4F0CB3901AEB}" sibTransId="{E1381B02-948E-4DFE-ACDD-ADF59CEE619F}"/>
    <dgm:cxn modelId="{F6C8CD37-3921-45EC-A856-F7975FA43E2C}" type="presOf" srcId="{20F740F6-C802-4DBF-A510-F6792F4FF362}" destId="{99F34E38-441E-41C1-AEDE-170216C6DF9A}" srcOrd="0" destOrd="0" presId="urn:microsoft.com/office/officeart/2005/8/layout/process1"/>
    <dgm:cxn modelId="{56C68189-6313-4B66-A4F6-45A5C7893CA1}" type="presOf" srcId="{E1381B02-948E-4DFE-ACDD-ADF59CEE619F}" destId="{E36F3B6C-A298-4B68-B332-626F99DA1A10}" srcOrd="1" destOrd="0" presId="urn:microsoft.com/office/officeart/2005/8/layout/process1"/>
    <dgm:cxn modelId="{DC225B71-815E-42F9-BF2A-9A2F6A94D12B}" type="presOf" srcId="{664ED931-3E9A-4EEF-820C-5E54CC6D9FEC}" destId="{A8F8EB7B-DBCD-4938-B9C8-25E4FE55BB8E}" srcOrd="0" destOrd="0" presId="urn:microsoft.com/office/officeart/2005/8/layout/process1"/>
    <dgm:cxn modelId="{4F524A08-FCF5-4618-BC7F-99C36EE48762}" type="presOf" srcId="{E1381B02-948E-4DFE-ACDD-ADF59CEE619F}" destId="{143C0AE4-BF3A-44F2-B291-811D2065FEA9}" srcOrd="0" destOrd="0" presId="urn:microsoft.com/office/officeart/2005/8/layout/process1"/>
    <dgm:cxn modelId="{432387DE-5254-497A-95D8-1F381163F236}" type="presOf" srcId="{6965C1FA-F6DF-4CF6-B0E7-FDD46B9BADCE}" destId="{4B1F9EC9-EE37-4524-8A24-3BCF764778D4}" srcOrd="0" destOrd="0" presId="urn:microsoft.com/office/officeart/2005/8/layout/process1"/>
    <dgm:cxn modelId="{F81C92AE-1C7F-43DF-9CF0-29FB051C1A96}" type="presOf" srcId="{1DB3B0BE-F430-4CFF-A43E-D0F28F5B24DA}" destId="{BA6CBB60-7614-46F3-8A9C-1DE1A57C3801}" srcOrd="0" destOrd="0" presId="urn:microsoft.com/office/officeart/2005/8/layout/process1"/>
    <dgm:cxn modelId="{04313464-73A7-4773-BA71-2006589016AA}" type="presOf" srcId="{17BB2702-14EB-446A-892D-85802AD75CD7}" destId="{5C5D0132-6B41-427E-BCC8-E93FACE7B06F}" srcOrd="0" destOrd="0" presId="urn:microsoft.com/office/officeart/2005/8/layout/process1"/>
    <dgm:cxn modelId="{5B130001-1437-4125-B64E-E122772E8673}" type="presOf" srcId="{6965C1FA-F6DF-4CF6-B0E7-FDD46B9BADCE}" destId="{24096F8E-4EAB-4F62-B085-B8C3A0155EFA}" srcOrd="1" destOrd="0" presId="urn:microsoft.com/office/officeart/2005/8/layout/process1"/>
    <dgm:cxn modelId="{E24B65F2-D65B-4D65-9484-B62A5BC522E9}" srcId="{1DB3B0BE-F430-4CFF-A43E-D0F28F5B24DA}" destId="{17BB2702-14EB-446A-892D-85802AD75CD7}" srcOrd="1" destOrd="0" parTransId="{2FED6D98-0C42-46BB-AB64-C895508F87AD}" sibTransId="{6965C1FA-F6DF-4CF6-B0E7-FDD46B9BADCE}"/>
    <dgm:cxn modelId="{17CA6FC3-6684-4E58-B208-FD8D2EBCBA41}" type="presOf" srcId="{684670DB-7055-4FC8-9329-0599123B4FED}" destId="{76FBCA4F-2AB2-42BB-A2B4-D03D3C101972}" srcOrd="0" destOrd="0" presId="urn:microsoft.com/office/officeart/2005/8/layout/process1"/>
    <dgm:cxn modelId="{9B175FD7-F06F-40A7-B425-3F66AED2988D}" srcId="{1DB3B0BE-F430-4CFF-A43E-D0F28F5B24DA}" destId="{7C63737B-B0A6-4F7F-A723-1F0325B9D4F7}" srcOrd="0" destOrd="0" parTransId="{4CEE1F14-7FB4-47F9-919E-5FE197747F67}" sibTransId="{684670DB-7055-4FC8-9329-0599123B4FED}"/>
    <dgm:cxn modelId="{0CD6780B-8383-4FE0-8942-F59B02392861}" type="presParOf" srcId="{BA6CBB60-7614-46F3-8A9C-1DE1A57C3801}" destId="{E955DF58-6C12-4B20-8393-556409746173}" srcOrd="0" destOrd="0" presId="urn:microsoft.com/office/officeart/2005/8/layout/process1"/>
    <dgm:cxn modelId="{BAE3FAB9-F203-4696-8B43-D6AC51EED8A8}" type="presParOf" srcId="{BA6CBB60-7614-46F3-8A9C-1DE1A57C3801}" destId="{76FBCA4F-2AB2-42BB-A2B4-D03D3C101972}" srcOrd="1" destOrd="0" presId="urn:microsoft.com/office/officeart/2005/8/layout/process1"/>
    <dgm:cxn modelId="{E5C23A6E-5217-484E-9EA6-E5DDC88B0F7E}" type="presParOf" srcId="{76FBCA4F-2AB2-42BB-A2B4-D03D3C101972}" destId="{977E32D7-DA42-46AD-8979-F9A03AC2DBAF}" srcOrd="0" destOrd="0" presId="urn:microsoft.com/office/officeart/2005/8/layout/process1"/>
    <dgm:cxn modelId="{C18468FE-A975-4045-A678-9706D9A97D15}" type="presParOf" srcId="{BA6CBB60-7614-46F3-8A9C-1DE1A57C3801}" destId="{5C5D0132-6B41-427E-BCC8-E93FACE7B06F}" srcOrd="2" destOrd="0" presId="urn:microsoft.com/office/officeart/2005/8/layout/process1"/>
    <dgm:cxn modelId="{F1FFEC1B-B538-4455-B9C3-18569299CFEE}" type="presParOf" srcId="{BA6CBB60-7614-46F3-8A9C-1DE1A57C3801}" destId="{4B1F9EC9-EE37-4524-8A24-3BCF764778D4}" srcOrd="3" destOrd="0" presId="urn:microsoft.com/office/officeart/2005/8/layout/process1"/>
    <dgm:cxn modelId="{DA5A1048-863D-4329-84D4-88CD71A59981}" type="presParOf" srcId="{4B1F9EC9-EE37-4524-8A24-3BCF764778D4}" destId="{24096F8E-4EAB-4F62-B085-B8C3A0155EFA}" srcOrd="0" destOrd="0" presId="urn:microsoft.com/office/officeart/2005/8/layout/process1"/>
    <dgm:cxn modelId="{D4D883F8-07B5-499B-BF14-39BB09BB34EF}" type="presParOf" srcId="{BA6CBB60-7614-46F3-8A9C-1DE1A57C3801}" destId="{99F34E38-441E-41C1-AEDE-170216C6DF9A}" srcOrd="4" destOrd="0" presId="urn:microsoft.com/office/officeart/2005/8/layout/process1"/>
    <dgm:cxn modelId="{AD807479-A357-4AFE-AC27-EE4704ECF22D}" type="presParOf" srcId="{BA6CBB60-7614-46F3-8A9C-1DE1A57C3801}" destId="{143C0AE4-BF3A-44F2-B291-811D2065FEA9}" srcOrd="5" destOrd="0" presId="urn:microsoft.com/office/officeart/2005/8/layout/process1"/>
    <dgm:cxn modelId="{170D660D-9763-4107-BFC6-4A1141EB595E}" type="presParOf" srcId="{143C0AE4-BF3A-44F2-B291-811D2065FEA9}" destId="{E36F3B6C-A298-4B68-B332-626F99DA1A10}" srcOrd="0" destOrd="0" presId="urn:microsoft.com/office/officeart/2005/8/layout/process1"/>
    <dgm:cxn modelId="{3D2A8D03-29EF-47F3-862E-95FFD591B89C}" type="presParOf" srcId="{BA6CBB60-7614-46F3-8A9C-1DE1A57C3801}" destId="{A8F8EB7B-DBCD-4938-B9C8-25E4FE55BB8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3B0BE-F430-4CFF-A43E-D0F28F5B24DA}" type="doc">
      <dgm:prSet loTypeId="urn:microsoft.com/office/officeart/2005/8/layout/process1" loCatId="process" qsTypeId="urn:microsoft.com/office/officeart/2005/8/quickstyle/simple1#15" qsCatId="simple" csTypeId="urn:microsoft.com/office/officeart/2005/8/colors/accent1_2#13" csCatId="accent1" phldr="1"/>
      <dgm:spPr/>
    </dgm:pt>
    <dgm:pt modelId="{5AE66FFB-B256-401B-8492-A50AF27ACC0A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Formulasi</a:t>
          </a:r>
          <a:endParaRPr lang="en-US" sz="1200" b="1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4511F0-59CE-46DC-8545-A546BFAAD7B6}" type="parTrans" cxnId="{F3093452-90F7-45F5-98CE-CFBF841CE5EC}">
      <dgm:prSet/>
      <dgm:spPr/>
      <dgm:t>
        <a:bodyPr/>
        <a:lstStyle/>
        <a:p>
          <a:endParaRPr lang="en-US" sz="2800">
            <a:solidFill>
              <a:srgbClr val="FFFFFF"/>
            </a:solidFill>
          </a:endParaRPr>
        </a:p>
      </dgm:t>
    </dgm:pt>
    <dgm:pt modelId="{145E09CA-3E57-4925-BCD6-A87483069AF9}" type="sibTrans" cxnId="{F3093452-90F7-45F5-98CE-CFBF841CE5E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sz="2800" dirty="0">
            <a:solidFill>
              <a:srgbClr val="FFFFFF"/>
            </a:solidFill>
          </a:endParaRPr>
        </a:p>
      </dgm:t>
    </dgm:pt>
    <dgm:pt modelId="{123EB2A7-9D5A-48EF-B4B8-E58FA7C55CC6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Manufaktur</a:t>
          </a:r>
          <a:endParaRPr lang="en-US" sz="1200" b="1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09F18D-34FA-40EB-8DB3-D0828B9100FC}" type="parTrans" cxnId="{19BFCB74-2ACC-44B9-B40C-59B30E54E7A8}">
      <dgm:prSet/>
      <dgm:spPr/>
      <dgm:t>
        <a:bodyPr/>
        <a:lstStyle/>
        <a:p>
          <a:endParaRPr lang="en-US" sz="2800">
            <a:solidFill>
              <a:srgbClr val="FFFFFF"/>
            </a:solidFill>
          </a:endParaRPr>
        </a:p>
      </dgm:t>
    </dgm:pt>
    <dgm:pt modelId="{12D36045-15FB-4673-A926-9FA60D37210B}" type="sibTrans" cxnId="{19BFCB74-2ACC-44B9-B40C-59B30E54E7A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sz="2800" dirty="0">
            <a:solidFill>
              <a:srgbClr val="FFFFFF"/>
            </a:solidFill>
          </a:endParaRPr>
        </a:p>
      </dgm:t>
    </dgm:pt>
    <dgm:pt modelId="{61812247-129A-44D6-922A-C906E6E18B7A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Distribusi dan Ekspor</a:t>
          </a:r>
          <a:endParaRPr lang="en-US" sz="1200" b="1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22EF25-35B1-41DD-8E12-3AC545739D84}" type="parTrans" cxnId="{0E843F9A-0E3E-4F98-A1AA-10A484F76C36}">
      <dgm:prSet/>
      <dgm:spPr/>
      <dgm:t>
        <a:bodyPr/>
        <a:lstStyle/>
        <a:p>
          <a:endParaRPr lang="en-US" sz="2800">
            <a:solidFill>
              <a:srgbClr val="FFFFFF"/>
            </a:solidFill>
          </a:endParaRPr>
        </a:p>
      </dgm:t>
    </dgm:pt>
    <dgm:pt modelId="{8A716136-436E-44B7-8255-0B60AFE4C93D}" type="sibTrans" cxnId="{0E843F9A-0E3E-4F98-A1AA-10A484F76C36}">
      <dgm:prSet/>
      <dgm:spPr/>
      <dgm:t>
        <a:bodyPr/>
        <a:lstStyle/>
        <a:p>
          <a:endParaRPr lang="en-US" sz="2800">
            <a:solidFill>
              <a:srgbClr val="FFFFFF"/>
            </a:solidFill>
          </a:endParaRPr>
        </a:p>
      </dgm:t>
    </dgm:pt>
    <dgm:pt modelId="{2BB5257E-9B7C-4AD6-86E6-CCAF3CFA0782}" type="pres">
      <dgm:prSet presAssocID="{1DB3B0BE-F430-4CFF-A43E-D0F28F5B24DA}" presName="Name0" presStyleCnt="0">
        <dgm:presLayoutVars>
          <dgm:dir/>
          <dgm:resizeHandles val="exact"/>
        </dgm:presLayoutVars>
      </dgm:prSet>
      <dgm:spPr/>
    </dgm:pt>
    <dgm:pt modelId="{B0A95E04-5A64-44AA-B18C-0D4E206B54BD}" type="pres">
      <dgm:prSet presAssocID="{5AE66FFB-B256-401B-8492-A50AF27ACC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551F7-95A4-4747-BDA0-CA740A2BBAD1}" type="pres">
      <dgm:prSet presAssocID="{145E09CA-3E57-4925-BCD6-A87483069AF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447A2FD-8DA4-40BC-AAB3-39C5381F3F1D}" type="pres">
      <dgm:prSet presAssocID="{145E09CA-3E57-4925-BCD6-A87483069AF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4FAFDA1-082F-4AFD-9BEB-0A41897F6F25}" type="pres">
      <dgm:prSet presAssocID="{123EB2A7-9D5A-48EF-B4B8-E58FA7C55C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EAA76-9FD2-455F-BD10-E5929959B280}" type="pres">
      <dgm:prSet presAssocID="{12D36045-15FB-4673-A926-9FA60D37210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0A0B60B-1A1F-412E-AEDE-AFEBC9D53838}" type="pres">
      <dgm:prSet presAssocID="{12D36045-15FB-4673-A926-9FA60D37210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D259934-C544-4741-A39D-5D3C82A97AA9}" type="pres">
      <dgm:prSet presAssocID="{61812247-129A-44D6-922A-C906E6E18B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71963-FF9C-415B-B01B-E400F052C6BB}" type="presOf" srcId="{5AE66FFB-B256-401B-8492-A50AF27ACC0A}" destId="{B0A95E04-5A64-44AA-B18C-0D4E206B54BD}" srcOrd="0" destOrd="0" presId="urn:microsoft.com/office/officeart/2005/8/layout/process1"/>
    <dgm:cxn modelId="{F3093452-90F7-45F5-98CE-CFBF841CE5EC}" srcId="{1DB3B0BE-F430-4CFF-A43E-D0F28F5B24DA}" destId="{5AE66FFB-B256-401B-8492-A50AF27ACC0A}" srcOrd="0" destOrd="0" parTransId="{B34511F0-59CE-46DC-8545-A546BFAAD7B6}" sibTransId="{145E09CA-3E57-4925-BCD6-A87483069AF9}"/>
    <dgm:cxn modelId="{0E843F9A-0E3E-4F98-A1AA-10A484F76C36}" srcId="{1DB3B0BE-F430-4CFF-A43E-D0F28F5B24DA}" destId="{61812247-129A-44D6-922A-C906E6E18B7A}" srcOrd="2" destOrd="0" parTransId="{C822EF25-35B1-41DD-8E12-3AC545739D84}" sibTransId="{8A716136-436E-44B7-8255-0B60AFE4C93D}"/>
    <dgm:cxn modelId="{C826595D-FA6A-45C4-ACE3-97163B7FDA89}" type="presOf" srcId="{145E09CA-3E57-4925-BCD6-A87483069AF9}" destId="{0C2551F7-95A4-4747-BDA0-CA740A2BBAD1}" srcOrd="0" destOrd="0" presId="urn:microsoft.com/office/officeart/2005/8/layout/process1"/>
    <dgm:cxn modelId="{19BFCB74-2ACC-44B9-B40C-59B30E54E7A8}" srcId="{1DB3B0BE-F430-4CFF-A43E-D0F28F5B24DA}" destId="{123EB2A7-9D5A-48EF-B4B8-E58FA7C55CC6}" srcOrd="1" destOrd="0" parTransId="{2409F18D-34FA-40EB-8DB3-D0828B9100FC}" sibTransId="{12D36045-15FB-4673-A926-9FA60D37210B}"/>
    <dgm:cxn modelId="{7E467E8B-A1D9-4FD1-97A3-21D8B0222A33}" type="presOf" srcId="{145E09CA-3E57-4925-BCD6-A87483069AF9}" destId="{E447A2FD-8DA4-40BC-AAB3-39C5381F3F1D}" srcOrd="1" destOrd="0" presId="urn:microsoft.com/office/officeart/2005/8/layout/process1"/>
    <dgm:cxn modelId="{2E1F565B-B4C9-4A44-88AB-6A53EC6EF2F1}" type="presOf" srcId="{12D36045-15FB-4673-A926-9FA60D37210B}" destId="{30A0B60B-1A1F-412E-AEDE-AFEBC9D53838}" srcOrd="1" destOrd="0" presId="urn:microsoft.com/office/officeart/2005/8/layout/process1"/>
    <dgm:cxn modelId="{2CFC4E54-0C51-43AA-AC53-F8E12CD2CA33}" type="presOf" srcId="{61812247-129A-44D6-922A-C906E6E18B7A}" destId="{FD259934-C544-4741-A39D-5D3C82A97AA9}" srcOrd="0" destOrd="0" presId="urn:microsoft.com/office/officeart/2005/8/layout/process1"/>
    <dgm:cxn modelId="{5FDF3D6F-2A63-4D7B-81E5-0D2D68658FC0}" type="presOf" srcId="{123EB2A7-9D5A-48EF-B4B8-E58FA7C55CC6}" destId="{84FAFDA1-082F-4AFD-9BEB-0A41897F6F25}" srcOrd="0" destOrd="0" presId="urn:microsoft.com/office/officeart/2005/8/layout/process1"/>
    <dgm:cxn modelId="{BE46E76B-9493-447C-9D55-5C8274057FA5}" type="presOf" srcId="{12D36045-15FB-4673-A926-9FA60D37210B}" destId="{B7BEAA76-9FD2-455F-BD10-E5929959B280}" srcOrd="0" destOrd="0" presId="urn:microsoft.com/office/officeart/2005/8/layout/process1"/>
    <dgm:cxn modelId="{B9ECBD09-2196-4890-8C14-94CF6A62B80F}" type="presOf" srcId="{1DB3B0BE-F430-4CFF-A43E-D0F28F5B24DA}" destId="{2BB5257E-9B7C-4AD6-86E6-CCAF3CFA0782}" srcOrd="0" destOrd="0" presId="urn:microsoft.com/office/officeart/2005/8/layout/process1"/>
    <dgm:cxn modelId="{6B4A7A11-E5EE-4B03-ACB1-E0C3BCF10338}" type="presParOf" srcId="{2BB5257E-9B7C-4AD6-86E6-CCAF3CFA0782}" destId="{B0A95E04-5A64-44AA-B18C-0D4E206B54BD}" srcOrd="0" destOrd="0" presId="urn:microsoft.com/office/officeart/2005/8/layout/process1"/>
    <dgm:cxn modelId="{729C3074-E646-40A8-9AB7-561682A92A98}" type="presParOf" srcId="{2BB5257E-9B7C-4AD6-86E6-CCAF3CFA0782}" destId="{0C2551F7-95A4-4747-BDA0-CA740A2BBAD1}" srcOrd="1" destOrd="0" presId="urn:microsoft.com/office/officeart/2005/8/layout/process1"/>
    <dgm:cxn modelId="{39AC45A3-ACBE-4027-B21F-2EC04ABF88A2}" type="presParOf" srcId="{0C2551F7-95A4-4747-BDA0-CA740A2BBAD1}" destId="{E447A2FD-8DA4-40BC-AAB3-39C5381F3F1D}" srcOrd="0" destOrd="0" presId="urn:microsoft.com/office/officeart/2005/8/layout/process1"/>
    <dgm:cxn modelId="{E5B3406F-4094-49A6-B15D-908A5A5F391E}" type="presParOf" srcId="{2BB5257E-9B7C-4AD6-86E6-CCAF3CFA0782}" destId="{84FAFDA1-082F-4AFD-9BEB-0A41897F6F25}" srcOrd="2" destOrd="0" presId="urn:microsoft.com/office/officeart/2005/8/layout/process1"/>
    <dgm:cxn modelId="{2B5F1613-B2BF-40F8-A825-040B5B6E408E}" type="presParOf" srcId="{2BB5257E-9B7C-4AD6-86E6-CCAF3CFA0782}" destId="{B7BEAA76-9FD2-455F-BD10-E5929959B280}" srcOrd="3" destOrd="0" presId="urn:microsoft.com/office/officeart/2005/8/layout/process1"/>
    <dgm:cxn modelId="{76177DE2-FC41-45F4-85C7-244D12128AED}" type="presParOf" srcId="{B7BEAA76-9FD2-455F-BD10-E5929959B280}" destId="{30A0B60B-1A1F-412E-AEDE-AFEBC9D53838}" srcOrd="0" destOrd="0" presId="urn:microsoft.com/office/officeart/2005/8/layout/process1"/>
    <dgm:cxn modelId="{EAB49454-6F4B-4F8E-8488-00967EAF2A26}" type="presParOf" srcId="{2BB5257E-9B7C-4AD6-86E6-CCAF3CFA0782}" destId="{FD259934-C544-4741-A39D-5D3C82A97A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E090F8-9116-4944-8DDA-67328995469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1B68FB0-D843-4D99-AB74-6A5C4A91B606}">
      <dgm:prSet phldrT="[Text]" custT="1"/>
      <dgm:spPr/>
      <dgm:t>
        <a:bodyPr/>
        <a:lstStyle/>
        <a:p>
          <a:r>
            <a:rPr lang="en-US" sz="1800" dirty="0" smtClean="0"/>
            <a:t>- </a:t>
          </a:r>
          <a:r>
            <a:rPr lang="en-US" sz="1800" dirty="0" err="1" smtClean="0"/>
            <a:t>Laboratorium</a:t>
          </a:r>
          <a:r>
            <a:rPr lang="en-US" sz="1800" dirty="0" smtClean="0"/>
            <a:t> Trial</a:t>
          </a:r>
        </a:p>
        <a:p>
          <a:r>
            <a:rPr lang="en-US" sz="1800" dirty="0" smtClean="0"/>
            <a:t>- Industrial Trial</a:t>
          </a:r>
          <a:endParaRPr lang="id-ID" sz="1800" dirty="0"/>
        </a:p>
      </dgm:t>
    </dgm:pt>
    <dgm:pt modelId="{C2813A70-57C2-4236-A77F-7FC3BC1628BF}" type="parTrans" cxnId="{FF48AAD5-60AA-4E6D-9FF5-D79A7D67379C}">
      <dgm:prSet/>
      <dgm:spPr/>
      <dgm:t>
        <a:bodyPr/>
        <a:lstStyle/>
        <a:p>
          <a:endParaRPr lang="id-ID"/>
        </a:p>
      </dgm:t>
    </dgm:pt>
    <dgm:pt modelId="{61D7C2DF-0842-4CC5-A5EA-7D5F4C423BBE}" type="sibTrans" cxnId="{FF48AAD5-60AA-4E6D-9FF5-D79A7D67379C}">
      <dgm:prSet/>
      <dgm:spPr/>
      <dgm:t>
        <a:bodyPr/>
        <a:lstStyle/>
        <a:p>
          <a:endParaRPr lang="id-ID"/>
        </a:p>
      </dgm:t>
    </dgm:pt>
    <dgm:pt modelId="{52660E8D-7BC6-4B24-97EA-13DDE9B36901}">
      <dgm:prSet phldrT="[Text]" custT="1"/>
      <dgm:spPr/>
      <dgm:t>
        <a:bodyPr/>
        <a:lstStyle/>
        <a:p>
          <a:r>
            <a:rPr lang="en-US" sz="1800" dirty="0" smtClean="0"/>
            <a:t>- </a:t>
          </a:r>
          <a:r>
            <a:rPr lang="en-US" sz="1800" dirty="0" err="1" smtClean="0"/>
            <a:t>Pendampingan</a:t>
          </a:r>
          <a:r>
            <a:rPr lang="en-US" sz="1800" dirty="0" smtClean="0"/>
            <a:t> BPOM</a:t>
          </a:r>
        </a:p>
        <a:p>
          <a:r>
            <a:rPr lang="en-US" sz="1800" dirty="0" smtClean="0"/>
            <a:t>- Pembangunan Lab </a:t>
          </a:r>
          <a:r>
            <a:rPr lang="en-US" sz="1800" dirty="0" err="1" smtClean="0"/>
            <a:t>Standar</a:t>
          </a:r>
          <a:r>
            <a:rPr lang="en-US" sz="1800" dirty="0" smtClean="0"/>
            <a:t> CPOB</a:t>
          </a:r>
        </a:p>
        <a:p>
          <a:r>
            <a:rPr lang="en-US" sz="1800" dirty="0" smtClean="0"/>
            <a:t>- Trial </a:t>
          </a:r>
          <a:r>
            <a:rPr lang="en-US" sz="1800" dirty="0" err="1" smtClean="0"/>
            <a:t>Produksi</a:t>
          </a:r>
          <a:r>
            <a:rPr lang="en-US" sz="1800" dirty="0" smtClean="0"/>
            <a:t> 1000 ton</a:t>
          </a:r>
          <a:endParaRPr lang="id-ID" sz="1800" dirty="0"/>
        </a:p>
      </dgm:t>
    </dgm:pt>
    <dgm:pt modelId="{D53203FE-2761-46B5-9DF2-F9A3C290A3A1}" type="parTrans" cxnId="{60E8B63C-B933-4332-8DE3-C623CD9DE2C3}">
      <dgm:prSet/>
      <dgm:spPr/>
      <dgm:t>
        <a:bodyPr/>
        <a:lstStyle/>
        <a:p>
          <a:endParaRPr lang="id-ID"/>
        </a:p>
      </dgm:t>
    </dgm:pt>
    <dgm:pt modelId="{E4425941-E080-47C2-9237-C4FC4B1E5BC6}" type="sibTrans" cxnId="{60E8B63C-B933-4332-8DE3-C623CD9DE2C3}">
      <dgm:prSet/>
      <dgm:spPr/>
      <dgm:t>
        <a:bodyPr/>
        <a:lstStyle/>
        <a:p>
          <a:endParaRPr lang="id-ID"/>
        </a:p>
      </dgm:t>
    </dgm:pt>
    <dgm:pt modelId="{7E7F6A59-4F4F-49F1-A4B3-B7A6FA686937}">
      <dgm:prSet phldrT="[Text]" custT="1"/>
      <dgm:spPr/>
      <dgm:t>
        <a:bodyPr/>
        <a:lstStyle/>
        <a:p>
          <a:r>
            <a:rPr lang="en-US" sz="1800" dirty="0" err="1" smtClean="0"/>
            <a:t>Pemenuhan</a:t>
          </a:r>
          <a:r>
            <a:rPr lang="en-US" sz="1800" dirty="0" smtClean="0"/>
            <a:t> </a:t>
          </a:r>
          <a:r>
            <a:rPr lang="en-US" sz="1800" dirty="0" err="1" smtClean="0"/>
            <a:t>Gula</a:t>
          </a:r>
          <a:r>
            <a:rPr lang="en-US" sz="1800" dirty="0" smtClean="0"/>
            <a:t> </a:t>
          </a:r>
          <a:r>
            <a:rPr lang="en-US" sz="1800" dirty="0" err="1" smtClean="0"/>
            <a:t>Farmasi</a:t>
          </a:r>
          <a:r>
            <a:rPr lang="en-US" sz="1800" dirty="0" smtClean="0"/>
            <a:t> 10.000 ton</a:t>
          </a:r>
        </a:p>
        <a:p>
          <a:r>
            <a:rPr lang="en-US" sz="1800" dirty="0" err="1" smtClean="0"/>
            <a:t>Dukungan</a:t>
          </a:r>
          <a:r>
            <a:rPr lang="en-US" sz="1800" dirty="0" smtClean="0"/>
            <a:t> E-</a:t>
          </a:r>
          <a:r>
            <a:rPr lang="en-US" sz="1800" dirty="0" err="1" smtClean="0"/>
            <a:t>Katalog</a:t>
          </a:r>
          <a:endParaRPr lang="id-ID" sz="1800" dirty="0"/>
        </a:p>
      </dgm:t>
    </dgm:pt>
    <dgm:pt modelId="{527AFDE7-C2FC-4C6C-BFD4-BED547F6B25C}" type="parTrans" cxnId="{A6D86A5D-DF8B-4DB7-96F2-D00C591D1830}">
      <dgm:prSet/>
      <dgm:spPr/>
      <dgm:t>
        <a:bodyPr/>
        <a:lstStyle/>
        <a:p>
          <a:endParaRPr lang="id-ID"/>
        </a:p>
      </dgm:t>
    </dgm:pt>
    <dgm:pt modelId="{1B5F0E16-C45D-4932-99F6-6C0859AAD137}" type="sibTrans" cxnId="{A6D86A5D-DF8B-4DB7-96F2-D00C591D1830}">
      <dgm:prSet/>
      <dgm:spPr/>
      <dgm:t>
        <a:bodyPr/>
        <a:lstStyle/>
        <a:p>
          <a:endParaRPr lang="id-ID"/>
        </a:p>
      </dgm:t>
    </dgm:pt>
    <dgm:pt modelId="{DAA5B3EC-D2AF-4A9D-9E2A-187D30FF2F52}" type="pres">
      <dgm:prSet presAssocID="{1CE090F8-9116-4944-8DDA-673289954694}" presName="arrowDiagram" presStyleCnt="0">
        <dgm:presLayoutVars>
          <dgm:chMax val="5"/>
          <dgm:dir/>
          <dgm:resizeHandles val="exact"/>
        </dgm:presLayoutVars>
      </dgm:prSet>
      <dgm:spPr/>
    </dgm:pt>
    <dgm:pt modelId="{49785197-2920-4A25-82EE-C250ED506345}" type="pres">
      <dgm:prSet presAssocID="{1CE090F8-9116-4944-8DDA-673289954694}" presName="arrow" presStyleLbl="bgShp" presStyleIdx="0" presStyleCnt="1"/>
      <dgm:spPr/>
    </dgm:pt>
    <dgm:pt modelId="{B4E005FA-B9F6-4155-9A56-7ECC2951EB6D}" type="pres">
      <dgm:prSet presAssocID="{1CE090F8-9116-4944-8DDA-673289954694}" presName="arrowDiagram3" presStyleCnt="0"/>
      <dgm:spPr/>
    </dgm:pt>
    <dgm:pt modelId="{512FA023-AE39-4B78-848B-6815F770E220}" type="pres">
      <dgm:prSet presAssocID="{01B68FB0-D843-4D99-AB74-6A5C4A91B606}" presName="bullet3a" presStyleLbl="node1" presStyleIdx="0" presStyleCnt="3"/>
      <dgm:spPr/>
    </dgm:pt>
    <dgm:pt modelId="{C17F7AB6-2207-4CD4-994A-BF3F4AABAA2A}" type="pres">
      <dgm:prSet presAssocID="{01B68FB0-D843-4D99-AB74-6A5C4A91B606}" presName="textBox3a" presStyleLbl="revTx" presStyleIdx="0" presStyleCnt="3" custScaleX="155365" custScaleY="446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3DC284-DDCC-47E8-9FA5-E466BAD2BF5A}" type="pres">
      <dgm:prSet presAssocID="{52660E8D-7BC6-4B24-97EA-13DDE9B36901}" presName="bullet3b" presStyleLbl="node1" presStyleIdx="1" presStyleCnt="3"/>
      <dgm:spPr/>
    </dgm:pt>
    <dgm:pt modelId="{892060A8-191D-4E7B-9522-9B371DD29204}" type="pres">
      <dgm:prSet presAssocID="{52660E8D-7BC6-4B24-97EA-13DDE9B36901}" presName="textBox3b" presStyleLbl="revTx" presStyleIdx="1" presStyleCnt="3" custScaleX="253820" custScaleY="47057" custLinFactNeighborX="-60516" custLinFactNeighborY="-9949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8EDF50-419C-4E85-A3DF-178BD2C6C67F}" type="pres">
      <dgm:prSet presAssocID="{7E7F6A59-4F4F-49F1-A4B3-B7A6FA686937}" presName="bullet3c" presStyleLbl="node1" presStyleIdx="2" presStyleCnt="3"/>
      <dgm:spPr/>
    </dgm:pt>
    <dgm:pt modelId="{3578777F-D866-4887-9F4E-F9372F1FEE8B}" type="pres">
      <dgm:prSet presAssocID="{7E7F6A59-4F4F-49F1-A4B3-B7A6FA686937}" presName="textBox3c" presStyleLbl="revTx" presStyleIdx="2" presStyleCnt="3" custScaleX="203274" custScaleY="39705" custLinFactNeighborX="15936" custLinFactNeighborY="841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A553C0D-B770-4A6A-9BAC-B4CB4C2F8AB1}" type="presOf" srcId="{7E7F6A59-4F4F-49F1-A4B3-B7A6FA686937}" destId="{3578777F-D866-4887-9F4E-F9372F1FEE8B}" srcOrd="0" destOrd="0" presId="urn:microsoft.com/office/officeart/2005/8/layout/arrow2"/>
    <dgm:cxn modelId="{442F9CAA-F9A1-4EC8-9C61-DB8D7F641654}" type="presOf" srcId="{52660E8D-7BC6-4B24-97EA-13DDE9B36901}" destId="{892060A8-191D-4E7B-9522-9B371DD29204}" srcOrd="0" destOrd="0" presId="urn:microsoft.com/office/officeart/2005/8/layout/arrow2"/>
    <dgm:cxn modelId="{426449F1-9625-49B3-97AD-7EBF2E0C7834}" type="presOf" srcId="{1CE090F8-9116-4944-8DDA-673289954694}" destId="{DAA5B3EC-D2AF-4A9D-9E2A-187D30FF2F52}" srcOrd="0" destOrd="0" presId="urn:microsoft.com/office/officeart/2005/8/layout/arrow2"/>
    <dgm:cxn modelId="{A6D86A5D-DF8B-4DB7-96F2-D00C591D1830}" srcId="{1CE090F8-9116-4944-8DDA-673289954694}" destId="{7E7F6A59-4F4F-49F1-A4B3-B7A6FA686937}" srcOrd="2" destOrd="0" parTransId="{527AFDE7-C2FC-4C6C-BFD4-BED547F6B25C}" sibTransId="{1B5F0E16-C45D-4932-99F6-6C0859AAD137}"/>
    <dgm:cxn modelId="{BBF96089-0DFA-4B84-8DD3-AAA9DB6C1F64}" type="presOf" srcId="{01B68FB0-D843-4D99-AB74-6A5C4A91B606}" destId="{C17F7AB6-2207-4CD4-994A-BF3F4AABAA2A}" srcOrd="0" destOrd="0" presId="urn:microsoft.com/office/officeart/2005/8/layout/arrow2"/>
    <dgm:cxn modelId="{60E8B63C-B933-4332-8DE3-C623CD9DE2C3}" srcId="{1CE090F8-9116-4944-8DDA-673289954694}" destId="{52660E8D-7BC6-4B24-97EA-13DDE9B36901}" srcOrd="1" destOrd="0" parTransId="{D53203FE-2761-46B5-9DF2-F9A3C290A3A1}" sibTransId="{E4425941-E080-47C2-9237-C4FC4B1E5BC6}"/>
    <dgm:cxn modelId="{FF48AAD5-60AA-4E6D-9FF5-D79A7D67379C}" srcId="{1CE090F8-9116-4944-8DDA-673289954694}" destId="{01B68FB0-D843-4D99-AB74-6A5C4A91B606}" srcOrd="0" destOrd="0" parTransId="{C2813A70-57C2-4236-A77F-7FC3BC1628BF}" sibTransId="{61D7C2DF-0842-4CC5-A5EA-7D5F4C423BBE}"/>
    <dgm:cxn modelId="{EBE91E18-31D7-4707-944A-97C6396339DE}" type="presParOf" srcId="{DAA5B3EC-D2AF-4A9D-9E2A-187D30FF2F52}" destId="{49785197-2920-4A25-82EE-C250ED506345}" srcOrd="0" destOrd="0" presId="urn:microsoft.com/office/officeart/2005/8/layout/arrow2"/>
    <dgm:cxn modelId="{C500FAFF-CCEF-43FC-8CED-80666F218E62}" type="presParOf" srcId="{DAA5B3EC-D2AF-4A9D-9E2A-187D30FF2F52}" destId="{B4E005FA-B9F6-4155-9A56-7ECC2951EB6D}" srcOrd="1" destOrd="0" presId="urn:microsoft.com/office/officeart/2005/8/layout/arrow2"/>
    <dgm:cxn modelId="{E9CA2133-5DB7-425E-833E-BFA37E2127AD}" type="presParOf" srcId="{B4E005FA-B9F6-4155-9A56-7ECC2951EB6D}" destId="{512FA023-AE39-4B78-848B-6815F770E220}" srcOrd="0" destOrd="0" presId="urn:microsoft.com/office/officeart/2005/8/layout/arrow2"/>
    <dgm:cxn modelId="{38863852-9DF6-4FEC-A8A1-A5BE0E47DD39}" type="presParOf" srcId="{B4E005FA-B9F6-4155-9A56-7ECC2951EB6D}" destId="{C17F7AB6-2207-4CD4-994A-BF3F4AABAA2A}" srcOrd="1" destOrd="0" presId="urn:microsoft.com/office/officeart/2005/8/layout/arrow2"/>
    <dgm:cxn modelId="{FD923713-F976-41DB-B966-B93AA9C00A5F}" type="presParOf" srcId="{B4E005FA-B9F6-4155-9A56-7ECC2951EB6D}" destId="{D73DC284-DDCC-47E8-9FA5-E466BAD2BF5A}" srcOrd="2" destOrd="0" presId="urn:microsoft.com/office/officeart/2005/8/layout/arrow2"/>
    <dgm:cxn modelId="{052BFF0A-5159-4E62-90D9-F61B4CE0A574}" type="presParOf" srcId="{B4E005FA-B9F6-4155-9A56-7ECC2951EB6D}" destId="{892060A8-191D-4E7B-9522-9B371DD29204}" srcOrd="3" destOrd="0" presId="urn:microsoft.com/office/officeart/2005/8/layout/arrow2"/>
    <dgm:cxn modelId="{D2E1A818-6725-4CB1-A5C5-B1705E95D99E}" type="presParOf" srcId="{B4E005FA-B9F6-4155-9A56-7ECC2951EB6D}" destId="{5C8EDF50-419C-4E85-A3DF-178BD2C6C67F}" srcOrd="4" destOrd="0" presId="urn:microsoft.com/office/officeart/2005/8/layout/arrow2"/>
    <dgm:cxn modelId="{34E1644A-912B-4A91-AE8F-5EA0AB02451A}" type="presParOf" srcId="{B4E005FA-B9F6-4155-9A56-7ECC2951EB6D}" destId="{3578777F-D866-4887-9F4E-F9372F1FEE8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85197-2920-4A25-82EE-C250ED506345}">
      <dsp:nvSpPr>
        <dsp:cNvPr id="0" name=""/>
        <dsp:cNvSpPr/>
      </dsp:nvSpPr>
      <dsp:spPr>
        <a:xfrm>
          <a:off x="420020" y="0"/>
          <a:ext cx="7030720" cy="43942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FA023-AE39-4B78-848B-6815F770E220}">
      <dsp:nvSpPr>
        <dsp:cNvPr id="0" name=""/>
        <dsp:cNvSpPr/>
      </dsp:nvSpPr>
      <dsp:spPr>
        <a:xfrm>
          <a:off x="1312922" y="3032876"/>
          <a:ext cx="182798" cy="182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F7AB6-2207-4CD4-994A-BF3F4AABAA2A}">
      <dsp:nvSpPr>
        <dsp:cNvPr id="0" name=""/>
        <dsp:cNvSpPr/>
      </dsp:nvSpPr>
      <dsp:spPr>
        <a:xfrm>
          <a:off x="950838" y="3475810"/>
          <a:ext cx="2545123" cy="56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6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</a:t>
          </a:r>
          <a:r>
            <a:rPr lang="en-US" sz="1800" kern="1200" dirty="0" err="1" smtClean="0"/>
            <a:t>Laboratorium</a:t>
          </a:r>
          <a:r>
            <a:rPr lang="en-US" sz="1800" kern="1200" dirty="0" smtClean="0"/>
            <a:t> Trial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Industrial Trial</a:t>
          </a:r>
          <a:endParaRPr lang="id-ID" sz="1800" kern="1200" dirty="0"/>
        </a:p>
      </dsp:txBody>
      <dsp:txXfrm>
        <a:off x="950838" y="3475810"/>
        <a:ext cx="2545123" cy="566855"/>
      </dsp:txXfrm>
    </dsp:sp>
    <dsp:sp modelId="{D73DC284-DDCC-47E8-9FA5-E466BAD2BF5A}">
      <dsp:nvSpPr>
        <dsp:cNvPr id="0" name=""/>
        <dsp:cNvSpPr/>
      </dsp:nvSpPr>
      <dsp:spPr>
        <a:xfrm>
          <a:off x="2926472" y="1838533"/>
          <a:ext cx="330443" cy="330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060A8-191D-4E7B-9522-9B371DD29204}">
      <dsp:nvSpPr>
        <dsp:cNvPr id="0" name=""/>
        <dsp:cNvSpPr/>
      </dsp:nvSpPr>
      <dsp:spPr>
        <a:xfrm>
          <a:off x="772805" y="258073"/>
          <a:ext cx="4282889" cy="1124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09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</a:t>
          </a:r>
          <a:r>
            <a:rPr lang="en-US" sz="1800" kern="1200" dirty="0" err="1" smtClean="0"/>
            <a:t>Pendampingan</a:t>
          </a:r>
          <a:r>
            <a:rPr lang="en-US" sz="1800" kern="1200" dirty="0" smtClean="0"/>
            <a:t> BPOM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Pembangunan Lab </a:t>
          </a:r>
          <a:r>
            <a:rPr lang="en-US" sz="1800" kern="1200" dirty="0" err="1" smtClean="0"/>
            <a:t>Standar</a:t>
          </a:r>
          <a:r>
            <a:rPr lang="en-US" sz="1800" kern="1200" dirty="0" smtClean="0"/>
            <a:t> CPOB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Trial </a:t>
          </a:r>
          <a:r>
            <a:rPr lang="en-US" sz="1800" kern="1200" dirty="0" err="1" smtClean="0"/>
            <a:t>Produksi</a:t>
          </a:r>
          <a:r>
            <a:rPr lang="en-US" sz="1800" kern="1200" dirty="0" smtClean="0"/>
            <a:t> 1000 ton</a:t>
          </a:r>
          <a:endParaRPr lang="id-ID" sz="1800" kern="1200" dirty="0"/>
        </a:p>
      </dsp:txBody>
      <dsp:txXfrm>
        <a:off x="772805" y="258073"/>
        <a:ext cx="4282889" cy="1124871"/>
      </dsp:txXfrm>
    </dsp:sp>
    <dsp:sp modelId="{5C8EDF50-419C-4E85-A3DF-178BD2C6C67F}">
      <dsp:nvSpPr>
        <dsp:cNvPr id="0" name=""/>
        <dsp:cNvSpPr/>
      </dsp:nvSpPr>
      <dsp:spPr>
        <a:xfrm>
          <a:off x="4866951" y="1111732"/>
          <a:ext cx="456996" cy="456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8777F-D866-4887-9F4E-F9372F1FEE8B}">
      <dsp:nvSpPr>
        <dsp:cNvPr id="0" name=""/>
        <dsp:cNvSpPr/>
      </dsp:nvSpPr>
      <dsp:spPr>
        <a:xfrm>
          <a:off x="4493040" y="2517948"/>
          <a:ext cx="3429990" cy="121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5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Pemenuhan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Gula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Farmasi</a:t>
          </a:r>
          <a:r>
            <a:rPr lang="en-US" sz="1800" kern="1200" dirty="0" smtClean="0"/>
            <a:t> 10.000 ton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Dukungan</a:t>
          </a:r>
          <a:r>
            <a:rPr lang="en-US" sz="1800" kern="1200" dirty="0" smtClean="0"/>
            <a:t> E-</a:t>
          </a:r>
          <a:r>
            <a:rPr lang="en-US" sz="1800" kern="1200" dirty="0" err="1" smtClean="0"/>
            <a:t>Katalog</a:t>
          </a:r>
          <a:endParaRPr lang="id-ID" sz="1800" kern="1200" dirty="0"/>
        </a:p>
      </dsp:txBody>
      <dsp:txXfrm>
        <a:off x="4493040" y="2517948"/>
        <a:ext cx="3429990" cy="1212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DCF34D8-ADA4-4E67-8F57-9E0897EBC2F4}" type="datetimeFigureOut">
              <a:rPr lang="en-US"/>
              <a:pPr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56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56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29B3CF6-893F-4979-B67D-66C82E724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67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 smtClean="0"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A65E97-0FF4-42A0-8D7F-E564F29ED11F}" type="slidenum">
              <a:rPr lang="en-US" altLang="id-ID" b="1">
                <a:solidFill>
                  <a:schemeClr val="bg1"/>
                </a:solidFill>
                <a:ea typeface="MS PGothic" pitchFamily="34" charset="-128"/>
              </a:rPr>
              <a:pPr eaLnBrk="1" hangingPunct="1"/>
              <a:t>5</a:t>
            </a:fld>
            <a:endParaRPr lang="en-US" altLang="id-ID" b="1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356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 smtClean="0">
              <a:cs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57669A-D47C-4B52-8F40-A7E431FB8254}" type="slidenum">
              <a:rPr lang="en-US" altLang="id-ID" b="1">
                <a:solidFill>
                  <a:schemeClr val="bg1"/>
                </a:solidFill>
                <a:ea typeface="MS PGothic" pitchFamily="34" charset="-128"/>
              </a:rPr>
              <a:pPr eaLnBrk="1" hangingPunct="1"/>
              <a:t>6</a:t>
            </a:fld>
            <a:endParaRPr lang="en-US" altLang="id-ID" b="1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17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 smtClean="0">
              <a:cs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75682B-FDD9-43AB-9EAA-1C4239A8C7E8}" type="slidenum">
              <a:rPr lang="en-US" altLang="id-ID" b="1">
                <a:solidFill>
                  <a:schemeClr val="bg1"/>
                </a:solidFill>
                <a:ea typeface="MS PGothic" pitchFamily="34" charset="-128"/>
              </a:rPr>
              <a:pPr eaLnBrk="1" hangingPunct="1"/>
              <a:t>8</a:t>
            </a:fld>
            <a:endParaRPr lang="en-US" altLang="id-ID" b="1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388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4D95E-E922-447C-BA26-E3DC1F13F7B1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2DC88-E818-4D35-AC79-EEA98A605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1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78421-D454-4F13-A918-44D4AFF60D16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531DE-699C-4F49-98E7-E40327CA21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4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35F96-7F03-4276-A885-0382F27BDF70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4748A-57F7-490C-A791-64816CD525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400" y="410839"/>
            <a:ext cx="82296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6248400" y="6653215"/>
            <a:ext cx="2895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76200" y="663734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60574D-8121-4B08-AE9C-2AB6A6DAB8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626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ABB6DB-B502-4D4D-B5A2-3A63C33BE962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D4806-94B1-4C93-ABDA-1088109F3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1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A2FFD3-AC32-4632-BB19-6B59D5785443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CA9F2-75EC-4BB8-9DA0-623C60EAA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20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11D92D-9A58-4674-8879-E765C4D14AB2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20FE-C557-4FEB-8BDB-1CE2DD298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6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7FE58-9126-44DB-872D-8A76A5A88AC5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2AC21-AAD6-4AA6-838B-4ADC3AD7CD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1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6AE184-081B-443C-9FD4-33503569301D}" type="datetime1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15ADB-9AB7-4CB4-8CAF-0D4129C2A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82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7B185D-41A4-44DC-809D-09F725D5357E}" type="datetime1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3C603-E210-4FD5-8871-40BB42F3E9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1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B728B-2DCA-493B-82BF-AA65BC947F30}" type="datetime1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9ECFC-2842-47E5-9E9C-3A948F2D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8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2B6D4-B621-4A66-97D5-C091DE8EFAFA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82D8A-F3F3-48B4-93A5-F272B9225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7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A3357-CE55-4725-88EC-D0098E2EB504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36695-7AB6-4E19-A976-721A3C90B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79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789CD9-B585-4F59-AF6D-336538EE90CA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60528-CA8F-4491-8FBB-41797A821E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13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A7598-EF0F-426C-AD97-AF214385CE96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47550-BEBF-4B6F-9208-0BA8CD472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7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83226-91EF-46A0-BBD4-4DA162447FB7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F1A1D-DD0D-406B-ADA1-9FE442F03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8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2000" b="1" i="1">
                <a:solidFill>
                  <a:srgbClr val="FFFFFF"/>
                </a:solidFill>
                <a:cs typeface="Arial" charset="0"/>
              </a:rPr>
              <a:t>PT Rajawali Nusindo </a:t>
            </a:r>
            <a:r>
              <a:rPr lang="en-US" sz="1400" b="1" i="1">
                <a:solidFill>
                  <a:srgbClr val="FFFFFF"/>
                </a:solidFill>
                <a:cs typeface="Arial" charset="0"/>
              </a:rPr>
              <a:t>(RNI Group)</a:t>
            </a:r>
            <a:endParaRPr lang="en-US" b="1" i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err="1">
                <a:solidFill>
                  <a:prstClr val="white"/>
                </a:solidFill>
              </a:rPr>
              <a:t>Galeri</a:t>
            </a:r>
            <a:r>
              <a:rPr lang="en-US" i="1">
                <a:solidFill>
                  <a:prstClr val="white"/>
                </a:solidFill>
              </a:rPr>
              <a:t> </a:t>
            </a:r>
            <a:r>
              <a:rPr lang="en-US" i="1" err="1">
                <a:solidFill>
                  <a:prstClr val="white"/>
                </a:solidFill>
              </a:rPr>
              <a:t>Produk</a:t>
            </a:r>
            <a:r>
              <a:rPr lang="en-US" i="1">
                <a:solidFill>
                  <a:prstClr val="white"/>
                </a:solidFill>
              </a:rPr>
              <a:t> BUMN &amp; UMKM</a:t>
            </a: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828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-38100"/>
            <a:ext cx="16081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15FCA-AAE5-4FCB-957C-019C62A513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2000" b="1" i="1">
                <a:solidFill>
                  <a:srgbClr val="FFFFFF"/>
                </a:solidFill>
                <a:cs typeface="Arial" charset="0"/>
              </a:rPr>
              <a:t>PT Rajawali Nusindo </a:t>
            </a:r>
            <a:r>
              <a:rPr lang="en-US" sz="1400" b="1" i="1">
                <a:solidFill>
                  <a:srgbClr val="FFFFFF"/>
                </a:solidFill>
                <a:cs typeface="Arial" charset="0"/>
              </a:rPr>
              <a:t>(RNI Group)</a:t>
            </a:r>
            <a:endParaRPr lang="en-US" b="1" i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err="1">
                <a:solidFill>
                  <a:prstClr val="white"/>
                </a:solidFill>
              </a:rPr>
              <a:t>Galeri</a:t>
            </a:r>
            <a:r>
              <a:rPr lang="en-US" i="1">
                <a:solidFill>
                  <a:prstClr val="white"/>
                </a:solidFill>
              </a:rPr>
              <a:t> </a:t>
            </a:r>
            <a:r>
              <a:rPr lang="en-US" i="1" err="1">
                <a:solidFill>
                  <a:prstClr val="white"/>
                </a:solidFill>
              </a:rPr>
              <a:t>Produk</a:t>
            </a:r>
            <a:r>
              <a:rPr lang="en-US" i="1">
                <a:solidFill>
                  <a:prstClr val="white"/>
                </a:solidFill>
              </a:rPr>
              <a:t> BUMN &amp; UMKM</a:t>
            </a: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828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-38100"/>
            <a:ext cx="16081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3D0110-ACFC-40E8-974B-FADB114CE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70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415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9330C6-6F35-4471-A0D6-8F2231190525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D1F0F-9F0F-4F8B-B3AE-D657001C9A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66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21851F-AA9A-4DBB-9DA4-C27CF9F40A0E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96971-C607-46FF-B673-D35B3BB2B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1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9733B7-A550-41EE-9D47-5AF87E254257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6E453-60DD-4CF3-A856-B0A4CCB42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17797B-CEE6-4CD0-97FD-8CC9F217D09B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BA336-BC56-4B24-91B8-015B7672DD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0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68DB-108B-4CFF-BABD-07A493D38106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32064-3589-4C14-B0D2-45D5F65E5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91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4244F-C416-4583-BFB7-8080C82A6B00}" type="datetime1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2A6B-0BD0-41AA-884B-73D459BAD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90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829EB-434F-4BD1-8A59-AB4BCECC2800}" type="datetime1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EBEA0-495C-4417-BE21-1BF902DCC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6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9882B-DAA3-41B2-9E83-E00B92D1C8CF}" type="datetime1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02A0D-BEF0-49D1-A00E-C872DA4B75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22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C48CFD-1A84-4463-9B2F-A62DD663FBE6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BB31B-CDF9-442F-B5EC-5F96CF125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09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75F429-999F-4ACE-820A-8AC6B07D64F3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3302-B73B-48C5-B1E6-F325BD98E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78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159FAE-D02C-4D13-AB18-9FCF188CC5CC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02329-C474-40BA-99AD-7B9449109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1BD28-FB41-4467-9D99-610CFDFF6418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AB8D1-B2B7-4B0D-BDD4-608463AB7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90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F5595-8EBD-442A-9CD7-937D78A935EF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450CD-1C01-4220-816B-3865E205C0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26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5FBAE-099F-4ED2-83AE-4C09B7BD9363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F2B25-8512-4118-9B01-F80A67B56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7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E4931-AB50-491F-9575-FC39687456AE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C16DE-33B3-40E6-8A48-3731618BA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4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50D8B-0373-4B8E-9277-AC1F5AFAC85E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4C8D8-2AB7-444D-8274-11BB79BCB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63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802A86-C87B-44C4-B46A-DC7AA7FEE541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5051-401C-495B-9D24-A43C69550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23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78373D-1223-4823-82F8-9D2F30BB3112}" type="datetime1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57DA2-6505-491D-A1BD-CC8011997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53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9B656-CEF1-4502-B14D-6B100DB9E359}" type="datetime1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329AE-9F32-42FE-9D8F-0B5838FD3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5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0EDF7-6391-4C6C-9003-F25231CFD784}" type="datetime1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86B03-7B73-47B8-A758-36CF6A1BF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19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E71345-5E37-42FB-8621-F7B6AAAA79A4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426C-082A-4A6A-BFE1-887333205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8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41FD2-E221-4513-81B6-976770162286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7FF8A-3C71-40BF-BC1F-47774CCFE8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72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984B2-C9B9-4344-A825-B35E80035CB0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6D50E-324A-4989-B633-8C24D514EA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10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775279-B024-4C9D-82BB-B3B892A99CC9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3DD2F-5528-46BB-B35D-5995BF159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7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CD284"/>
          </a:solidFill>
          <a:ln>
            <a:solidFill>
              <a:srgbClr val="CCD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8" descr="Logo RN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0"/>
            <a:ext cx="5000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6CE923-0DB2-424D-9714-7B5E81FFD196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B6ECA-8C35-48F0-AC09-5893E412F7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C27C1-EE81-44D4-BDEA-06A9F5804108}" type="datetime1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8A4A9-2718-4448-893C-E06C164EC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01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CD284"/>
          </a:solidFill>
          <a:ln>
            <a:solidFill>
              <a:srgbClr val="CCD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8" descr="Logo RN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0"/>
            <a:ext cx="5000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659F45-7C7F-4570-A3E0-39E2186519A5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75BE0-1306-4CFB-9D22-50E0FB722B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5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FDCBC-F178-41E8-A7E3-B761B93FDE47}" type="datetime1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6DA74-D33F-4F0F-AF68-01278952B5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8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86C4FF-B07A-4F55-8266-58533CAD0456}" type="datetime1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B4B10-C9E7-477C-AEC5-85BF87C60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2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A208C6-8220-45A1-8621-9C868BB727BB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48C34-1071-4696-B348-086445383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EDA54-4420-44D6-8C94-B6F48A6F89E6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33424-E8D4-4209-8DE5-810996D76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E6CD2C7-0513-4521-8A2F-9E5125EB6B2F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3998F50-008B-4F5E-93AB-8F3F277A3F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  <p:sldLayoutId id="214748479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A2E76E0-8290-4736-AB8F-79705A41DB40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6E4A0CA-A4FE-43EB-965E-94064485AA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  <p:sldLayoutId id="2147484774" r:id="rId12"/>
    <p:sldLayoutId id="2147484775" r:id="rId13"/>
    <p:sldLayoutId id="214748477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01EB2-988F-4171-94C9-FFD26CEC17F0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4AC6360-DEC0-4097-A549-062FA8611C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856ADBA-41D5-458D-823C-FE6859BC8F75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7CF2F88-DCB5-4512-A07F-44E3D52EC4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  <p:sldLayoutId id="2147484788" r:id="rId12"/>
    <p:sldLayoutId id="214748478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29.gif"/><Relationship Id="rId3" Type="http://schemas.openxmlformats.org/officeDocument/2006/relationships/diagramData" Target="../diagrams/data1.xml"/><Relationship Id="rId21" Type="http://schemas.openxmlformats.org/officeDocument/2006/relationships/image" Target="../media/image32.wmf"/><Relationship Id="rId7" Type="http://schemas.microsoft.com/office/2007/relationships/diagramDrawing" Target="../diagrams/drawing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28.wmf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26.jpeg"/><Relationship Id="rId19" Type="http://schemas.openxmlformats.org/officeDocument/2006/relationships/image" Target="../media/image30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7"/>
          <p:cNvGrpSpPr>
            <a:grpSpLocks/>
          </p:cNvGrpSpPr>
          <p:nvPr/>
        </p:nvGrpSpPr>
        <p:grpSpPr bwMode="auto">
          <a:xfrm>
            <a:off x="-39688" y="4953000"/>
            <a:ext cx="9183688" cy="1752600"/>
            <a:chOff x="228600" y="1327085"/>
            <a:chExt cx="8524875" cy="1644714"/>
          </a:xfrm>
        </p:grpSpPr>
        <p:grpSp>
          <p:nvGrpSpPr>
            <p:cNvPr id="21512" name="Group 10"/>
            <p:cNvGrpSpPr>
              <a:grpSpLocks/>
            </p:cNvGrpSpPr>
            <p:nvPr/>
          </p:nvGrpSpPr>
          <p:grpSpPr bwMode="auto">
            <a:xfrm>
              <a:off x="390525" y="1327085"/>
              <a:ext cx="8362950" cy="1644714"/>
              <a:chOff x="390525" y="1327085"/>
              <a:chExt cx="8362950" cy="1644714"/>
            </a:xfrm>
          </p:grpSpPr>
          <p:pic>
            <p:nvPicPr>
              <p:cNvPr id="21514" name="Picture 2" descr="http://www.rni.co.id/images/header_rni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25" y="1327085"/>
                <a:ext cx="8362950" cy="164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Freeform 12"/>
              <p:cNvSpPr/>
              <p:nvPr/>
            </p:nvSpPr>
            <p:spPr>
              <a:xfrm>
                <a:off x="4922071" y="1552042"/>
                <a:ext cx="331564" cy="153447"/>
              </a:xfrm>
              <a:custGeom>
                <a:avLst/>
                <a:gdLst>
                  <a:gd name="connsiteX0" fmla="*/ 0 w 331204"/>
                  <a:gd name="connsiteY0" fmla="*/ 28575 h 152400"/>
                  <a:gd name="connsiteX1" fmla="*/ 133350 w 331204"/>
                  <a:gd name="connsiteY1" fmla="*/ 0 h 152400"/>
                  <a:gd name="connsiteX2" fmla="*/ 233362 w 331204"/>
                  <a:gd name="connsiteY2" fmla="*/ 19050 h 152400"/>
                  <a:gd name="connsiteX3" fmla="*/ 254794 w 331204"/>
                  <a:gd name="connsiteY3" fmla="*/ 28575 h 152400"/>
                  <a:gd name="connsiteX4" fmla="*/ 264319 w 331204"/>
                  <a:gd name="connsiteY4" fmla="*/ 33338 h 152400"/>
                  <a:gd name="connsiteX5" fmla="*/ 311944 w 331204"/>
                  <a:gd name="connsiteY5" fmla="*/ 64294 h 152400"/>
                  <a:gd name="connsiteX6" fmla="*/ 319087 w 331204"/>
                  <a:gd name="connsiteY6" fmla="*/ 90488 h 152400"/>
                  <a:gd name="connsiteX7" fmla="*/ 328612 w 331204"/>
                  <a:gd name="connsiteY7" fmla="*/ 116681 h 152400"/>
                  <a:gd name="connsiteX8" fmla="*/ 330994 w 331204"/>
                  <a:gd name="connsiteY8" fmla="*/ 126206 h 152400"/>
                  <a:gd name="connsiteX9" fmla="*/ 330994 w 331204"/>
                  <a:gd name="connsiteY9" fmla="*/ 140494 h 152400"/>
                  <a:gd name="connsiteX10" fmla="*/ 330994 w 331204"/>
                  <a:gd name="connsiteY10" fmla="*/ 140494 h 152400"/>
                  <a:gd name="connsiteX11" fmla="*/ 247650 w 331204"/>
                  <a:gd name="connsiteY11" fmla="*/ 152400 h 152400"/>
                  <a:gd name="connsiteX12" fmla="*/ 71437 w 331204"/>
                  <a:gd name="connsiteY12" fmla="*/ 152400 h 152400"/>
                  <a:gd name="connsiteX13" fmla="*/ 14287 w 331204"/>
                  <a:gd name="connsiteY13" fmla="*/ 140494 h 152400"/>
                  <a:gd name="connsiteX14" fmla="*/ 2381 w 331204"/>
                  <a:gd name="connsiteY14" fmla="*/ 97631 h 152400"/>
                  <a:gd name="connsiteX15" fmla="*/ 0 w 331204"/>
                  <a:gd name="connsiteY15" fmla="*/ 2857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1204" h="152400">
                    <a:moveTo>
                      <a:pt x="0" y="28575"/>
                    </a:moveTo>
                    <a:lnTo>
                      <a:pt x="133350" y="0"/>
                    </a:lnTo>
                    <a:lnTo>
                      <a:pt x="233362" y="19050"/>
                    </a:lnTo>
                    <a:lnTo>
                      <a:pt x="254794" y="28575"/>
                    </a:lnTo>
                    <a:cubicBezTo>
                      <a:pt x="258017" y="30063"/>
                      <a:pt x="264319" y="33338"/>
                      <a:pt x="264319" y="33338"/>
                    </a:cubicBezTo>
                    <a:lnTo>
                      <a:pt x="311944" y="64294"/>
                    </a:lnTo>
                    <a:cubicBezTo>
                      <a:pt x="314325" y="73025"/>
                      <a:pt x="316388" y="81850"/>
                      <a:pt x="319087" y="90488"/>
                    </a:cubicBezTo>
                    <a:cubicBezTo>
                      <a:pt x="325018" y="109468"/>
                      <a:pt x="323316" y="95505"/>
                      <a:pt x="328612" y="116681"/>
                    </a:cubicBezTo>
                    <a:cubicBezTo>
                      <a:pt x="329406" y="119856"/>
                      <a:pt x="330668" y="122949"/>
                      <a:pt x="330994" y="126206"/>
                    </a:cubicBezTo>
                    <a:cubicBezTo>
                      <a:pt x="331468" y="130945"/>
                      <a:pt x="330994" y="135731"/>
                      <a:pt x="330994" y="140494"/>
                    </a:cubicBezTo>
                    <a:lnTo>
                      <a:pt x="330994" y="140494"/>
                    </a:lnTo>
                    <a:lnTo>
                      <a:pt x="247650" y="152400"/>
                    </a:lnTo>
                    <a:lnTo>
                      <a:pt x="71437" y="152400"/>
                    </a:lnTo>
                    <a:lnTo>
                      <a:pt x="14287" y="140494"/>
                    </a:lnTo>
                    <a:lnTo>
                      <a:pt x="2381" y="97631"/>
                    </a:lnTo>
                    <a:cubicBezTo>
                      <a:pt x="1587" y="74612"/>
                      <a:pt x="794" y="51594"/>
                      <a:pt x="0" y="285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1516" name="Picture 2" descr="R:\Project Design\Logo Baru\LOGO LENGKAP HI RES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6027" y="1547492"/>
                <a:ext cx="257478" cy="167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3" name="Picture 2" descr="R:\Presentasi Waroeng Rajawali &amp; PD Pasar Jaya\WR_transp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1989665" cy="114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81000"/>
            <a:ext cx="1644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66106"/>
            <a:ext cx="7772400" cy="1824038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PERAN RNI GROUP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DALAM KEMANDIRIAN 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BAHAN BAKU FARMASI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2050" y="3886200"/>
            <a:ext cx="6819900" cy="17526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PT RAJAWALI NUSANTARA INDONESIA  (PERSERO)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Bandung, 15 September </a:t>
            </a:r>
            <a:r>
              <a:rPr lang="en-US" sz="1800" b="1" dirty="0" smtClean="0">
                <a:solidFill>
                  <a:schemeClr val="tx1"/>
                </a:solidFill>
              </a:rPr>
              <a:t>2016</a:t>
            </a:r>
            <a:endParaRPr lang="id-ID" sz="1800" b="1" dirty="0" smtClean="0">
              <a:solidFill>
                <a:schemeClr val="tx1"/>
              </a:solidFill>
            </a:endParaRPr>
          </a:p>
          <a:p>
            <a:endParaRPr lang="id-ID" sz="1100" b="1" dirty="0" smtClean="0">
              <a:solidFill>
                <a:schemeClr val="tx1"/>
              </a:solidFill>
            </a:endParaRPr>
          </a:p>
          <a:p>
            <a:r>
              <a:rPr lang="id-ID" sz="1200" b="1" dirty="0" smtClean="0">
                <a:solidFill>
                  <a:schemeClr val="tx1"/>
                </a:solidFill>
              </a:rPr>
              <a:t>Disampaikan oleh : Didik Prasetyo (Direktur Utama)</a:t>
            </a:r>
            <a:endParaRPr lang="id-ID" sz="12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62050" y="3690144"/>
            <a:ext cx="6819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4953000"/>
            <a:ext cx="9144000" cy="17526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4B10-C9E7-477C-AEC5-85BF87C6078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8568" y="175382"/>
            <a:ext cx="3855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ROAD MAP GULA RNI</a:t>
            </a:r>
          </a:p>
        </p:txBody>
      </p:sp>
      <p:pic>
        <p:nvPicPr>
          <p:cNvPr id="1026" name="Picture 2" descr="Hasil gambar untuk roadmap arrow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5" y="983830"/>
            <a:ext cx="2895600" cy="290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asil gambar untuk java map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asil gambar untuk java map png"/>
          <p:cNvSpPr>
            <a:spLocks noChangeAspect="1" noChangeArrowheads="1"/>
          </p:cNvSpPr>
          <p:nvPr/>
        </p:nvSpPr>
        <p:spPr bwMode="auto">
          <a:xfrm>
            <a:off x="307974" y="7937"/>
            <a:ext cx="2282825" cy="22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5012411"/>
            <a:ext cx="3502025" cy="1200150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1031491" y="5306285"/>
            <a:ext cx="115824" cy="11037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391474" y="5361474"/>
            <a:ext cx="115824" cy="11037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564462" y="5743362"/>
            <a:ext cx="115824" cy="11037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799072" y="5829549"/>
            <a:ext cx="115824" cy="11037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783730" y="5626000"/>
            <a:ext cx="115824" cy="11037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9" idx="0"/>
          </p:cNvCxnSpPr>
          <p:nvPr/>
        </p:nvCxnSpPr>
        <p:spPr>
          <a:xfrm rot="16200000" flipV="1">
            <a:off x="770673" y="4987554"/>
            <a:ext cx="420531" cy="21693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3" idx="0"/>
          </p:cNvCxnSpPr>
          <p:nvPr/>
        </p:nvCxnSpPr>
        <p:spPr>
          <a:xfrm rot="5400000" flipH="1" flipV="1">
            <a:off x="1329779" y="5003961"/>
            <a:ext cx="477120" cy="23790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5607" y="4641935"/>
            <a:ext cx="931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PG </a:t>
            </a:r>
            <a:r>
              <a:rPr lang="en-US" sz="900" dirty="0" err="1" smtClean="0">
                <a:latin typeface="+mn-lt"/>
              </a:rPr>
              <a:t>Subang</a:t>
            </a:r>
            <a:endParaRPr lang="en-US" sz="9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4300" y="4209894"/>
            <a:ext cx="161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PG </a:t>
            </a:r>
            <a:r>
              <a:rPr lang="en-US" sz="900" dirty="0" err="1" smtClean="0">
                <a:latin typeface="+mn-lt"/>
              </a:rPr>
              <a:t>Jatitujuh</a:t>
            </a:r>
            <a:endParaRPr lang="en-US" sz="900" dirty="0" smtClean="0">
              <a:latin typeface="+mn-lt"/>
            </a:endParaRPr>
          </a:p>
          <a:p>
            <a:r>
              <a:rPr lang="en-US" sz="900" dirty="0" smtClean="0">
                <a:latin typeface="+mn-lt"/>
              </a:rPr>
              <a:t>PG </a:t>
            </a:r>
            <a:r>
              <a:rPr lang="en-US" sz="900" dirty="0" err="1" smtClean="0">
                <a:latin typeface="+mn-lt"/>
              </a:rPr>
              <a:t>Sindang</a:t>
            </a:r>
            <a:r>
              <a:rPr lang="en-US" sz="900" dirty="0" smtClean="0">
                <a:latin typeface="+mn-lt"/>
              </a:rPr>
              <a:t> </a:t>
            </a:r>
            <a:r>
              <a:rPr lang="en-US" sz="900" dirty="0" err="1" smtClean="0">
                <a:latin typeface="+mn-lt"/>
              </a:rPr>
              <a:t>Laut</a:t>
            </a:r>
            <a:endParaRPr lang="en-US" sz="900" dirty="0" smtClean="0">
              <a:latin typeface="+mn-lt"/>
            </a:endParaRPr>
          </a:p>
          <a:p>
            <a:r>
              <a:rPr lang="en-US" sz="900" dirty="0" smtClean="0">
                <a:latin typeface="+mn-lt"/>
              </a:rPr>
              <a:t>PG </a:t>
            </a:r>
            <a:r>
              <a:rPr lang="en-US" sz="900" dirty="0" err="1" smtClean="0">
                <a:latin typeface="+mn-lt"/>
              </a:rPr>
              <a:t>Tersana</a:t>
            </a:r>
            <a:r>
              <a:rPr lang="en-US" sz="900" dirty="0" smtClean="0">
                <a:latin typeface="+mn-lt"/>
              </a:rPr>
              <a:t> </a:t>
            </a:r>
            <a:r>
              <a:rPr lang="en-US" sz="900" dirty="0" err="1" smtClean="0">
                <a:latin typeface="+mn-lt"/>
              </a:rPr>
              <a:t>Baru</a:t>
            </a:r>
            <a:endParaRPr lang="en-US" sz="900" dirty="0" smtClean="0">
              <a:latin typeface="+mn-lt"/>
            </a:endParaRPr>
          </a:p>
          <a:p>
            <a:r>
              <a:rPr lang="en-US" sz="900" dirty="0" smtClean="0">
                <a:latin typeface="+mn-lt"/>
              </a:rPr>
              <a:t>PG </a:t>
            </a:r>
            <a:r>
              <a:rPr lang="en-US" sz="900" dirty="0" err="1" smtClean="0">
                <a:latin typeface="+mn-lt"/>
              </a:rPr>
              <a:t>Karang</a:t>
            </a:r>
            <a:r>
              <a:rPr lang="en-US" sz="900" dirty="0" smtClean="0">
                <a:latin typeface="+mn-lt"/>
              </a:rPr>
              <a:t> </a:t>
            </a:r>
            <a:r>
              <a:rPr lang="en-US" sz="900" dirty="0" err="1" smtClean="0">
                <a:latin typeface="+mn-lt"/>
              </a:rPr>
              <a:t>Suwung</a:t>
            </a:r>
            <a:endParaRPr lang="en-US" sz="900" dirty="0">
              <a:latin typeface="+mn-lt"/>
            </a:endParaRPr>
          </a:p>
        </p:txBody>
      </p:sp>
      <p:cxnSp>
        <p:nvCxnSpPr>
          <p:cNvPr id="27" name="Elbow Connector 26"/>
          <p:cNvCxnSpPr>
            <a:endCxn id="31" idx="0"/>
          </p:cNvCxnSpPr>
          <p:nvPr/>
        </p:nvCxnSpPr>
        <p:spPr>
          <a:xfrm rot="5400000">
            <a:off x="2199954" y="5915481"/>
            <a:ext cx="481497" cy="35801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12670" y="6335236"/>
            <a:ext cx="1098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PG </a:t>
            </a:r>
            <a:r>
              <a:rPr lang="en-US" sz="900" dirty="0" err="1" smtClean="0">
                <a:latin typeface="+mn-lt"/>
              </a:rPr>
              <a:t>Rejoagung</a:t>
            </a:r>
            <a:r>
              <a:rPr lang="en-US" sz="900" dirty="0" smtClean="0">
                <a:latin typeface="+mn-lt"/>
              </a:rPr>
              <a:t> </a:t>
            </a:r>
            <a:r>
              <a:rPr lang="en-US" sz="900" dirty="0" err="1" smtClean="0">
                <a:latin typeface="+mn-lt"/>
              </a:rPr>
              <a:t>Baru</a:t>
            </a:r>
            <a:endParaRPr lang="en-US" sz="9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02195" y="6351494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PG </a:t>
            </a:r>
            <a:r>
              <a:rPr lang="en-US" sz="900" dirty="0" err="1" smtClean="0">
                <a:latin typeface="+mn-lt"/>
              </a:rPr>
              <a:t>Krebet</a:t>
            </a:r>
            <a:r>
              <a:rPr lang="en-US" sz="900" dirty="0" smtClean="0">
                <a:latin typeface="+mn-lt"/>
              </a:rPr>
              <a:t> </a:t>
            </a:r>
            <a:r>
              <a:rPr lang="en-US" sz="900" dirty="0" err="1" smtClean="0">
                <a:latin typeface="+mn-lt"/>
              </a:rPr>
              <a:t>Baru</a:t>
            </a:r>
            <a:endParaRPr lang="en-US" sz="900" dirty="0">
              <a:latin typeface="+mn-lt"/>
            </a:endParaRPr>
          </a:p>
        </p:txBody>
      </p:sp>
      <p:cxnSp>
        <p:nvCxnSpPr>
          <p:cNvPr id="39" name="Elbow Connector 38"/>
          <p:cNvCxnSpPr/>
          <p:nvPr/>
        </p:nvCxnSpPr>
        <p:spPr>
          <a:xfrm rot="5400000" flipH="1" flipV="1">
            <a:off x="2552392" y="5201978"/>
            <a:ext cx="727113" cy="14282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38779" y="4679065"/>
            <a:ext cx="1098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PG </a:t>
            </a:r>
            <a:r>
              <a:rPr lang="en-US" sz="900" dirty="0" err="1" smtClean="0">
                <a:latin typeface="+mn-lt"/>
              </a:rPr>
              <a:t>Candi</a:t>
            </a:r>
            <a:r>
              <a:rPr lang="en-US" sz="900" dirty="0" smtClean="0">
                <a:latin typeface="+mn-lt"/>
              </a:rPr>
              <a:t> </a:t>
            </a:r>
            <a:r>
              <a:rPr lang="en-US" sz="900" dirty="0" err="1" smtClean="0">
                <a:latin typeface="+mn-lt"/>
              </a:rPr>
              <a:t>Baru</a:t>
            </a:r>
            <a:endParaRPr lang="en-US" sz="9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5498" y="879892"/>
            <a:ext cx="3313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463.708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ton 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</a:rPr>
              <a:t>produksi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</a:rPr>
              <a:t>gula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+mn-lt"/>
              </a:rPr>
              <a:t>9,0%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</a:rPr>
              <a:t>rendemen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33217" y="813829"/>
            <a:ext cx="1067116" cy="104499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2020</a:t>
            </a:r>
            <a:endParaRPr lang="en-US" sz="2000" b="1" dirty="0"/>
          </a:p>
        </p:txBody>
      </p:sp>
      <p:sp>
        <p:nvSpPr>
          <p:cNvPr id="30" name="Oval 29"/>
          <p:cNvSpPr/>
          <p:nvPr/>
        </p:nvSpPr>
        <p:spPr>
          <a:xfrm>
            <a:off x="663765" y="2985111"/>
            <a:ext cx="904574" cy="90357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2016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531091" y="3078243"/>
            <a:ext cx="22708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366.893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ton 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</a:rPr>
              <a:t>produksi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</a:rPr>
              <a:t>gula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endParaRPr lang="en-US" sz="9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8,5%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</a:rPr>
              <a:t>rendemen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952" y="2201755"/>
            <a:ext cx="5342048" cy="4265156"/>
          </a:xfrm>
          <a:prstGeom prst="rect">
            <a:avLst/>
          </a:prstGeom>
        </p:spPr>
      </p:pic>
      <p:cxnSp>
        <p:nvCxnSpPr>
          <p:cNvPr id="36" name="Elbow Connector 35"/>
          <p:cNvCxnSpPr>
            <a:stCxn id="15" idx="4"/>
          </p:cNvCxnSpPr>
          <p:nvPr/>
        </p:nvCxnSpPr>
        <p:spPr>
          <a:xfrm rot="16200000" flipH="1">
            <a:off x="2824740" y="5972171"/>
            <a:ext cx="395309" cy="33082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4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2556" y="2113481"/>
            <a:ext cx="10668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Melter</a:t>
            </a:r>
            <a:r>
              <a:rPr lang="en-US" sz="14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404" y="2740223"/>
            <a:ext cx="1220053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Carbonator</a:t>
            </a:r>
            <a:endParaRPr lang="en-US" sz="14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418" y="5313231"/>
            <a:ext cx="10668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Puteran</a:t>
            </a:r>
            <a:endParaRPr lang="en-US" sz="14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HGC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49506" y="3962400"/>
            <a:ext cx="1752600" cy="646331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Ion Exchanger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030" y="4429780"/>
            <a:ext cx="10668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Masakan</a:t>
            </a:r>
            <a:r>
              <a:rPr lang="en-US" sz="14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Rafinasi</a:t>
            </a:r>
            <a:endParaRPr lang="en-US" sz="14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443" y="3429000"/>
            <a:ext cx="10668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Rotary Leaf Filter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364" y="6062897"/>
            <a:ext cx="1559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/>
              <a:t>Gula</a:t>
            </a:r>
            <a:r>
              <a:rPr lang="en-US" sz="1400" b="1" i="1" dirty="0"/>
              <a:t> </a:t>
            </a:r>
            <a:r>
              <a:rPr lang="en-US" sz="1400" b="1" i="1" dirty="0" err="1" smtClean="0"/>
              <a:t>Pharmaceutis</a:t>
            </a:r>
            <a:endParaRPr lang="en-US" sz="1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0075" y="1443454"/>
            <a:ext cx="2205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Raw </a:t>
            </a:r>
            <a:r>
              <a:rPr lang="en-US" sz="1400" b="1" i="1" dirty="0" smtClean="0"/>
              <a:t>Sugar (</a:t>
            </a:r>
            <a:r>
              <a:rPr lang="en-US" sz="1400" b="1" i="1" dirty="0" err="1" smtClean="0"/>
              <a:t>eks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Tebu</a:t>
            </a:r>
            <a:r>
              <a:rPr lang="en-US" sz="1400" b="1" i="1" dirty="0" smtClean="0"/>
              <a:t>)</a:t>
            </a:r>
            <a:endParaRPr lang="en-US" sz="1400" b="1" i="1" dirty="0"/>
          </a:p>
        </p:txBody>
      </p:sp>
      <p:cxnSp>
        <p:nvCxnSpPr>
          <p:cNvPr id="29" name="Shape 23"/>
          <p:cNvCxnSpPr>
            <a:stCxn id="17" idx="2"/>
          </p:cNvCxnSpPr>
          <p:nvPr/>
        </p:nvCxnSpPr>
        <p:spPr>
          <a:xfrm rot="5400000">
            <a:off x="1985488" y="4230845"/>
            <a:ext cx="162433" cy="918204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5907" y="382487"/>
            <a:ext cx="6506957" cy="620347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lt1"/>
                </a:solidFill>
                <a:latin typeface="+mn-lt"/>
                <a:cs typeface="+mn-cs"/>
              </a:defRPr>
            </a:lvl2pPr>
            <a:lvl3pPr algn="ctr" eaLnBrk="0" hangingPunct="0">
              <a:defRPr sz="4400">
                <a:solidFill>
                  <a:schemeClr val="lt1"/>
                </a:solidFill>
                <a:latin typeface="+mn-lt"/>
                <a:cs typeface="+mn-cs"/>
              </a:defRPr>
            </a:lvl3pPr>
            <a:lvl4pPr algn="ctr" eaLnBrk="0" hangingPunct="0">
              <a:defRPr sz="4400">
                <a:solidFill>
                  <a:schemeClr val="lt1"/>
                </a:solidFill>
                <a:latin typeface="+mn-lt"/>
                <a:cs typeface="+mn-cs"/>
              </a:defRPr>
            </a:lvl4pPr>
            <a:lvl5pPr algn="ctr" eaLnBrk="0" hangingPunct="0">
              <a:defRPr sz="4400">
                <a:solidFill>
                  <a:schemeClr val="lt1"/>
                </a:solidFill>
                <a:latin typeface="+mn-lt"/>
                <a:cs typeface="+mn-c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ALUR PROSES  GULA PHARMACEUTIS</a:t>
            </a:r>
          </a:p>
        </p:txBody>
      </p:sp>
      <p:sp>
        <p:nvSpPr>
          <p:cNvPr id="2" name="Down Arrow 1"/>
          <p:cNvSpPr/>
          <p:nvPr/>
        </p:nvSpPr>
        <p:spPr>
          <a:xfrm>
            <a:off x="928533" y="3995507"/>
            <a:ext cx="85259" cy="4258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58286" y="1686580"/>
            <a:ext cx="0" cy="3852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9" idx="3"/>
            <a:endCxn id="17" idx="0"/>
          </p:cNvCxnSpPr>
          <p:nvPr/>
        </p:nvCxnSpPr>
        <p:spPr>
          <a:xfrm>
            <a:off x="1570243" y="3690610"/>
            <a:ext cx="955563" cy="271790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n Arrow 36"/>
          <p:cNvSpPr/>
          <p:nvPr/>
        </p:nvSpPr>
        <p:spPr>
          <a:xfrm>
            <a:off x="912253" y="2462863"/>
            <a:ext cx="87406" cy="195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912253" y="3101467"/>
            <a:ext cx="87406" cy="195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916446" y="4986107"/>
            <a:ext cx="87406" cy="195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868550" y="5878693"/>
            <a:ext cx="87406" cy="195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947676"/>
            <a:ext cx="5562600" cy="37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3733800" y="5592340"/>
            <a:ext cx="5105400" cy="584775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Gula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farmasi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spesifikasinya</a:t>
            </a:r>
            <a:r>
              <a:rPr lang="en-US" sz="1600" dirty="0" smtClean="0">
                <a:solidFill>
                  <a:schemeClr val="bg1"/>
                </a:solidFill>
              </a:rPr>
              <a:t> R1 + biological tested + </a:t>
            </a:r>
            <a:r>
              <a:rPr lang="en-US" sz="1600" dirty="0" err="1" smtClean="0">
                <a:solidFill>
                  <a:schemeClr val="bg1"/>
                </a:solidFill>
              </a:rPr>
              <a:t>rotasi</a:t>
            </a:r>
            <a:r>
              <a:rPr lang="en-US" sz="1600" dirty="0" smtClean="0">
                <a:solidFill>
                  <a:schemeClr val="bg1"/>
                </a:solidFill>
              </a:rPr>
              <a:t> optic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467600" cy="692150"/>
          </a:xfr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PENGEMBANGAN KE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GULA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PHARMACEUTIS</a:t>
            </a:r>
            <a:endParaRPr lang="id-ID" sz="24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 err="1" smtClean="0">
                <a:latin typeface="Arial Black" pitchFamily="34" charset="0"/>
              </a:rPr>
              <a:t>Pemenuhan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Persyaratan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Icumsa</a:t>
            </a:r>
            <a:r>
              <a:rPr lang="en-US" sz="2000" dirty="0" smtClean="0">
                <a:latin typeface="Arial Black" pitchFamily="34" charset="0"/>
              </a:rPr>
              <a:t> (max 45 IU)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000" dirty="0">
              <a:latin typeface="Arial Blac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 err="1" smtClean="0">
                <a:latin typeface="Arial Black" pitchFamily="34" charset="0"/>
              </a:rPr>
              <a:t>Penurunan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angka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gula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reduksi</a:t>
            </a:r>
            <a:r>
              <a:rPr lang="en-US" sz="2000" dirty="0" smtClean="0">
                <a:latin typeface="Arial Black" pitchFamily="34" charset="0"/>
              </a:rPr>
              <a:t> (max 0,012%)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000" dirty="0">
              <a:latin typeface="Arial Blac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 err="1" smtClean="0">
                <a:latin typeface="Arial Black" pitchFamily="34" charset="0"/>
              </a:rPr>
              <a:t>Penurunan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angka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cemaran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mikroba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(</a:t>
            </a:r>
            <a:r>
              <a:rPr lang="en-US" dirty="0" err="1" smtClean="0">
                <a:latin typeface="Arial Black" pitchFamily="34" charset="0"/>
              </a:rPr>
              <a:t>angka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lempeng</a:t>
            </a:r>
            <a:r>
              <a:rPr lang="en-US" dirty="0" smtClean="0">
                <a:latin typeface="Arial Black" pitchFamily="34" charset="0"/>
              </a:rPr>
              <a:t> total, coliform, </a:t>
            </a:r>
            <a:r>
              <a:rPr lang="en-US" dirty="0" err="1" smtClean="0">
                <a:latin typeface="Arial Black" pitchFamily="34" charset="0"/>
              </a:rPr>
              <a:t>kapang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dan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khamir</a:t>
            </a:r>
            <a:r>
              <a:rPr lang="en-US" dirty="0" smtClean="0">
                <a:latin typeface="Arial Black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586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266" y="161584"/>
            <a:ext cx="7976933" cy="639763"/>
          </a:xfrm>
        </p:spPr>
        <p:txBody>
          <a:bodyPr/>
          <a:lstStyle/>
          <a:p>
            <a:pPr algn="l"/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Kenapa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PG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Subang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?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AB60574D-8121-4B08-AE9C-2AB6A6DAB8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753" y="1039984"/>
            <a:ext cx="5652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Memiliki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Areal HGU 5500 Ha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Mampu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memproduksi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gula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per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tahun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20.000 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Menggunakan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Proses DRK (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Defekasi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Remelt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Karbonatasi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Hasil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gula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kualitas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premium (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dibawah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80 IU)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4600" y="4722820"/>
            <a:ext cx="2590799" cy="1888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4599" y="1224148"/>
            <a:ext cx="2590800" cy="3388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2" y="4541053"/>
            <a:ext cx="5403794" cy="2019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5203" y="3106630"/>
            <a:ext cx="1639523" cy="1229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267" y="3121657"/>
            <a:ext cx="1715800" cy="1209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asil gambar untuk pg subang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62" y="3102366"/>
            <a:ext cx="1725853" cy="1229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4612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00" y="762000"/>
            <a:ext cx="4486275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449" y="1219200"/>
            <a:ext cx="48251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Hasil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Laboratorium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Analisis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dan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Kalibrasi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/>
          </a:p>
          <a:p>
            <a:r>
              <a:rPr lang="en-US" sz="2400" b="1" dirty="0" smtClean="0"/>
              <a:t>BALAI BESAR INDUSTRI AGRO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05400" y="1371600"/>
            <a:ext cx="2146409" cy="1212494"/>
            <a:chOff x="1451654" y="4092885"/>
            <a:chExt cx="2146409" cy="1212494"/>
          </a:xfrm>
        </p:grpSpPr>
        <p:sp>
          <p:nvSpPr>
            <p:cNvPr id="4" name="TextBox 3"/>
            <p:cNvSpPr txBox="1"/>
            <p:nvPr/>
          </p:nvSpPr>
          <p:spPr>
            <a:xfrm rot="20189718">
              <a:off x="1506025" y="4209682"/>
              <a:ext cx="20920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ASLI</a:t>
              </a:r>
              <a:endPara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451654" y="4092885"/>
              <a:ext cx="1600200" cy="1212494"/>
              <a:chOff x="1447800" y="4060721"/>
              <a:chExt cx="1600200" cy="1212494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1752600" y="4689617"/>
                <a:ext cx="1295400" cy="5835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1447800" y="4060721"/>
                <a:ext cx="1295400" cy="5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261744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9931" y="914400"/>
            <a:ext cx="4933950" cy="5438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583" y="914400"/>
            <a:ext cx="38575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SERTIFIKAT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HASIL ANALISIS BAHAN BAKU</a:t>
            </a:r>
          </a:p>
          <a:p>
            <a:endParaRPr lang="en-US" sz="2000" dirty="0"/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PT PHAPROS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Tbk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81600" y="2057400"/>
            <a:ext cx="2146409" cy="1212494"/>
            <a:chOff x="1451654" y="4092885"/>
            <a:chExt cx="2146409" cy="1212494"/>
          </a:xfrm>
        </p:grpSpPr>
        <p:sp>
          <p:nvSpPr>
            <p:cNvPr id="7" name="TextBox 6"/>
            <p:cNvSpPr txBox="1"/>
            <p:nvPr/>
          </p:nvSpPr>
          <p:spPr>
            <a:xfrm rot="20189718">
              <a:off x="1506025" y="4209682"/>
              <a:ext cx="20920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ASLI</a:t>
              </a:r>
              <a:endPara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451654" y="4092885"/>
              <a:ext cx="1600200" cy="1212494"/>
              <a:chOff x="1447800" y="4060721"/>
              <a:chExt cx="1600200" cy="121249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752600" y="4689617"/>
                <a:ext cx="1295400" cy="5835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447800" y="4060721"/>
                <a:ext cx="1295400" cy="5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39521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5804590" cy="609600"/>
          </a:xfr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Pengembangan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Gula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Farmasi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RNI</a:t>
            </a:r>
            <a:endParaRPr lang="id-ID" sz="24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5048" y="1676400"/>
            <a:ext cx="8074152" cy="5084465"/>
            <a:chOff x="1219200" y="1397000"/>
            <a:chExt cx="6400800" cy="5084465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473773442"/>
                </p:ext>
              </p:extLst>
            </p:nvPr>
          </p:nvGraphicFramePr>
          <p:xfrm>
            <a:off x="1219200" y="1397000"/>
            <a:ext cx="6400800" cy="4394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ight Brace 7"/>
            <p:cNvSpPr/>
            <p:nvPr/>
          </p:nvSpPr>
          <p:spPr>
            <a:xfrm rot="5400000">
              <a:off x="2590800" y="4191000"/>
              <a:ext cx="609600" cy="2895600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5334000" y="4800600"/>
              <a:ext cx="609600" cy="1676400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1104" y="60198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B050"/>
                  </a:solidFill>
                </a:rPr>
                <a:t>2016</a:t>
              </a:r>
              <a:endParaRPr lang="id-ID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6019799"/>
              <a:ext cx="1955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B050"/>
                  </a:solidFill>
                </a:rPr>
                <a:t>2017 / 2018</a:t>
              </a:r>
              <a:endParaRPr lang="id-ID" sz="24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3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5880" y="310088"/>
            <a:ext cx="6096000" cy="46166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PENGEMBANGAN PRODUK NATURAL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375" y="1573621"/>
            <a:ext cx="2286000" cy="2312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466" y="162256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Bekerjasama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UGM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75" y="2219952"/>
            <a:ext cx="205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Mengembangkan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produk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anti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kolesterol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bahan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alami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mudah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sachet),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rasanya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enak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berefikasi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tinggi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46" y="3516868"/>
            <a:ext cx="236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Telah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lolos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uji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klinis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465" y="917717"/>
            <a:ext cx="8380334" cy="61555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Lolipid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 err="1" smtClean="0">
                <a:solidFill>
                  <a:schemeClr val="bg1"/>
                </a:solidFill>
              </a:rPr>
              <a:t>Efek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kombinasi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extrak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daun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sambung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nyawa</a:t>
            </a:r>
            <a:r>
              <a:rPr lang="en-US" sz="1400" dirty="0" smtClean="0">
                <a:solidFill>
                  <a:schemeClr val="bg1"/>
                </a:solidFill>
              </a:rPr>
              <a:t> (</a:t>
            </a:r>
            <a:r>
              <a:rPr lang="en-US" sz="1400" dirty="0" err="1" smtClean="0">
                <a:solidFill>
                  <a:schemeClr val="bg1"/>
                </a:solidFill>
              </a:rPr>
              <a:t>Gynura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procumbens</a:t>
            </a:r>
            <a:r>
              <a:rPr lang="en-US" sz="1400" dirty="0" smtClean="0">
                <a:solidFill>
                  <a:schemeClr val="bg1"/>
                </a:solidFill>
              </a:rPr>
              <a:t>) </a:t>
            </a:r>
            <a:r>
              <a:rPr lang="en-US" sz="1400" dirty="0" err="1" smtClean="0">
                <a:solidFill>
                  <a:schemeClr val="bg1"/>
                </a:solidFill>
              </a:rPr>
              <a:t>dengan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temulawak</a:t>
            </a:r>
            <a:r>
              <a:rPr lang="en-US" sz="1400" dirty="0" smtClean="0">
                <a:solidFill>
                  <a:schemeClr val="bg1"/>
                </a:solidFill>
              </a:rPr>
              <a:t> (curcuma </a:t>
            </a:r>
            <a:r>
              <a:rPr lang="en-US" sz="1400" dirty="0" err="1" smtClean="0">
                <a:solidFill>
                  <a:schemeClr val="bg1"/>
                </a:solidFill>
              </a:rPr>
              <a:t>xanthorrhiza</a:t>
            </a:r>
            <a:r>
              <a:rPr lang="en-US" sz="1400" dirty="0" smtClean="0">
                <a:solidFill>
                  <a:schemeClr val="bg1"/>
                </a:solidFill>
              </a:rPr>
              <a:t>) </a:t>
            </a:r>
            <a:r>
              <a:rPr lang="en-US" sz="1400" dirty="0" err="1" smtClean="0">
                <a:solidFill>
                  <a:schemeClr val="bg1"/>
                </a:solidFill>
              </a:rPr>
              <a:t>untuk</a:t>
            </a:r>
            <a:r>
              <a:rPr lang="en-US" sz="1400" dirty="0" smtClean="0">
                <a:solidFill>
                  <a:schemeClr val="bg1"/>
                </a:solidFill>
              </a:rPr>
              <a:t> anti dyslipidemia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87" y="2251365"/>
            <a:ext cx="2943225" cy="131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215" y="1631428"/>
            <a:ext cx="1632762" cy="1202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114" y="2797431"/>
            <a:ext cx="1609725" cy="11728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72000" y="2232810"/>
            <a:ext cx="685800" cy="1236418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2795" y="4151065"/>
            <a:ext cx="838033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Tensigard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 err="1" smtClean="0">
                <a:solidFill>
                  <a:schemeClr val="bg1"/>
                </a:solidFill>
              </a:rPr>
              <a:t>kombinasi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Seledri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dan</a:t>
            </a:r>
            <a:r>
              <a:rPr lang="en-US" sz="1400" dirty="0" smtClean="0">
                <a:solidFill>
                  <a:schemeClr val="bg1"/>
                </a:solidFill>
              </a:rPr>
              <a:t> Kumis </a:t>
            </a:r>
            <a:r>
              <a:rPr lang="en-US" sz="1400" dirty="0" err="1" smtClean="0">
                <a:solidFill>
                  <a:schemeClr val="bg1"/>
                </a:solidFill>
              </a:rPr>
              <a:t>Kucing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sebagai</a:t>
            </a:r>
            <a:r>
              <a:rPr lang="en-US" sz="1400" dirty="0" smtClean="0">
                <a:solidFill>
                  <a:schemeClr val="bg1"/>
                </a:solidFill>
              </a:rPr>
              <a:t> Anti </a:t>
            </a:r>
            <a:r>
              <a:rPr lang="en-US" sz="1400" dirty="0" err="1" smtClean="0">
                <a:solidFill>
                  <a:schemeClr val="bg1"/>
                </a:solidFill>
              </a:rPr>
              <a:t>Hipertensi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80" y="4673126"/>
            <a:ext cx="1891008" cy="1803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883" y="4716359"/>
            <a:ext cx="3594784" cy="1828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6913" y="4716359"/>
            <a:ext cx="2689886" cy="18498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6465" y="1533270"/>
            <a:ext cx="8356664" cy="2436961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74" y="685800"/>
            <a:ext cx="4340252" cy="4470460"/>
          </a:xfrm>
          <a:prstGeom prst="rect">
            <a:avLst/>
          </a:prstGeom>
        </p:spPr>
      </p:pic>
      <p:pic>
        <p:nvPicPr>
          <p:cNvPr id="11" name="Picture 2" descr="http://www.rni.co.id/images/header_r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3860"/>
            <a:ext cx="9144000" cy="16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3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>
          <a:xfrm>
            <a:off x="304800" y="438150"/>
            <a:ext cx="7527235" cy="477054"/>
          </a:xfrm>
          <a:prstGeom prst="rect">
            <a:avLst/>
          </a:prstGeom>
          <a:solidFill>
            <a:srgbClr val="00666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PENGEMBANGAN BAHAN BAKU LIOPHYLISASI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010" y="1447800"/>
            <a:ext cx="4644390" cy="160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 Narrow" pitchFamily="34" charset="0"/>
              </a:rPr>
              <a:t>Liofilisasi adalah suatu proses 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  <a:latin typeface="Arial Narrow" pitchFamily="34" charset="0"/>
              </a:rPr>
              <a:t>pengeringan material.</a:t>
            </a:r>
          </a:p>
          <a:p>
            <a:pPr algn="ctr"/>
            <a:endParaRPr lang="en-US" sz="2000" b="1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en-US" sz="2000" b="1" smtClean="0">
                <a:solidFill>
                  <a:schemeClr val="tx1"/>
                </a:solidFill>
                <a:latin typeface="Arial Narrow" pitchFamily="34" charset="0"/>
              </a:rPr>
              <a:t>Proses ini bekerja dengan 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  <a:latin typeface="Arial Narrow" pitchFamily="34" charset="0"/>
              </a:rPr>
              <a:t>menyublimasi air dari sampel beku. </a:t>
            </a:r>
            <a:endParaRPr lang="en-US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1262" y="1600200"/>
            <a:ext cx="3028950" cy="281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 Narrow" pitchFamily="34" charset="0"/>
              </a:rPr>
              <a:t>Lumbrokinase</a:t>
            </a:r>
            <a:r>
              <a:rPr lang="en-US" sz="20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Narrow" pitchFamily="34" charset="0"/>
              </a:rPr>
              <a:t>juga</a:t>
            </a:r>
            <a:r>
              <a:rPr lang="en-US" sz="20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Narrow" pitchFamily="34" charset="0"/>
              </a:rPr>
              <a:t>mampu</a:t>
            </a:r>
            <a:r>
              <a:rPr lang="en-US" sz="20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Narrow" pitchFamily="34" charset="0"/>
              </a:rPr>
              <a:t>mengurangi</a:t>
            </a:r>
            <a:r>
              <a:rPr lang="en-US" sz="20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Narrow" pitchFamily="34" charset="0"/>
              </a:rPr>
              <a:t>resiko</a:t>
            </a:r>
            <a:r>
              <a:rPr lang="en-US" sz="2000" b="1" dirty="0">
                <a:solidFill>
                  <a:schemeClr val="tx1"/>
                </a:solidFill>
                <a:latin typeface="Arial Narrow" pitchFamily="34" charset="0"/>
              </a:rPr>
              <a:t> myocardial infarction, </a:t>
            </a:r>
            <a:r>
              <a:rPr lang="en-US" sz="2000" b="1" dirty="0" err="1">
                <a:solidFill>
                  <a:schemeClr val="tx1"/>
                </a:solidFill>
                <a:latin typeface="Arial Narrow" pitchFamily="34" charset="0"/>
              </a:rPr>
              <a:t>cerebrovascular</a:t>
            </a:r>
            <a:r>
              <a:rPr lang="en-US" sz="2000" b="1" dirty="0">
                <a:solidFill>
                  <a:schemeClr val="tx1"/>
                </a:solidFill>
                <a:latin typeface="Arial Narrow" pitchFamily="34" charset="0"/>
              </a:rPr>
              <a:t> thrombosis, dan venous </a:t>
            </a:r>
            <a:r>
              <a:rPr lang="en-US" sz="2000" b="1" dirty="0" err="1">
                <a:solidFill>
                  <a:schemeClr val="tx1"/>
                </a:solidFill>
                <a:latin typeface="Arial Narrow" pitchFamily="34" charset="0"/>
              </a:rPr>
              <a:t>thromboembolism</a:t>
            </a:r>
            <a:endParaRPr lang="en-US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AutoShape 4" descr="http://www.google.co.id/url?sa=i&amp;source=imgres&amp;cd=&amp;ved=0CAUQjBwwAGoVChMItqqCivLHxgIVy5-UCh1sDgrU&amp;url=http%3A%2F%2F2.bp.blogspot.com%2F-6jB7Cp8no9U%2FTzKMaL5i0eI%2FAAAAAAAAAU4%2FwvqJGw6HdK8%2Fs1600%2Fcacing-tanah.jpg&amp;ei=bi6bVba7Ksu_0gTsnKigDQ&amp;psig=AFQjCNEYtiLr7GFxjKtkWm383FYz6eawpg&amp;ust=1436319726780342"/>
          <p:cNvSpPr>
            <a:spLocks noChangeAspect="1" noChangeArrowheads="1"/>
          </p:cNvSpPr>
          <p:nvPr/>
        </p:nvSpPr>
        <p:spPr bwMode="auto">
          <a:xfrm>
            <a:off x="152401" y="0"/>
            <a:ext cx="5410041" cy="5619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C:\Users\Admin\Desktop\Gambar\freeze_drying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3198813"/>
            <a:ext cx="5886449" cy="3430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37653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INDUSTRI FARMASI DI INDONESIA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143000"/>
            <a:ext cx="8458200" cy="231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 Same Side Corner Rectangle 8"/>
          <p:cNvSpPr/>
          <p:nvPr/>
        </p:nvSpPr>
        <p:spPr>
          <a:xfrm rot="5400000">
            <a:off x="2432465" y="1236436"/>
            <a:ext cx="419100" cy="2061029"/>
          </a:xfrm>
          <a:prstGeom prst="round2SameRect">
            <a:avLst/>
          </a:prstGeom>
          <a:solidFill>
            <a:srgbClr val="E46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ingle Corner Rectangle 12"/>
          <p:cNvSpPr/>
          <p:nvPr/>
        </p:nvSpPr>
        <p:spPr>
          <a:xfrm>
            <a:off x="274922" y="1586515"/>
            <a:ext cx="3171631" cy="338554"/>
          </a:xfrm>
          <a:prstGeom prst="round1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b="1" spc="-50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Jumlah</a:t>
            </a:r>
            <a:r>
              <a:rPr lang="en-US" sz="1600" b="1" spc="-5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Perusahaan </a:t>
            </a:r>
            <a:r>
              <a:rPr lang="en-US" sz="1600" b="1" spc="-50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Farmasi</a:t>
            </a:r>
            <a:r>
              <a:rPr lang="en-US" sz="1600" b="1" spc="-5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</a:p>
        </p:txBody>
      </p:sp>
      <p:sp>
        <p:nvSpPr>
          <p:cNvPr id="14" name="Round Same Side Corner Rectangle 13"/>
          <p:cNvSpPr/>
          <p:nvPr/>
        </p:nvSpPr>
        <p:spPr>
          <a:xfrm rot="5400000">
            <a:off x="1815125" y="2419834"/>
            <a:ext cx="419100" cy="826349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rot="5400000">
            <a:off x="1594265" y="3206753"/>
            <a:ext cx="419100" cy="384628"/>
          </a:xfrm>
          <a:prstGeom prst="round2Same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417443" y="2154476"/>
            <a:ext cx="1150516" cy="184666"/>
          </a:xfrm>
          <a:prstGeom prst="round1Rect">
            <a:avLst>
              <a:gd name="adj" fmla="val 0"/>
            </a:avLst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200" b="1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Swasta</a:t>
            </a:r>
            <a:r>
              <a:rPr lang="en-US" sz="12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 </a:t>
            </a:r>
            <a:r>
              <a:rPr lang="en-US" sz="1200" b="1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Nasional</a:t>
            </a:r>
            <a:endParaRPr lang="en-US" sz="1200" b="1" spc="-50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sp>
        <p:nvSpPr>
          <p:cNvPr id="19" name="Round Single Corner Rectangle 18"/>
          <p:cNvSpPr/>
          <p:nvPr/>
        </p:nvSpPr>
        <p:spPr>
          <a:xfrm>
            <a:off x="265043" y="2706019"/>
            <a:ext cx="1302916" cy="184666"/>
          </a:xfrm>
          <a:prstGeom prst="round1Rect">
            <a:avLst>
              <a:gd name="adj" fmla="val 0"/>
            </a:avLst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2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Multi </a:t>
            </a:r>
            <a:r>
              <a:rPr lang="en-US" sz="1200" b="1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nasional</a:t>
            </a:r>
            <a:endParaRPr lang="en-US" sz="1200" b="1" spc="-50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sp>
        <p:nvSpPr>
          <p:cNvPr id="20" name="Round Single Corner Rectangle 19"/>
          <p:cNvSpPr/>
          <p:nvPr/>
        </p:nvSpPr>
        <p:spPr>
          <a:xfrm>
            <a:off x="845419" y="3301105"/>
            <a:ext cx="722540" cy="184666"/>
          </a:xfrm>
          <a:prstGeom prst="round1Rect">
            <a:avLst>
              <a:gd name="adj" fmla="val 0"/>
            </a:avLst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2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BUMN</a:t>
            </a:r>
          </a:p>
        </p:txBody>
      </p:sp>
      <p:sp>
        <p:nvSpPr>
          <p:cNvPr id="23" name="Round Single Corner Rectangle 22"/>
          <p:cNvSpPr/>
          <p:nvPr/>
        </p:nvSpPr>
        <p:spPr>
          <a:xfrm>
            <a:off x="2571417" y="2156726"/>
            <a:ext cx="657226" cy="246221"/>
          </a:xfrm>
          <a:prstGeom prst="round1Rect">
            <a:avLst>
              <a:gd name="adj" fmla="val 0"/>
            </a:avLst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spc="-50" dirty="0" smtClean="0">
                <a:solidFill>
                  <a:schemeClr val="bg1"/>
                </a:solidFill>
                <a:latin typeface="Corbel" pitchFamily="34" charset="0"/>
              </a:rPr>
              <a:t>194</a:t>
            </a:r>
          </a:p>
        </p:txBody>
      </p:sp>
      <p:sp>
        <p:nvSpPr>
          <p:cNvPr id="24" name="Round Single Corner Rectangle 23"/>
          <p:cNvSpPr/>
          <p:nvPr/>
        </p:nvSpPr>
        <p:spPr>
          <a:xfrm>
            <a:off x="1780624" y="2675241"/>
            <a:ext cx="657226" cy="246221"/>
          </a:xfrm>
          <a:prstGeom prst="round1Rect">
            <a:avLst>
              <a:gd name="adj" fmla="val 0"/>
            </a:avLst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spc="-50" dirty="0" smtClean="0">
                <a:solidFill>
                  <a:schemeClr val="bg1"/>
                </a:solidFill>
                <a:latin typeface="Corbel" pitchFamily="34" charset="0"/>
              </a:rPr>
              <a:t>26</a:t>
            </a:r>
          </a:p>
        </p:txBody>
      </p:sp>
      <p:sp>
        <p:nvSpPr>
          <p:cNvPr id="25" name="Round Single Corner Rectangle 24"/>
          <p:cNvSpPr/>
          <p:nvPr/>
        </p:nvSpPr>
        <p:spPr>
          <a:xfrm>
            <a:off x="1657017" y="3280676"/>
            <a:ext cx="327931" cy="246221"/>
          </a:xfrm>
          <a:prstGeom prst="round1Rect">
            <a:avLst>
              <a:gd name="adj" fmla="val 0"/>
            </a:avLst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spc="-50" dirty="0" smtClean="0">
                <a:solidFill>
                  <a:schemeClr val="bg1"/>
                </a:solidFill>
                <a:latin typeface="Corbel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974" y="758799"/>
            <a:ext cx="876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pasar</a:t>
            </a:r>
            <a:r>
              <a:rPr lang="en-US" sz="1400" dirty="0" smtClean="0"/>
              <a:t> ASEAN, Indonesia </a:t>
            </a:r>
            <a:r>
              <a:rPr lang="en-US" sz="1400" dirty="0" err="1" smtClean="0"/>
              <a:t>berkontribusi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kurang</a:t>
            </a:r>
            <a:r>
              <a:rPr lang="en-US" sz="1400" dirty="0" smtClean="0"/>
              <a:t> 27%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pasar</a:t>
            </a:r>
            <a:r>
              <a:rPr lang="en-US" sz="1400" dirty="0" smtClean="0"/>
              <a:t> </a:t>
            </a:r>
            <a:r>
              <a:rPr lang="en-US" sz="1400" dirty="0" err="1" smtClean="0"/>
              <a:t>terbesar</a:t>
            </a:r>
            <a:r>
              <a:rPr lang="en-US" sz="1400" dirty="0" smtClean="0"/>
              <a:t> di ASEAN</a:t>
            </a: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0" y="1143000"/>
            <a:ext cx="0" cy="50292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2864868441"/>
              </p:ext>
            </p:extLst>
          </p:nvPr>
        </p:nvGraphicFramePr>
        <p:xfrm>
          <a:off x="4406470" y="1429212"/>
          <a:ext cx="4356530" cy="298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487357" y="4004247"/>
            <a:ext cx="210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ASEAN, </a:t>
            </a:r>
            <a:r>
              <a:rPr lang="en-US" dirty="0" err="1" smtClean="0"/>
              <a:t>Rp</a:t>
            </a:r>
            <a:r>
              <a:rPr lang="en-US" dirty="0" smtClean="0"/>
              <a:t>. 222 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86600" y="40502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INDONESIA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06786" y="277788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Negara</a:t>
            </a:r>
          </a:p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</a:rPr>
              <a:t>lainnya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73%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8800" y="2833008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Indonesia,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27%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43800" y="2432898"/>
            <a:ext cx="13301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Industri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nasional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73%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00121" y="3233117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</a:rPr>
              <a:t>Asing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27%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25558" y="4834248"/>
            <a:ext cx="473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Pertumbuhan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berkisar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11%  - 14% per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tahun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043171" y="5203580"/>
            <a:ext cx="4497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47472" y="5345668"/>
            <a:ext cx="504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ekspor</a:t>
            </a:r>
            <a:r>
              <a:rPr lang="en-US" sz="1600" dirty="0" smtClean="0"/>
              <a:t> </a:t>
            </a:r>
            <a:r>
              <a:rPr lang="en-US" sz="1600" dirty="0" err="1" smtClean="0"/>
              <a:t>Industri</a:t>
            </a:r>
            <a:r>
              <a:rPr lang="en-US" sz="1600" dirty="0" smtClean="0"/>
              <a:t> </a:t>
            </a:r>
            <a:r>
              <a:rPr lang="en-US" sz="1600" dirty="0" err="1" smtClean="0"/>
              <a:t>farmasi</a:t>
            </a:r>
            <a:r>
              <a:rPr lang="en-US" sz="1600" dirty="0" smtClean="0"/>
              <a:t> Nasional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kurang</a:t>
            </a:r>
            <a:r>
              <a:rPr lang="en-US" sz="1600" dirty="0" smtClean="0"/>
              <a:t> </a:t>
            </a:r>
            <a:r>
              <a:rPr lang="id-ID" sz="1600" dirty="0" smtClean="0"/>
              <a:t>Rp. </a:t>
            </a:r>
            <a:r>
              <a:rPr lang="en-US" sz="1600" dirty="0" smtClean="0"/>
              <a:t>2,2 </a:t>
            </a:r>
            <a:r>
              <a:rPr lang="en-US" sz="1600" dirty="0" err="1" smtClean="0"/>
              <a:t>triliun</a:t>
            </a:r>
            <a:r>
              <a:rPr lang="en-US" sz="1600" dirty="0" smtClean="0"/>
              <a:t> (2015), 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impor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kurang</a:t>
            </a:r>
            <a:r>
              <a:rPr lang="en-US" sz="1600" dirty="0" smtClean="0"/>
              <a:t> </a:t>
            </a:r>
            <a:r>
              <a:rPr lang="id-ID" sz="1600" smtClean="0"/>
              <a:t>Rp. </a:t>
            </a:r>
            <a:r>
              <a:rPr lang="en-US" sz="1600" smtClean="0"/>
              <a:t>23,1 </a:t>
            </a:r>
            <a:r>
              <a:rPr lang="en-US" sz="1600" dirty="0" err="1" smtClean="0"/>
              <a:t>triliun</a:t>
            </a:r>
            <a:r>
              <a:rPr lang="en-US" sz="1600" dirty="0" smtClean="0"/>
              <a:t> di </a:t>
            </a:r>
            <a:r>
              <a:rPr lang="en-US" sz="1600" dirty="0" err="1" smtClean="0"/>
              <a:t>dominasi</a:t>
            </a:r>
            <a:r>
              <a:rPr lang="en-US" sz="1600" dirty="0" smtClean="0"/>
              <a:t> </a:t>
            </a:r>
            <a:r>
              <a:rPr lang="en-US" sz="1600" dirty="0" err="1" smtClean="0"/>
              <a:t>impor</a:t>
            </a:r>
            <a:r>
              <a:rPr lang="en-US" sz="1600" dirty="0" smtClean="0"/>
              <a:t> </a:t>
            </a:r>
            <a:r>
              <a:rPr lang="en-US" sz="1600" dirty="0" err="1" smtClean="0"/>
              <a:t>bahan</a:t>
            </a:r>
            <a:r>
              <a:rPr lang="en-US" sz="1600" dirty="0" smtClean="0"/>
              <a:t> </a:t>
            </a:r>
            <a:r>
              <a:rPr lang="en-US" sz="1600" dirty="0" err="1" smtClean="0"/>
              <a:t>baku</a:t>
            </a:r>
            <a:r>
              <a:rPr lang="en-US" sz="1600" dirty="0" smtClean="0"/>
              <a:t> </a:t>
            </a:r>
            <a:r>
              <a:rPr lang="en-US" sz="1600" dirty="0" err="1" smtClean="0"/>
              <a:t>obat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3826947" y="1203069"/>
            <a:ext cx="504703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Pangsa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pasar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Farmasi</a:t>
            </a:r>
            <a:r>
              <a:rPr lang="en-US" sz="1400" dirty="0" smtClean="0">
                <a:solidFill>
                  <a:schemeClr val="bg1"/>
                </a:solidFill>
              </a:rPr>
              <a:t> Indonesia (2015) </a:t>
            </a:r>
            <a:r>
              <a:rPr lang="en-US" dirty="0" err="1" smtClean="0">
                <a:solidFill>
                  <a:schemeClr val="bg1"/>
                </a:solidFill>
              </a:rPr>
              <a:t>Rp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60 </a:t>
            </a:r>
            <a:r>
              <a:rPr lang="en-US" dirty="0" err="1" smtClean="0">
                <a:solidFill>
                  <a:schemeClr val="bg1"/>
                </a:solidFill>
              </a:rPr>
              <a:t>triliun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00" y="4229256"/>
            <a:ext cx="3219450" cy="4286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82" y="4711208"/>
            <a:ext cx="942975" cy="10668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558" y="4705822"/>
            <a:ext cx="952500" cy="9429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567" y="5778008"/>
            <a:ext cx="952500" cy="7334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885" y="5532031"/>
            <a:ext cx="952500" cy="6477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8885" y="4705822"/>
            <a:ext cx="971550" cy="8001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2457" y="6063758"/>
            <a:ext cx="1714500" cy="447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5207" y="5648797"/>
            <a:ext cx="971550" cy="44767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962400" y="6383179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Sumber</a:t>
            </a:r>
            <a:r>
              <a:rPr lang="en-US" sz="1000" dirty="0" smtClean="0"/>
              <a:t> : IMS (2015), </a:t>
            </a:r>
            <a:r>
              <a:rPr lang="en-US" sz="1000" dirty="0" err="1" smtClean="0"/>
              <a:t>diolah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1143000" y="285396"/>
            <a:ext cx="6629400" cy="523220"/>
          </a:xfrm>
          <a:prstGeom prst="rect">
            <a:avLst/>
          </a:prstGeom>
          <a:solidFill>
            <a:srgbClr val="00666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Insulin Analogue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5100" y="4648200"/>
            <a:ext cx="4800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 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Angka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penderita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DM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di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Indonesia, dan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terlihat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pertumbuhan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dari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tahun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ke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tahun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 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Diketahui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insulin analogue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memiliki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banyak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keunggulan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dibandingkan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human insulin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 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Melakukan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penjajakan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kerjasama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untuk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transfer knowledge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dengan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Korea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AutoShape 2" descr="https://www.elixa.com/light/Fig11.png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C:\Users\Admin\Desktop\Gambar\drjohanarsabekas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100" y="3505200"/>
            <a:ext cx="3886200" cy="28956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889500" y="5486400"/>
            <a:ext cx="426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C:\Users\Admin\Desktop\Gambar\grafik_diabetes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900" y="1066800"/>
            <a:ext cx="3505200" cy="2362200"/>
          </a:xfrm>
          <a:prstGeom prst="rect">
            <a:avLst/>
          </a:prstGeom>
          <a:noFill/>
        </p:spPr>
      </p:pic>
      <p:pic>
        <p:nvPicPr>
          <p:cNvPr id="18" name="Picture 4" descr="C:\Users\Admin\Desktop\Gambar\insulin-analogu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914400"/>
            <a:ext cx="4724400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09328" y="1104405"/>
            <a:ext cx="3077194" cy="533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22" y="2352180"/>
            <a:ext cx="1857375" cy="12477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91244" y="1222306"/>
            <a:ext cx="2667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Capital Intensive</a:t>
            </a:r>
          </a:p>
          <a:p>
            <a:endParaRPr lang="en-US" sz="11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Diperlukan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lebih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Rp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100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miliar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untuk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mendirikan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pabrik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baru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2628" y="1104405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695206" y="1066800"/>
            <a:ext cx="3077194" cy="5334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77122" y="1184701"/>
            <a:ext cx="2667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Technology Intensive</a:t>
            </a:r>
          </a:p>
          <a:p>
            <a:endParaRPr lang="en-US" sz="11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Research &amp;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Clinical Research /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Manufacturing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Packaging technology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28506" y="10668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365" y="2580780"/>
            <a:ext cx="1666875" cy="11049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48837" y="4032040"/>
            <a:ext cx="3077194" cy="533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30753" y="4149941"/>
            <a:ext cx="2667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Highly Regulated</a:t>
            </a:r>
          </a:p>
          <a:p>
            <a:endParaRPr lang="en-US" sz="11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CPOB, BA / BE, NIE,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Business ethics,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dll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2137" y="4032040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097" y="5209680"/>
            <a:ext cx="1676400" cy="1257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695206" y="4032040"/>
            <a:ext cx="3077194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977122" y="4149941"/>
            <a:ext cx="2667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Skilled Labor</a:t>
            </a:r>
          </a:p>
          <a:p>
            <a:endParaRPr lang="en-US" sz="11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6666"/>
                </a:solidFill>
                <a:latin typeface="+mn-lt"/>
              </a:rPr>
              <a:t>Researcher, </a:t>
            </a:r>
            <a:r>
              <a:rPr lang="en-US" sz="1400" dirty="0" err="1" smtClean="0">
                <a:solidFill>
                  <a:srgbClr val="006666"/>
                </a:solidFill>
                <a:latin typeface="+mn-lt"/>
              </a:rPr>
              <a:t>Laboratiriest</a:t>
            </a:r>
            <a:r>
              <a:rPr lang="en-US" sz="1400" dirty="0" smtClean="0">
                <a:solidFill>
                  <a:srgbClr val="006666"/>
                </a:solidFill>
                <a:latin typeface="+mn-lt"/>
              </a:rPr>
              <a:t>,</a:t>
            </a:r>
          </a:p>
          <a:p>
            <a:r>
              <a:rPr lang="en-US" sz="1400" dirty="0" err="1" smtClean="0">
                <a:solidFill>
                  <a:srgbClr val="006666"/>
                </a:solidFill>
                <a:latin typeface="+mn-lt"/>
              </a:rPr>
              <a:t>Mdical</a:t>
            </a:r>
            <a:r>
              <a:rPr lang="en-US" sz="1400" dirty="0" smtClean="0">
                <a:solidFill>
                  <a:srgbClr val="006666"/>
                </a:solidFill>
                <a:latin typeface="+mn-lt"/>
              </a:rPr>
              <a:t> Representative, </a:t>
            </a:r>
            <a:r>
              <a:rPr lang="en-US" sz="1400" dirty="0" err="1" smtClean="0">
                <a:solidFill>
                  <a:srgbClr val="006666"/>
                </a:solidFill>
                <a:latin typeface="+mn-lt"/>
              </a:rPr>
              <a:t>dll</a:t>
            </a:r>
            <a:endParaRPr lang="en-US" sz="1400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428506" y="4032040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289" y="5209680"/>
            <a:ext cx="1343025" cy="1247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28600" y="37653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INDUSTRI FARMASI DI INDONESIA (2)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36561" y="853523"/>
            <a:ext cx="8458200" cy="231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80999" y="3048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 ASEAN, Indonesia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merupakan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pasar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farmasi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terbesar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pangsa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pasar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USD 9,4 billion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tahun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2018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masuk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TOP 20 GLOBAL RANGKING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tahun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2017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72209"/>
            <a:ext cx="8458200" cy="231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0800"/>
            <a:ext cx="5181600" cy="3305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7287" y="1722647"/>
            <a:ext cx="4876800" cy="609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Indonesia </a:t>
            </a:r>
            <a:r>
              <a:rPr lang="en-US" dirty="0" err="1" smtClean="0"/>
              <a:t>Pharma</a:t>
            </a:r>
            <a:r>
              <a:rPr lang="en-US" dirty="0" smtClean="0"/>
              <a:t> Market Forecast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367624" y="2934031"/>
            <a:ext cx="3641698" cy="1327868"/>
          </a:xfrm>
          <a:custGeom>
            <a:avLst/>
            <a:gdLst>
              <a:gd name="connsiteX0" fmla="*/ 0 w 3641698"/>
              <a:gd name="connsiteY0" fmla="*/ 0 h 1327868"/>
              <a:gd name="connsiteX1" fmla="*/ 381663 w 3641698"/>
              <a:gd name="connsiteY1" fmla="*/ 429371 h 1327868"/>
              <a:gd name="connsiteX2" fmla="*/ 739472 w 3641698"/>
              <a:gd name="connsiteY2" fmla="*/ 1327868 h 1327868"/>
              <a:gd name="connsiteX3" fmla="*/ 1105232 w 3641698"/>
              <a:gd name="connsiteY3" fmla="*/ 803082 h 1327868"/>
              <a:gd name="connsiteX4" fmla="*/ 1470992 w 3641698"/>
              <a:gd name="connsiteY4" fmla="*/ 826936 h 1327868"/>
              <a:gd name="connsiteX5" fmla="*/ 1804946 w 3641698"/>
              <a:gd name="connsiteY5" fmla="*/ 882595 h 1327868"/>
              <a:gd name="connsiteX6" fmla="*/ 2186609 w 3641698"/>
              <a:gd name="connsiteY6" fmla="*/ 811033 h 1327868"/>
              <a:gd name="connsiteX7" fmla="*/ 2544418 w 3641698"/>
              <a:gd name="connsiteY7" fmla="*/ 818985 h 1327868"/>
              <a:gd name="connsiteX8" fmla="*/ 2902226 w 3641698"/>
              <a:gd name="connsiteY8" fmla="*/ 795131 h 1327868"/>
              <a:gd name="connsiteX9" fmla="*/ 3283889 w 3641698"/>
              <a:gd name="connsiteY9" fmla="*/ 834887 h 1327868"/>
              <a:gd name="connsiteX10" fmla="*/ 3641698 w 3641698"/>
              <a:gd name="connsiteY10" fmla="*/ 826936 h 132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41698" h="1327868">
                <a:moveTo>
                  <a:pt x="0" y="0"/>
                </a:moveTo>
                <a:lnTo>
                  <a:pt x="381663" y="429371"/>
                </a:lnTo>
                <a:lnTo>
                  <a:pt x="739472" y="1327868"/>
                </a:lnTo>
                <a:lnTo>
                  <a:pt x="1105232" y="803082"/>
                </a:lnTo>
                <a:lnTo>
                  <a:pt x="1470992" y="826936"/>
                </a:lnTo>
                <a:lnTo>
                  <a:pt x="1804946" y="882595"/>
                </a:lnTo>
                <a:lnTo>
                  <a:pt x="2186609" y="811033"/>
                </a:lnTo>
                <a:lnTo>
                  <a:pt x="2544418" y="818985"/>
                </a:lnTo>
                <a:lnTo>
                  <a:pt x="2902226" y="795131"/>
                </a:lnTo>
                <a:lnTo>
                  <a:pt x="3283889" y="834887"/>
                </a:lnTo>
                <a:lnTo>
                  <a:pt x="3641698" y="826936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41237" y="6113445"/>
            <a:ext cx="2325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59087" y="59596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Sales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552563" y="6039598"/>
            <a:ext cx="228600" cy="129305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37916" y="5964199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Growth rate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6312526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Sumber</a:t>
            </a:r>
            <a:r>
              <a:rPr lang="en-US" sz="1000" dirty="0" smtClean="0"/>
              <a:t> : IMS (2015), </a:t>
            </a:r>
            <a:r>
              <a:rPr lang="en-US" sz="1000" dirty="0" err="1" smtClean="0"/>
              <a:t>diolah</a:t>
            </a:r>
            <a:endParaRPr lang="en-US" sz="1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669173"/>
            <a:ext cx="2400300" cy="440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673074460"/>
              </p:ext>
            </p:extLst>
          </p:nvPr>
        </p:nvGraphicFramePr>
        <p:xfrm>
          <a:off x="187937" y="1148324"/>
          <a:ext cx="8200677" cy="206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63773" y="1514040"/>
            <a:ext cx="8666163" cy="1874837"/>
            <a:chOff x="295275" y="1004888"/>
            <a:chExt cx="8666163" cy="1874837"/>
          </a:xfrm>
        </p:grpSpPr>
        <p:sp>
          <p:nvSpPr>
            <p:cNvPr id="20" name="TextBox 4"/>
            <p:cNvSpPr txBox="1">
              <a:spLocks noChangeArrowheads="1"/>
            </p:cNvSpPr>
            <p:nvPr/>
          </p:nvSpPr>
          <p:spPr bwMode="auto">
            <a:xfrm>
              <a:off x="519113" y="1004888"/>
              <a:ext cx="22415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b="1">
                  <a:latin typeface="Arial" pitchFamily="34" charset="0"/>
                  <a:cs typeface="Arial" pitchFamily="34" charset="0"/>
                </a:rPr>
                <a:t>KONDISI SAAT INI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386138" y="2082800"/>
              <a:ext cx="631825" cy="684213"/>
            </a:xfrm>
            <a:prstGeom prst="ellipse">
              <a:avLst/>
            </a:prstGeom>
            <a:blipFill dpi="0" rotWithShape="1">
              <a:blip r:embed="rId8" cstate="email">
                <a:extLst/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21"/>
            <p:cNvSpPr/>
            <p:nvPr/>
          </p:nvSpPr>
          <p:spPr>
            <a:xfrm>
              <a:off x="4657725" y="2082800"/>
              <a:ext cx="631825" cy="684213"/>
            </a:xfrm>
            <a:prstGeom prst="ellipse">
              <a:avLst/>
            </a:prstGeom>
            <a:blipFill dpi="0" rotWithShape="1">
              <a:blip r:embed="rId9" cstate="email">
                <a:extLst/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184900" y="2082800"/>
              <a:ext cx="631825" cy="684213"/>
            </a:xfrm>
            <a:prstGeom prst="ellipse">
              <a:avLst/>
            </a:prstGeom>
            <a:blipFill dpi="0" rotWithShape="1">
              <a:blip r:embed="rId10" cstate="email">
                <a:extLst/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23"/>
            <p:cNvSpPr/>
            <p:nvPr/>
          </p:nvSpPr>
          <p:spPr>
            <a:xfrm>
              <a:off x="7723188" y="2082800"/>
              <a:ext cx="631825" cy="684213"/>
            </a:xfrm>
            <a:prstGeom prst="ellipse">
              <a:avLst/>
            </a:prstGeom>
            <a:blipFill dpi="0" rotWithShape="1">
              <a:blip r:embed="rId11" cstate="email">
                <a:extLst/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24"/>
            <p:cNvSpPr/>
            <p:nvPr/>
          </p:nvSpPr>
          <p:spPr>
            <a:xfrm>
              <a:off x="295275" y="1006475"/>
              <a:ext cx="8666163" cy="18732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100423811"/>
              </p:ext>
            </p:extLst>
          </p:nvPr>
        </p:nvGraphicFramePr>
        <p:xfrm>
          <a:off x="4373314" y="2901742"/>
          <a:ext cx="4213477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Down Arrow 17"/>
          <p:cNvSpPr/>
          <p:nvPr/>
        </p:nvSpPr>
        <p:spPr>
          <a:xfrm>
            <a:off x="3521075" y="3391152"/>
            <a:ext cx="1928813" cy="582613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61950" y="4742114"/>
            <a:ext cx="847725" cy="817562"/>
          </a:xfrm>
          <a:prstGeom prst="roundRect">
            <a:avLst/>
          </a:prstGeom>
          <a:solidFill>
            <a:srgbClr val="0066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R&amp;D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361950" y="5396162"/>
            <a:ext cx="631559" cy="684214"/>
          </a:xfrm>
          <a:prstGeom prst="ellipse">
            <a:avLst/>
          </a:prstGeom>
          <a:blipFill>
            <a:blip r:embed="rId17" cstate="email">
              <a:extLst/>
            </a:blip>
            <a:srcRect/>
            <a:stretch>
              <a:fillRect t="-31000" b="-3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ounded Rectangle 27"/>
          <p:cNvSpPr/>
          <p:nvPr/>
        </p:nvSpPr>
        <p:spPr bwMode="auto">
          <a:xfrm>
            <a:off x="1282699" y="4742114"/>
            <a:ext cx="846138" cy="817562"/>
          </a:xfrm>
          <a:prstGeom prst="roundRect">
            <a:avLst/>
          </a:prstGeom>
          <a:solidFill>
            <a:srgbClr val="0066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UJI KLINIS</a:t>
            </a:r>
            <a:endParaRPr lang="en-US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244724" y="4743702"/>
            <a:ext cx="846138" cy="817563"/>
          </a:xfrm>
          <a:prstGeom prst="roundRect">
            <a:avLst/>
          </a:prstGeom>
          <a:solidFill>
            <a:srgbClr val="0066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Inter-mediate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3182938" y="4742114"/>
            <a:ext cx="847725" cy="817562"/>
          </a:xfrm>
          <a:prstGeom prst="roundRect">
            <a:avLst/>
          </a:prstGeom>
          <a:solidFill>
            <a:srgbClr val="0066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API</a:t>
            </a: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361950" y="4038851"/>
            <a:ext cx="1710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>
                <a:latin typeface="Arial" pitchFamily="34" charset="0"/>
                <a:cs typeface="Arial" pitchFamily="34" charset="0"/>
              </a:rPr>
              <a:t>MASA DEPAN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724400" y="5418138"/>
            <a:ext cx="631825" cy="684212"/>
          </a:xfrm>
          <a:prstGeom prst="ellipse">
            <a:avLst/>
          </a:prstGeom>
          <a:blipFill dpi="0" rotWithShape="1">
            <a:blip r:embed="rId9" cstate="email">
              <a:extLst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Oval 32"/>
          <p:cNvSpPr/>
          <p:nvPr/>
        </p:nvSpPr>
        <p:spPr bwMode="auto">
          <a:xfrm>
            <a:off x="6251575" y="5487988"/>
            <a:ext cx="631825" cy="684212"/>
          </a:xfrm>
          <a:prstGeom prst="ellipse">
            <a:avLst/>
          </a:prstGeom>
          <a:blipFill dpi="0" rotWithShape="1">
            <a:blip r:embed="rId10" cstate="email">
              <a:extLst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 bwMode="auto">
          <a:xfrm>
            <a:off x="7789863" y="5487988"/>
            <a:ext cx="631825" cy="684212"/>
          </a:xfrm>
          <a:prstGeom prst="ellipse">
            <a:avLst/>
          </a:prstGeom>
          <a:blipFill dpi="0" rotWithShape="1">
            <a:blip r:embed="rId18" cstate="email">
              <a:extLst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ounded Rectangle 34"/>
          <p:cNvSpPr/>
          <p:nvPr/>
        </p:nvSpPr>
        <p:spPr bwMode="auto">
          <a:xfrm>
            <a:off x="152400" y="3973764"/>
            <a:ext cx="8666163" cy="23542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389195" y="5396162"/>
            <a:ext cx="631559" cy="684214"/>
          </a:xfrm>
          <a:prstGeom prst="ellipse">
            <a:avLst/>
          </a:prstGeom>
          <a:blipFill>
            <a:blip r:embed="rId19" cstate="email">
              <a:extLst/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Oval 36"/>
          <p:cNvSpPr/>
          <p:nvPr/>
        </p:nvSpPr>
        <p:spPr bwMode="auto">
          <a:xfrm>
            <a:off x="2244725" y="5396164"/>
            <a:ext cx="631559" cy="684214"/>
          </a:xfrm>
          <a:prstGeom prst="ellipse">
            <a:avLst/>
          </a:prstGeom>
          <a:blipFill>
            <a:blip r:embed="rId20" cstate="email">
              <a:extLst/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Oval 37"/>
          <p:cNvSpPr/>
          <p:nvPr/>
        </p:nvSpPr>
        <p:spPr bwMode="auto">
          <a:xfrm>
            <a:off x="3291154" y="5396162"/>
            <a:ext cx="631559" cy="684214"/>
          </a:xfrm>
          <a:prstGeom prst="ellipse">
            <a:avLst/>
          </a:prstGeom>
          <a:blipFill>
            <a:blip r:embed="rId21" cstate="email">
              <a:extLst/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9" name="Group 40"/>
          <p:cNvGrpSpPr>
            <a:grpSpLocks/>
          </p:cNvGrpSpPr>
          <p:nvPr/>
        </p:nvGrpSpPr>
        <p:grpSpPr bwMode="auto">
          <a:xfrm>
            <a:off x="4127499" y="5013576"/>
            <a:ext cx="234950" cy="274638"/>
            <a:chOff x="3660192" y="894060"/>
            <a:chExt cx="234491" cy="274310"/>
          </a:xfrm>
        </p:grpSpPr>
        <p:sp>
          <p:nvSpPr>
            <p:cNvPr id="40" name="Right Arrow 39"/>
            <p:cNvSpPr/>
            <p:nvPr/>
          </p:nvSpPr>
          <p:spPr>
            <a:xfrm>
              <a:off x="3660192" y="894060"/>
              <a:ext cx="234491" cy="2743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ight Arrow 4"/>
            <p:cNvSpPr/>
            <p:nvPr/>
          </p:nvSpPr>
          <p:spPr>
            <a:xfrm>
              <a:off x="3660192" y="949557"/>
              <a:ext cx="164777" cy="163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136921" y="274699"/>
            <a:ext cx="5907882" cy="880389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MENUJU INDUSTRI FARMASI YANG TERINTEGRASI</a:t>
            </a:r>
            <a:endParaRPr lang="id-ID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094422" y="1514040"/>
            <a:ext cx="33077" cy="187483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23625" y="2971800"/>
            <a:ext cx="21336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b="1" dirty="0">
                <a:latin typeface="Arial" pitchFamily="34" charset="0"/>
                <a:cs typeface="Arial" pitchFamily="34" charset="0"/>
              </a:rPr>
              <a:t>PENGEMBANGAN INDUSTRI FARMASI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457225" y="3290888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7800" y="3024188"/>
            <a:ext cx="2133600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dirty="0">
                <a:latin typeface="Arial" pitchFamily="34" charset="0"/>
                <a:cs typeface="Arial" pitchFamily="34" charset="0"/>
              </a:rPr>
              <a:t>PERSOALAN UTAMA: </a:t>
            </a:r>
            <a:r>
              <a:rPr lang="id-ID" sz="1600" b="1" dirty="0">
                <a:latin typeface="Arial" pitchFamily="34" charset="0"/>
                <a:cs typeface="Arial" pitchFamily="34" charset="0"/>
              </a:rPr>
              <a:t>BAHAN BAKU OBAT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381401" y="3290888"/>
            <a:ext cx="7334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4825" y="3048000"/>
            <a:ext cx="21336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latin typeface="Arial" pitchFamily="34" charset="0"/>
                <a:cs typeface="Arial" pitchFamily="34" charset="0"/>
              </a:rPr>
              <a:t>OPTIMALISASI POTENSI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53200" y="2232371"/>
            <a:ext cx="2133600" cy="76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50025" y="1394171"/>
            <a:ext cx="2133600" cy="76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BIOPHARMA-CEUTICALS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30147" y="3896555"/>
            <a:ext cx="2133600" cy="76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NATURAL</a:t>
            </a:r>
            <a:endParaRPr lang="id-ID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26972" y="4788730"/>
            <a:ext cx="2133600" cy="76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CHEMICALS</a:t>
            </a:r>
            <a:endParaRPr lang="id-ID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625" y="304800"/>
            <a:ext cx="6858000" cy="762000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IDE DASAR ROADMAP INDUSTRI FARMASI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3625" y="3976688"/>
            <a:ext cx="5405662" cy="24241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lnSpc>
                <a:spcPct val="90000"/>
              </a:lnSpc>
              <a:buFont typeface="Arial" pitchFamily="34" charset="0"/>
              <a:buChar char="•"/>
              <a:tabLst>
                <a:tab pos="273050" algn="l"/>
              </a:tabLst>
            </a:pPr>
            <a:r>
              <a:rPr lang="id-ID" sz="1400" dirty="0">
                <a:solidFill>
                  <a:schemeClr val="tx2">
                    <a:lumMod val="50000"/>
                  </a:schemeClr>
                </a:solidFill>
              </a:rPr>
              <a:t>Kedepan, </a:t>
            </a:r>
            <a:r>
              <a:rPr lang="id-ID" sz="1400" i="1" dirty="0">
                <a:solidFill>
                  <a:schemeClr val="tx2">
                    <a:lumMod val="50000"/>
                  </a:schemeClr>
                </a:solidFill>
              </a:rPr>
              <a:t>biopharmaceutical</a:t>
            </a:r>
            <a:r>
              <a:rPr lang="id-ID" sz="1400" dirty="0">
                <a:solidFill>
                  <a:schemeClr val="tx2">
                    <a:lumMod val="50000"/>
                  </a:schemeClr>
                </a:solidFill>
              </a:rPr>
              <a:t> dan </a:t>
            </a:r>
            <a:r>
              <a:rPr lang="id-ID" sz="1400" i="1" dirty="0">
                <a:solidFill>
                  <a:schemeClr val="tx2">
                    <a:lumMod val="50000"/>
                  </a:schemeClr>
                </a:solidFill>
              </a:rPr>
              <a:t>natural</a:t>
            </a:r>
            <a:r>
              <a:rPr lang="id-ID" sz="1400" dirty="0">
                <a:solidFill>
                  <a:schemeClr val="tx2">
                    <a:lumMod val="50000"/>
                  </a:schemeClr>
                </a:solidFill>
              </a:rPr>
              <a:t> dianggap yang paling berpotensi untuk bersaing di pasar farmasi dunia.</a:t>
            </a:r>
          </a:p>
          <a:p>
            <a:pPr marL="273050" indent="-273050">
              <a:lnSpc>
                <a:spcPct val="90000"/>
              </a:lnSpc>
              <a:buFont typeface="Arial" pitchFamily="34" charset="0"/>
              <a:buChar char="•"/>
              <a:tabLst>
                <a:tab pos="273050" algn="l"/>
              </a:tabLst>
            </a:pPr>
            <a:r>
              <a:rPr lang="id-ID" sz="1400" i="1" dirty="0">
                <a:solidFill>
                  <a:schemeClr val="tx2">
                    <a:lumMod val="50000"/>
                  </a:schemeClr>
                </a:solidFill>
              </a:rPr>
              <a:t>Vaccine</a:t>
            </a:r>
            <a:r>
              <a:rPr lang="id-ID" sz="1400" dirty="0">
                <a:solidFill>
                  <a:schemeClr val="tx2">
                    <a:lumMod val="50000"/>
                  </a:schemeClr>
                </a:solidFill>
              </a:rPr>
              <a:t> Indonesia dianggap yang paling maju di Asia dan sudah mendapat pengakuan dari WHO.</a:t>
            </a:r>
          </a:p>
          <a:p>
            <a:pPr marL="273050" indent="-273050">
              <a:lnSpc>
                <a:spcPct val="90000"/>
              </a:lnSpc>
              <a:buFont typeface="Arial" pitchFamily="34" charset="0"/>
              <a:buChar char="•"/>
              <a:tabLst>
                <a:tab pos="273050" algn="l"/>
              </a:tabLst>
            </a:pPr>
            <a:r>
              <a:rPr lang="id-ID" sz="1400" dirty="0">
                <a:solidFill>
                  <a:schemeClr val="tx2">
                    <a:lumMod val="50000"/>
                  </a:schemeClr>
                </a:solidFill>
              </a:rPr>
              <a:t>Perkembangan produksi obat berbahan </a:t>
            </a:r>
            <a:r>
              <a:rPr lang="id-ID" sz="1400" i="1" dirty="0">
                <a:solidFill>
                  <a:schemeClr val="tx2">
                    <a:lumMod val="50000"/>
                  </a:schemeClr>
                </a:solidFill>
              </a:rPr>
              <a:t>chemicals</a:t>
            </a:r>
            <a:r>
              <a:rPr lang="id-ID" sz="1400" dirty="0">
                <a:solidFill>
                  <a:schemeClr val="tx2">
                    <a:lumMod val="50000"/>
                  </a:schemeClr>
                </a:solidFill>
              </a:rPr>
              <a:t> saat ini bersifat stagnan dan telah menjadi komoditas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namun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perlu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didorong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produksi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tx2">
                    <a:lumMod val="50000"/>
                  </a:schemeClr>
                </a:solidFill>
              </a:rPr>
              <a:t>chemica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ls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tertentu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1400" i="1" dirty="0">
                <a:solidFill>
                  <a:schemeClr val="tx2">
                    <a:lumMod val="50000"/>
                  </a:schemeClr>
                </a:solidFill>
              </a:rPr>
              <a:t>feasible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agar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diperoleh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kemampuan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pengembangan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produk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tabLst>
                <a:tab pos="273050" algn="l"/>
              </a:tabLst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tabLst>
                <a:tab pos="273050" algn="l"/>
              </a:tabLst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BBO feasible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BBO first generic  BBO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baru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)</a:t>
            </a:r>
            <a:endParaRPr lang="id-ID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12396" y="1399761"/>
            <a:ext cx="514575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012397" y="2255097"/>
            <a:ext cx="514575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999144" y="3907167"/>
            <a:ext cx="514575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6012396" y="4807744"/>
            <a:ext cx="514575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53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640264" y="3365501"/>
            <a:ext cx="3951287" cy="441325"/>
          </a:xfrm>
          <a:prstGeom prst="roundRect">
            <a:avLst>
              <a:gd name="adj" fmla="val 7321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Peningkatan ekspor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substitusi impor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Meningkatkan devisa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2625" y="3343275"/>
            <a:ext cx="38100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JKN &amp; KIS:</a:t>
            </a:r>
          </a:p>
          <a:p>
            <a:pPr algn="ctr"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Ketersediaan, Keterjangkauan, Akses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606425" y="1263651"/>
            <a:ext cx="7924800" cy="96837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45"/>
          <p:cNvSpPr txBox="1">
            <a:spLocks noChangeArrowheads="1"/>
          </p:cNvSpPr>
          <p:nvPr/>
        </p:nvSpPr>
        <p:spPr bwMode="auto">
          <a:xfrm>
            <a:off x="668338" y="1958976"/>
            <a:ext cx="7923212" cy="307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 FARMASI INDONESIA SEBAGAI INDUSTRI STRATEGIS NASIONAL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4525" y="5300664"/>
            <a:ext cx="3975100" cy="249237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Skala Ekonomi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8639" y="6138863"/>
            <a:ext cx="8181975" cy="152400"/>
          </a:xfrm>
          <a:prstGeom prst="roundRect">
            <a:avLst>
              <a:gd name="adj" fmla="val 7321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6324600"/>
            <a:ext cx="8629650" cy="152400"/>
          </a:xfrm>
          <a:prstGeom prst="roundRect">
            <a:avLst>
              <a:gd name="adj" fmla="val 7321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61989" y="2700338"/>
            <a:ext cx="942975" cy="622300"/>
          </a:xfrm>
          <a:prstGeom prst="roundRect">
            <a:avLst>
              <a:gd name="adj" fmla="val 7321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MISI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04964" y="2700338"/>
            <a:ext cx="7000875" cy="622300"/>
          </a:xfrm>
          <a:prstGeom prst="roundRect">
            <a:avLst>
              <a:gd name="adj" fmla="val 7321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+mj-lt"/>
              <a:buAutoNum type="arabicPeriod"/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Memenuhi kebutuhan pasar obat dan pengobatan, termasuk kebutuhan JKN dan KIS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Meningkatkan devisa, dengan meningkatkan ekspor dan substiitusi impor.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 menguasai teknologi farmasi, termasuk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R&amp;D </a:t>
            </a: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memaksimalkan potensi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8339" y="2320926"/>
            <a:ext cx="942975" cy="333375"/>
          </a:xfrm>
          <a:prstGeom prst="roundRect">
            <a:avLst>
              <a:gd name="adj" fmla="val 7321"/>
            </a:avLst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611314" y="2320926"/>
            <a:ext cx="7007225" cy="333375"/>
          </a:xfrm>
          <a:prstGeom prst="roundRect">
            <a:avLst>
              <a:gd name="adj" fmla="val 7321"/>
            </a:avLst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+mj-lt"/>
              <a:buAutoNum type="arabicPeriod"/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MENJADI 15 BESAR KEKUATAN UTAMA INDUSTRI FARMASI PADA 2025 DENGAN NILAI PASAR Rp. 700 T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4525" y="5581651"/>
            <a:ext cx="3975100" cy="123825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asokan Bahan Baku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6425" y="5781675"/>
            <a:ext cx="3975100" cy="247650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Penguasaan Teknologi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264025" y="5324476"/>
            <a:ext cx="4572000" cy="225425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Regulasi dan Insentif</a:t>
            </a:r>
            <a:endParaRPr 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643438" y="5584825"/>
            <a:ext cx="3975100" cy="196850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Dukungan Investasi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21225" y="5781675"/>
            <a:ext cx="3975100" cy="247650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Kualitas dan Kuantitas SDM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44"/>
          <p:cNvGrpSpPr/>
          <p:nvPr/>
        </p:nvGrpSpPr>
        <p:grpSpPr>
          <a:xfrm>
            <a:off x="2968626" y="3800475"/>
            <a:ext cx="1186665" cy="1435360"/>
            <a:chOff x="769124" y="3046941"/>
            <a:chExt cx="1285554" cy="1908435"/>
          </a:xfrm>
          <a:solidFill>
            <a:srgbClr val="C5C19D"/>
          </a:solidFill>
        </p:grpSpPr>
        <p:sp>
          <p:nvSpPr>
            <p:cNvPr id="41" name="Rectangle 5"/>
            <p:cNvSpPr/>
            <p:nvPr/>
          </p:nvSpPr>
          <p:spPr>
            <a:xfrm>
              <a:off x="828861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9124" y="3046941"/>
              <a:ext cx="1285554" cy="677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9124" y="4887114"/>
              <a:ext cx="1285554" cy="68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5"/>
            <p:cNvSpPr/>
            <p:nvPr/>
          </p:nvSpPr>
          <p:spPr>
            <a:xfrm rot="10800000" flipH="1">
              <a:off x="1543580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7"/>
            <p:cNvSpPr/>
            <p:nvPr/>
          </p:nvSpPr>
          <p:spPr>
            <a:xfrm>
              <a:off x="1126067" y="3149070"/>
              <a:ext cx="569912" cy="1699628"/>
            </a:xfrm>
            <a:custGeom>
              <a:avLst/>
              <a:gdLst>
                <a:gd name="connsiteX0" fmla="*/ 0 w 248178"/>
                <a:gd name="connsiteY0" fmla="*/ 0 h 1704176"/>
                <a:gd name="connsiteX1" fmla="*/ 248178 w 248178"/>
                <a:gd name="connsiteY1" fmla="*/ 0 h 1704176"/>
                <a:gd name="connsiteX2" fmla="*/ 248178 w 248178"/>
                <a:gd name="connsiteY2" fmla="*/ 1704176 h 1704176"/>
                <a:gd name="connsiteX3" fmla="*/ 0 w 248178"/>
                <a:gd name="connsiteY3" fmla="*/ 1704176 h 1704176"/>
                <a:gd name="connsiteX4" fmla="*/ 0 w 248178"/>
                <a:gd name="connsiteY4" fmla="*/ 0 h 1704176"/>
                <a:gd name="connsiteX0" fmla="*/ 160867 w 409045"/>
                <a:gd name="connsiteY0" fmla="*/ 0 h 1704176"/>
                <a:gd name="connsiteX1" fmla="*/ 409045 w 409045"/>
                <a:gd name="connsiteY1" fmla="*/ 0 h 1704176"/>
                <a:gd name="connsiteX2" fmla="*/ 409045 w 409045"/>
                <a:gd name="connsiteY2" fmla="*/ 1704176 h 1704176"/>
                <a:gd name="connsiteX3" fmla="*/ 0 w 409045"/>
                <a:gd name="connsiteY3" fmla="*/ 1695710 h 1704176"/>
                <a:gd name="connsiteX4" fmla="*/ 160867 w 409045"/>
                <a:gd name="connsiteY4" fmla="*/ 0 h 1704176"/>
                <a:gd name="connsiteX0" fmla="*/ 160867 w 569912"/>
                <a:gd name="connsiteY0" fmla="*/ 0 h 1695710"/>
                <a:gd name="connsiteX1" fmla="*/ 409045 w 569912"/>
                <a:gd name="connsiteY1" fmla="*/ 0 h 1695710"/>
                <a:gd name="connsiteX2" fmla="*/ 569912 w 569912"/>
                <a:gd name="connsiteY2" fmla="*/ 1687243 h 1695710"/>
                <a:gd name="connsiteX3" fmla="*/ 0 w 569912"/>
                <a:gd name="connsiteY3" fmla="*/ 1695710 h 1695710"/>
                <a:gd name="connsiteX4" fmla="*/ 160867 w 569912"/>
                <a:gd name="connsiteY4" fmla="*/ 0 h 1695710"/>
                <a:gd name="connsiteX0" fmla="*/ 1608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60867 w 569912"/>
                <a:gd name="connsiteY4" fmla="*/ 16933 h 1712643"/>
                <a:gd name="connsiteX0" fmla="*/ 1862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86267 w 569912"/>
                <a:gd name="connsiteY4" fmla="*/ 16933 h 1712643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87848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93291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8734"/>
                <a:gd name="connsiteX1" fmla="*/ 383645 w 569912"/>
                <a:gd name="connsiteY1" fmla="*/ 0 h 1698734"/>
                <a:gd name="connsiteX2" fmla="*/ 569912 w 569912"/>
                <a:gd name="connsiteY2" fmla="*/ 1698734 h 1698734"/>
                <a:gd name="connsiteX3" fmla="*/ 0 w 569912"/>
                <a:gd name="connsiteY3" fmla="*/ 1696315 h 1698734"/>
                <a:gd name="connsiteX4" fmla="*/ 186267 w 569912"/>
                <a:gd name="connsiteY4" fmla="*/ 605 h 1698734"/>
                <a:gd name="connsiteX0" fmla="*/ 186267 w 569912"/>
                <a:gd name="connsiteY0" fmla="*/ 605 h 1700234"/>
                <a:gd name="connsiteX1" fmla="*/ 383645 w 569912"/>
                <a:gd name="connsiteY1" fmla="*/ 0 h 1700234"/>
                <a:gd name="connsiteX2" fmla="*/ 569912 w 569912"/>
                <a:gd name="connsiteY2" fmla="*/ 1698734 h 1700234"/>
                <a:gd name="connsiteX3" fmla="*/ 0 w 569912"/>
                <a:gd name="connsiteY3" fmla="*/ 1700234 h 1700234"/>
                <a:gd name="connsiteX4" fmla="*/ 186267 w 569912"/>
                <a:gd name="connsiteY4" fmla="*/ 605 h 170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912" h="1700234">
                  <a:moveTo>
                    <a:pt x="186267" y="605"/>
                  </a:moveTo>
                  <a:lnTo>
                    <a:pt x="383645" y="0"/>
                  </a:lnTo>
                  <a:lnTo>
                    <a:pt x="569912" y="1698734"/>
                  </a:lnTo>
                  <a:lnTo>
                    <a:pt x="0" y="1700234"/>
                  </a:lnTo>
                  <a:lnTo>
                    <a:pt x="186267" y="60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56"/>
          <p:cNvGrpSpPr/>
          <p:nvPr/>
        </p:nvGrpSpPr>
        <p:grpSpPr>
          <a:xfrm>
            <a:off x="7291013" y="3834340"/>
            <a:ext cx="1186665" cy="1435360"/>
            <a:chOff x="769124" y="3046941"/>
            <a:chExt cx="1285554" cy="1908435"/>
          </a:xfrm>
          <a:solidFill>
            <a:srgbClr val="C5C19D"/>
          </a:solidFill>
        </p:grpSpPr>
        <p:sp>
          <p:nvSpPr>
            <p:cNvPr id="47" name="Rectangle 5"/>
            <p:cNvSpPr/>
            <p:nvPr/>
          </p:nvSpPr>
          <p:spPr>
            <a:xfrm>
              <a:off x="828861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69124" y="3046941"/>
              <a:ext cx="1285554" cy="677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69124" y="4887114"/>
              <a:ext cx="1285554" cy="68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5"/>
            <p:cNvSpPr/>
            <p:nvPr/>
          </p:nvSpPr>
          <p:spPr>
            <a:xfrm rot="10800000" flipH="1">
              <a:off x="1543580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7"/>
            <p:cNvSpPr/>
            <p:nvPr/>
          </p:nvSpPr>
          <p:spPr>
            <a:xfrm>
              <a:off x="1126067" y="3149070"/>
              <a:ext cx="569912" cy="1699628"/>
            </a:xfrm>
            <a:custGeom>
              <a:avLst/>
              <a:gdLst>
                <a:gd name="connsiteX0" fmla="*/ 0 w 248178"/>
                <a:gd name="connsiteY0" fmla="*/ 0 h 1704176"/>
                <a:gd name="connsiteX1" fmla="*/ 248178 w 248178"/>
                <a:gd name="connsiteY1" fmla="*/ 0 h 1704176"/>
                <a:gd name="connsiteX2" fmla="*/ 248178 w 248178"/>
                <a:gd name="connsiteY2" fmla="*/ 1704176 h 1704176"/>
                <a:gd name="connsiteX3" fmla="*/ 0 w 248178"/>
                <a:gd name="connsiteY3" fmla="*/ 1704176 h 1704176"/>
                <a:gd name="connsiteX4" fmla="*/ 0 w 248178"/>
                <a:gd name="connsiteY4" fmla="*/ 0 h 1704176"/>
                <a:gd name="connsiteX0" fmla="*/ 160867 w 409045"/>
                <a:gd name="connsiteY0" fmla="*/ 0 h 1704176"/>
                <a:gd name="connsiteX1" fmla="*/ 409045 w 409045"/>
                <a:gd name="connsiteY1" fmla="*/ 0 h 1704176"/>
                <a:gd name="connsiteX2" fmla="*/ 409045 w 409045"/>
                <a:gd name="connsiteY2" fmla="*/ 1704176 h 1704176"/>
                <a:gd name="connsiteX3" fmla="*/ 0 w 409045"/>
                <a:gd name="connsiteY3" fmla="*/ 1695710 h 1704176"/>
                <a:gd name="connsiteX4" fmla="*/ 160867 w 409045"/>
                <a:gd name="connsiteY4" fmla="*/ 0 h 1704176"/>
                <a:gd name="connsiteX0" fmla="*/ 160867 w 569912"/>
                <a:gd name="connsiteY0" fmla="*/ 0 h 1695710"/>
                <a:gd name="connsiteX1" fmla="*/ 409045 w 569912"/>
                <a:gd name="connsiteY1" fmla="*/ 0 h 1695710"/>
                <a:gd name="connsiteX2" fmla="*/ 569912 w 569912"/>
                <a:gd name="connsiteY2" fmla="*/ 1687243 h 1695710"/>
                <a:gd name="connsiteX3" fmla="*/ 0 w 569912"/>
                <a:gd name="connsiteY3" fmla="*/ 1695710 h 1695710"/>
                <a:gd name="connsiteX4" fmla="*/ 160867 w 569912"/>
                <a:gd name="connsiteY4" fmla="*/ 0 h 1695710"/>
                <a:gd name="connsiteX0" fmla="*/ 1608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60867 w 569912"/>
                <a:gd name="connsiteY4" fmla="*/ 16933 h 1712643"/>
                <a:gd name="connsiteX0" fmla="*/ 1862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86267 w 569912"/>
                <a:gd name="connsiteY4" fmla="*/ 16933 h 1712643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87848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93291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8734"/>
                <a:gd name="connsiteX1" fmla="*/ 383645 w 569912"/>
                <a:gd name="connsiteY1" fmla="*/ 0 h 1698734"/>
                <a:gd name="connsiteX2" fmla="*/ 569912 w 569912"/>
                <a:gd name="connsiteY2" fmla="*/ 1698734 h 1698734"/>
                <a:gd name="connsiteX3" fmla="*/ 0 w 569912"/>
                <a:gd name="connsiteY3" fmla="*/ 1696315 h 1698734"/>
                <a:gd name="connsiteX4" fmla="*/ 186267 w 569912"/>
                <a:gd name="connsiteY4" fmla="*/ 605 h 1698734"/>
                <a:gd name="connsiteX0" fmla="*/ 186267 w 569912"/>
                <a:gd name="connsiteY0" fmla="*/ 605 h 1700234"/>
                <a:gd name="connsiteX1" fmla="*/ 383645 w 569912"/>
                <a:gd name="connsiteY1" fmla="*/ 0 h 1700234"/>
                <a:gd name="connsiteX2" fmla="*/ 569912 w 569912"/>
                <a:gd name="connsiteY2" fmla="*/ 1698734 h 1700234"/>
                <a:gd name="connsiteX3" fmla="*/ 0 w 569912"/>
                <a:gd name="connsiteY3" fmla="*/ 1700234 h 1700234"/>
                <a:gd name="connsiteX4" fmla="*/ 186267 w 569912"/>
                <a:gd name="connsiteY4" fmla="*/ 605 h 170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912" h="1700234">
                  <a:moveTo>
                    <a:pt x="186267" y="605"/>
                  </a:moveTo>
                  <a:lnTo>
                    <a:pt x="383645" y="0"/>
                  </a:lnTo>
                  <a:lnTo>
                    <a:pt x="569912" y="1698734"/>
                  </a:lnTo>
                  <a:lnTo>
                    <a:pt x="0" y="1700234"/>
                  </a:lnTo>
                  <a:lnTo>
                    <a:pt x="186267" y="60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215079" y="4190261"/>
            <a:ext cx="1415280" cy="60007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Chemical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82625" y="3365501"/>
            <a:ext cx="3779838" cy="441325"/>
          </a:xfrm>
          <a:prstGeom prst="roundRect">
            <a:avLst>
              <a:gd name="adj" fmla="val 732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06425" y="5324475"/>
            <a:ext cx="3810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06425" y="5553075"/>
            <a:ext cx="3810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06425" y="5781675"/>
            <a:ext cx="3810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492625" y="5324475"/>
            <a:ext cx="4114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92625" y="5553075"/>
            <a:ext cx="4114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92625" y="5781675"/>
            <a:ext cx="4114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21225" y="3343275"/>
            <a:ext cx="3810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97308" y="458787"/>
            <a:ext cx="7098917" cy="762000"/>
          </a:xfrm>
          <a:prstGeom prst="roundRect">
            <a:avLst/>
          </a:prstGeom>
          <a:solidFill>
            <a:srgbClr val="00666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PILAR MENUJU VISI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d-ID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FARMASI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id-ID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Group 44"/>
          <p:cNvGrpSpPr/>
          <p:nvPr/>
        </p:nvGrpSpPr>
        <p:grpSpPr>
          <a:xfrm>
            <a:off x="5178426" y="3800475"/>
            <a:ext cx="1186665" cy="1435360"/>
            <a:chOff x="769124" y="3046941"/>
            <a:chExt cx="1285554" cy="1908435"/>
          </a:xfrm>
          <a:solidFill>
            <a:srgbClr val="C5C19D"/>
          </a:solidFill>
        </p:grpSpPr>
        <p:sp>
          <p:nvSpPr>
            <p:cNvPr id="64" name="Rectangle 5"/>
            <p:cNvSpPr/>
            <p:nvPr/>
          </p:nvSpPr>
          <p:spPr>
            <a:xfrm>
              <a:off x="828861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69124" y="3046941"/>
              <a:ext cx="1285554" cy="677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69124" y="4887114"/>
              <a:ext cx="1285554" cy="68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5"/>
            <p:cNvSpPr/>
            <p:nvPr/>
          </p:nvSpPr>
          <p:spPr>
            <a:xfrm rot="10800000" flipH="1">
              <a:off x="1543580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7"/>
            <p:cNvSpPr/>
            <p:nvPr/>
          </p:nvSpPr>
          <p:spPr>
            <a:xfrm>
              <a:off x="1126067" y="3149070"/>
              <a:ext cx="569912" cy="1699628"/>
            </a:xfrm>
            <a:custGeom>
              <a:avLst/>
              <a:gdLst>
                <a:gd name="connsiteX0" fmla="*/ 0 w 248178"/>
                <a:gd name="connsiteY0" fmla="*/ 0 h 1704176"/>
                <a:gd name="connsiteX1" fmla="*/ 248178 w 248178"/>
                <a:gd name="connsiteY1" fmla="*/ 0 h 1704176"/>
                <a:gd name="connsiteX2" fmla="*/ 248178 w 248178"/>
                <a:gd name="connsiteY2" fmla="*/ 1704176 h 1704176"/>
                <a:gd name="connsiteX3" fmla="*/ 0 w 248178"/>
                <a:gd name="connsiteY3" fmla="*/ 1704176 h 1704176"/>
                <a:gd name="connsiteX4" fmla="*/ 0 w 248178"/>
                <a:gd name="connsiteY4" fmla="*/ 0 h 1704176"/>
                <a:gd name="connsiteX0" fmla="*/ 160867 w 409045"/>
                <a:gd name="connsiteY0" fmla="*/ 0 h 1704176"/>
                <a:gd name="connsiteX1" fmla="*/ 409045 w 409045"/>
                <a:gd name="connsiteY1" fmla="*/ 0 h 1704176"/>
                <a:gd name="connsiteX2" fmla="*/ 409045 w 409045"/>
                <a:gd name="connsiteY2" fmla="*/ 1704176 h 1704176"/>
                <a:gd name="connsiteX3" fmla="*/ 0 w 409045"/>
                <a:gd name="connsiteY3" fmla="*/ 1695710 h 1704176"/>
                <a:gd name="connsiteX4" fmla="*/ 160867 w 409045"/>
                <a:gd name="connsiteY4" fmla="*/ 0 h 1704176"/>
                <a:gd name="connsiteX0" fmla="*/ 160867 w 569912"/>
                <a:gd name="connsiteY0" fmla="*/ 0 h 1695710"/>
                <a:gd name="connsiteX1" fmla="*/ 409045 w 569912"/>
                <a:gd name="connsiteY1" fmla="*/ 0 h 1695710"/>
                <a:gd name="connsiteX2" fmla="*/ 569912 w 569912"/>
                <a:gd name="connsiteY2" fmla="*/ 1687243 h 1695710"/>
                <a:gd name="connsiteX3" fmla="*/ 0 w 569912"/>
                <a:gd name="connsiteY3" fmla="*/ 1695710 h 1695710"/>
                <a:gd name="connsiteX4" fmla="*/ 160867 w 569912"/>
                <a:gd name="connsiteY4" fmla="*/ 0 h 1695710"/>
                <a:gd name="connsiteX0" fmla="*/ 1608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60867 w 569912"/>
                <a:gd name="connsiteY4" fmla="*/ 16933 h 1712643"/>
                <a:gd name="connsiteX0" fmla="*/ 1862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86267 w 569912"/>
                <a:gd name="connsiteY4" fmla="*/ 16933 h 1712643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87848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93291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8734"/>
                <a:gd name="connsiteX1" fmla="*/ 383645 w 569912"/>
                <a:gd name="connsiteY1" fmla="*/ 0 h 1698734"/>
                <a:gd name="connsiteX2" fmla="*/ 569912 w 569912"/>
                <a:gd name="connsiteY2" fmla="*/ 1698734 h 1698734"/>
                <a:gd name="connsiteX3" fmla="*/ 0 w 569912"/>
                <a:gd name="connsiteY3" fmla="*/ 1696315 h 1698734"/>
                <a:gd name="connsiteX4" fmla="*/ 186267 w 569912"/>
                <a:gd name="connsiteY4" fmla="*/ 605 h 1698734"/>
                <a:gd name="connsiteX0" fmla="*/ 186267 w 569912"/>
                <a:gd name="connsiteY0" fmla="*/ 605 h 1700234"/>
                <a:gd name="connsiteX1" fmla="*/ 383645 w 569912"/>
                <a:gd name="connsiteY1" fmla="*/ 0 h 1700234"/>
                <a:gd name="connsiteX2" fmla="*/ 569912 w 569912"/>
                <a:gd name="connsiteY2" fmla="*/ 1698734 h 1700234"/>
                <a:gd name="connsiteX3" fmla="*/ 0 w 569912"/>
                <a:gd name="connsiteY3" fmla="*/ 1700234 h 1700234"/>
                <a:gd name="connsiteX4" fmla="*/ 186267 w 569912"/>
                <a:gd name="connsiteY4" fmla="*/ 605 h 170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912" h="1700234">
                  <a:moveTo>
                    <a:pt x="186267" y="605"/>
                  </a:moveTo>
                  <a:lnTo>
                    <a:pt x="383645" y="0"/>
                  </a:lnTo>
                  <a:lnTo>
                    <a:pt x="569912" y="1698734"/>
                  </a:lnTo>
                  <a:lnTo>
                    <a:pt x="0" y="1700234"/>
                  </a:lnTo>
                  <a:lnTo>
                    <a:pt x="186267" y="60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141410" y="4181476"/>
            <a:ext cx="1415280" cy="60007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Natural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848745" y="4181476"/>
            <a:ext cx="1415280" cy="600075"/>
          </a:xfrm>
          <a:prstGeom prst="rect">
            <a:avLst/>
          </a:prstGeom>
          <a:solidFill>
            <a:srgbClr val="00666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Vaccines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866629" y="4160455"/>
            <a:ext cx="1415280" cy="60007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Vaccines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28638" y="3300201"/>
            <a:ext cx="8181975" cy="54930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44"/>
          <p:cNvGrpSpPr/>
          <p:nvPr/>
        </p:nvGrpSpPr>
        <p:grpSpPr>
          <a:xfrm>
            <a:off x="797308" y="3831967"/>
            <a:ext cx="1186665" cy="1435360"/>
            <a:chOff x="769124" y="3046941"/>
            <a:chExt cx="1285554" cy="1908435"/>
          </a:xfrm>
          <a:solidFill>
            <a:srgbClr val="C5C19D"/>
          </a:solidFill>
        </p:grpSpPr>
        <p:sp>
          <p:nvSpPr>
            <p:cNvPr id="74" name="Rectangle 5"/>
            <p:cNvSpPr/>
            <p:nvPr/>
          </p:nvSpPr>
          <p:spPr>
            <a:xfrm>
              <a:off x="828861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69124" y="3046941"/>
              <a:ext cx="1285554" cy="677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9124" y="4887114"/>
              <a:ext cx="1285554" cy="68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5"/>
            <p:cNvSpPr/>
            <p:nvPr/>
          </p:nvSpPr>
          <p:spPr>
            <a:xfrm rot="10800000" flipH="1">
              <a:off x="1543580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"/>
            <p:cNvSpPr/>
            <p:nvPr/>
          </p:nvSpPr>
          <p:spPr>
            <a:xfrm>
              <a:off x="1126067" y="3149070"/>
              <a:ext cx="569912" cy="1699628"/>
            </a:xfrm>
            <a:custGeom>
              <a:avLst/>
              <a:gdLst>
                <a:gd name="connsiteX0" fmla="*/ 0 w 248178"/>
                <a:gd name="connsiteY0" fmla="*/ 0 h 1704176"/>
                <a:gd name="connsiteX1" fmla="*/ 248178 w 248178"/>
                <a:gd name="connsiteY1" fmla="*/ 0 h 1704176"/>
                <a:gd name="connsiteX2" fmla="*/ 248178 w 248178"/>
                <a:gd name="connsiteY2" fmla="*/ 1704176 h 1704176"/>
                <a:gd name="connsiteX3" fmla="*/ 0 w 248178"/>
                <a:gd name="connsiteY3" fmla="*/ 1704176 h 1704176"/>
                <a:gd name="connsiteX4" fmla="*/ 0 w 248178"/>
                <a:gd name="connsiteY4" fmla="*/ 0 h 1704176"/>
                <a:gd name="connsiteX0" fmla="*/ 160867 w 409045"/>
                <a:gd name="connsiteY0" fmla="*/ 0 h 1704176"/>
                <a:gd name="connsiteX1" fmla="*/ 409045 w 409045"/>
                <a:gd name="connsiteY1" fmla="*/ 0 h 1704176"/>
                <a:gd name="connsiteX2" fmla="*/ 409045 w 409045"/>
                <a:gd name="connsiteY2" fmla="*/ 1704176 h 1704176"/>
                <a:gd name="connsiteX3" fmla="*/ 0 w 409045"/>
                <a:gd name="connsiteY3" fmla="*/ 1695710 h 1704176"/>
                <a:gd name="connsiteX4" fmla="*/ 160867 w 409045"/>
                <a:gd name="connsiteY4" fmla="*/ 0 h 1704176"/>
                <a:gd name="connsiteX0" fmla="*/ 160867 w 569912"/>
                <a:gd name="connsiteY0" fmla="*/ 0 h 1695710"/>
                <a:gd name="connsiteX1" fmla="*/ 409045 w 569912"/>
                <a:gd name="connsiteY1" fmla="*/ 0 h 1695710"/>
                <a:gd name="connsiteX2" fmla="*/ 569912 w 569912"/>
                <a:gd name="connsiteY2" fmla="*/ 1687243 h 1695710"/>
                <a:gd name="connsiteX3" fmla="*/ 0 w 569912"/>
                <a:gd name="connsiteY3" fmla="*/ 1695710 h 1695710"/>
                <a:gd name="connsiteX4" fmla="*/ 160867 w 569912"/>
                <a:gd name="connsiteY4" fmla="*/ 0 h 1695710"/>
                <a:gd name="connsiteX0" fmla="*/ 1608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60867 w 569912"/>
                <a:gd name="connsiteY4" fmla="*/ 16933 h 1712643"/>
                <a:gd name="connsiteX0" fmla="*/ 1862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86267 w 569912"/>
                <a:gd name="connsiteY4" fmla="*/ 16933 h 1712643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87848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93291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8734"/>
                <a:gd name="connsiteX1" fmla="*/ 383645 w 569912"/>
                <a:gd name="connsiteY1" fmla="*/ 0 h 1698734"/>
                <a:gd name="connsiteX2" fmla="*/ 569912 w 569912"/>
                <a:gd name="connsiteY2" fmla="*/ 1698734 h 1698734"/>
                <a:gd name="connsiteX3" fmla="*/ 0 w 569912"/>
                <a:gd name="connsiteY3" fmla="*/ 1696315 h 1698734"/>
                <a:gd name="connsiteX4" fmla="*/ 186267 w 569912"/>
                <a:gd name="connsiteY4" fmla="*/ 605 h 1698734"/>
                <a:gd name="connsiteX0" fmla="*/ 186267 w 569912"/>
                <a:gd name="connsiteY0" fmla="*/ 605 h 1700234"/>
                <a:gd name="connsiteX1" fmla="*/ 383645 w 569912"/>
                <a:gd name="connsiteY1" fmla="*/ 0 h 1700234"/>
                <a:gd name="connsiteX2" fmla="*/ 569912 w 569912"/>
                <a:gd name="connsiteY2" fmla="*/ 1698734 h 1700234"/>
                <a:gd name="connsiteX3" fmla="*/ 0 w 569912"/>
                <a:gd name="connsiteY3" fmla="*/ 1700234 h 1700234"/>
                <a:gd name="connsiteX4" fmla="*/ 186267 w 569912"/>
                <a:gd name="connsiteY4" fmla="*/ 605 h 170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912" h="1700234">
                  <a:moveTo>
                    <a:pt x="186267" y="605"/>
                  </a:moveTo>
                  <a:lnTo>
                    <a:pt x="383645" y="0"/>
                  </a:lnTo>
                  <a:lnTo>
                    <a:pt x="569912" y="1698734"/>
                  </a:lnTo>
                  <a:lnTo>
                    <a:pt x="0" y="1700234"/>
                  </a:lnTo>
                  <a:lnTo>
                    <a:pt x="186267" y="60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68678" y="4137216"/>
            <a:ext cx="1415280" cy="60007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Bio-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Pharma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" y="1676401"/>
          <a:ext cx="8763001" cy="48920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52600"/>
                <a:gridCol w="2971800"/>
                <a:gridCol w="2209800"/>
                <a:gridCol w="1828801"/>
              </a:tblGrid>
              <a:tr h="32717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API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4410" marR="84410" marT="45716" marB="45716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PERIODE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4410" marR="84410" marT="45716" marB="45716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172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2015-2018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4410" marR="84410"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2019-2022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4410" marR="84410"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2023-2025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4410" marR="84410" marT="45716" marB="45716" anchor="ctr">
                    <a:solidFill>
                      <a:srgbClr val="002060"/>
                    </a:solidFill>
                  </a:tcPr>
                </a:tc>
              </a:tr>
              <a:tr h="624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CHEMICALS</a:t>
                      </a:r>
                    </a:p>
                  </a:txBody>
                  <a:tcPr marL="84410" marR="84410" marT="45723" marB="4572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Gula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Pharmaceutis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4625" indent="-174625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Lyophilisation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substances</a:t>
                      </a:r>
                    </a:p>
                  </a:txBody>
                  <a:tcPr marL="84410" marR="84410" marT="45723" marB="4572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b="0" i="0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Wingdings 3"/>
                      </a:endParaRPr>
                    </a:p>
                  </a:txBody>
                  <a:tcPr marL="84410" marR="84410" marT="45716" marB="4571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endParaRPr lang="id-ID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16" marB="45716">
                    <a:solidFill>
                      <a:srgbClr val="FFFFFF"/>
                    </a:solidFill>
                  </a:tcPr>
                </a:tc>
              </a:tr>
              <a:tr h="94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BIOPHARMA-CEUTI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CALS</a:t>
                      </a:r>
                      <a:endParaRPr lang="en-US" sz="1600" b="1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16" marB="4571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377950" algn="l"/>
                        </a:tabLst>
                        <a:defRPr/>
                      </a:pPr>
                      <a:endParaRPr lang="id-ID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146175" algn="l"/>
                        </a:tabLst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Wound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care and Cosmetics: stem cell proteins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146175" algn="l"/>
                        </a:tabLst>
                        <a:defRPr/>
                      </a:pP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16" marB="4571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b="0" i="0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Wingdings 3"/>
                      </a:endParaRPr>
                    </a:p>
                  </a:txBody>
                  <a:tcPr marL="84410" marR="84410" marT="45716" marB="4571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i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Insulin analogue</a:t>
                      </a:r>
                      <a:endParaRPr lang="id-ID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endParaRPr lang="id-ID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16" marB="45716">
                    <a:solidFill>
                      <a:srgbClr val="FFFFFF"/>
                    </a:solidFill>
                  </a:tcPr>
                </a:tc>
              </a:tr>
              <a:tr h="2444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NATURAL</a:t>
                      </a:r>
                    </a:p>
                  </a:txBody>
                  <a:tcPr marL="84410" marR="84410" marT="45716" marB="4571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90000"/>
                        </a:lnSpc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Ekstrak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Sambung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nyawa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anti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hiperkolesterolemia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174625" indent="-174625">
                        <a:lnSpc>
                          <a:spcPct val="90000"/>
                        </a:lnSpc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Ekstrak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Temulawak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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antihiperkolesterolemia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174625" indent="-174625">
                        <a:lnSpc>
                          <a:spcPct val="90000"/>
                        </a:lnSpc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Ekstrak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Seledri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 anti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hipertensi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174625" indent="-174625">
                        <a:lnSpc>
                          <a:spcPct val="90000"/>
                        </a:lnSpc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Ekstrak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Kumis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kucing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 anti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hipertensi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174625" indent="-174625">
                        <a:lnSpc>
                          <a:spcPct val="90000"/>
                        </a:lnSpc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Cinnamomum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burmanii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extract</a:t>
                      </a:r>
                    </a:p>
                    <a:p>
                      <a:pPr marL="174625" indent="-174625">
                        <a:lnSpc>
                          <a:spcPct val="90000"/>
                        </a:lnSpc>
                        <a:buFont typeface="Arial" pitchFamily="34" charset="0"/>
                        <a:buNone/>
                        <a:tabLst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16" marB="4571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Isolat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Gandarusa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kontrasepsi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pria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dan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wanita</a:t>
                      </a:r>
                      <a:endParaRPr lang="en-US" sz="1600" b="0" i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Wound care  alga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coklat</a:t>
                      </a:r>
                      <a:endParaRPr lang="en-US" sz="1600" b="0" i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Microba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Simbion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karang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laut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anti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biotik</a:t>
                      </a:r>
                      <a:endParaRPr lang="id-ID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Isolat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Ghuazuma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longifolia</a:t>
                      </a:r>
                      <a:endParaRPr lang="en-US" sz="1600" b="0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endParaRPr lang="id-ID" sz="1600" b="0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16" marB="4571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endParaRPr lang="id-ID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16" marB="4571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2400" y="914400"/>
            <a:ext cx="88392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ROADMAP RNI GROUP</a:t>
            </a:r>
            <a:endParaRPr 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8052" y="381000"/>
            <a:ext cx="5777948" cy="692150"/>
          </a:xfr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Penggunaan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Gula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Farmasi</a:t>
            </a:r>
            <a:endParaRPr lang="id-ID" sz="32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7434"/>
            <a:ext cx="4094922" cy="526297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Larutan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Infus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Glucosa</a:t>
            </a: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Tablet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Salut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Gula</a:t>
            </a: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Sediaan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Sirup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   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(7.225 ton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Sediaan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Sirup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Kering</a:t>
            </a: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(31.500 ton)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7434"/>
            <a:ext cx="4515677" cy="51926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eaLnBrk="1" hangingPunct="1"/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Memiliki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standart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kemurnian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dan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kualitas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yang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lebih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tinggi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dari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gula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konsumsi</a:t>
            </a:r>
            <a:endParaRPr lang="en-US" altLang="zh-CN" sz="1800" dirty="0" smtClean="0">
              <a:solidFill>
                <a:schemeClr val="bg1"/>
              </a:solidFill>
              <a:ea typeface="宋体" pitchFamily="2" charset="-122"/>
            </a:endParaRPr>
          </a:p>
          <a:p>
            <a:pPr eaLnBrk="1" hangingPunct="1"/>
            <a:endParaRPr lang="en-US" altLang="zh-CN" sz="1800" dirty="0" smtClean="0">
              <a:solidFill>
                <a:schemeClr val="bg1"/>
              </a:solidFill>
              <a:ea typeface="宋体" pitchFamily="2" charset="-122"/>
            </a:endParaRPr>
          </a:p>
          <a:p>
            <a:pPr eaLnBrk="1" hangingPunct="1"/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Yang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biasa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digunakan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dalam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gula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farmasetis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adalah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  <a:ea typeface="宋体" pitchFamily="2" charset="-122"/>
              </a:rPr>
              <a:t>Dextrose Monohydrate 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and </a:t>
            </a:r>
            <a:r>
              <a:rPr lang="en-US" altLang="zh-CN" sz="1800" b="1" dirty="0" smtClean="0">
                <a:solidFill>
                  <a:schemeClr val="bg1"/>
                </a:solidFill>
                <a:ea typeface="宋体" pitchFamily="2" charset="-122"/>
              </a:rPr>
              <a:t>Dextrose Anhydrous</a:t>
            </a:r>
          </a:p>
          <a:p>
            <a:pPr eaLnBrk="1" hangingPunct="1"/>
            <a:endParaRPr lang="en-US" altLang="zh-CN" sz="1800" dirty="0" smtClean="0">
              <a:solidFill>
                <a:schemeClr val="bg1"/>
              </a:solidFill>
              <a:ea typeface="宋体" pitchFamily="2" charset="-122"/>
            </a:endParaRPr>
          </a:p>
          <a:p>
            <a:pPr eaLnBrk="1" hangingPunct="1"/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Dextrose Monohydrate 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digunakan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secara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luas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untuk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bahan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pembawa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pelarut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dan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penutup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rasa</a:t>
            </a:r>
          </a:p>
          <a:p>
            <a:pPr eaLnBrk="1" hangingPunct="1"/>
            <a:endParaRPr lang="en-US" altLang="zh-CN" sz="1800" dirty="0" smtClean="0">
              <a:solidFill>
                <a:schemeClr val="bg1"/>
              </a:solidFill>
              <a:ea typeface="宋体" pitchFamily="2" charset="-122"/>
            </a:endParaRPr>
          </a:p>
          <a:p>
            <a:pPr eaLnBrk="1" hangingPunct="1"/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Dextrose solution 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digunakan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untuk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larutan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ea typeface="宋体" pitchFamily="2" charset="-122"/>
              </a:rPr>
              <a:t>infus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</a:p>
          <a:p>
            <a:pPr eaLnBrk="1" hangingPunct="1"/>
            <a:endParaRPr lang="en-US" altLang="zh-CN" sz="1800" dirty="0" smtClean="0">
              <a:solidFill>
                <a:schemeClr val="bg1"/>
              </a:solidFill>
              <a:ea typeface="宋体" pitchFamily="2" charset="-122"/>
            </a:endParaRPr>
          </a:p>
          <a:p>
            <a:pPr eaLnBrk="1" hangingPunct="1"/>
            <a:endParaRPr lang="en-US" altLang="zh-CN" sz="1800" dirty="0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821" y="6297010"/>
            <a:ext cx="247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Sumber</a:t>
            </a:r>
            <a:r>
              <a:rPr lang="en-US" sz="1400" dirty="0" smtClean="0">
                <a:solidFill>
                  <a:srgbClr val="FFFF00"/>
                </a:solidFill>
              </a:rPr>
              <a:t> : IMS (2015)  </a:t>
            </a:r>
            <a:r>
              <a:rPr lang="en-US" sz="1400" dirty="0" err="1" smtClean="0">
                <a:solidFill>
                  <a:srgbClr val="FFFF00"/>
                </a:solidFill>
              </a:rPr>
              <a:t>diolah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825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935</Words>
  <Application>Microsoft Office PowerPoint</Application>
  <PresentationFormat>On-screen Show (4:3)</PresentationFormat>
  <Paragraphs>245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MS PGothic</vt:lpstr>
      <vt:lpstr>宋体</vt:lpstr>
      <vt:lpstr>Arial</vt:lpstr>
      <vt:lpstr>Arial Black</vt:lpstr>
      <vt:lpstr>Arial Narrow</vt:lpstr>
      <vt:lpstr>Calibri</vt:lpstr>
      <vt:lpstr>Corbel</vt:lpstr>
      <vt:lpstr>Times New Roman</vt:lpstr>
      <vt:lpstr>Wingdings</vt:lpstr>
      <vt:lpstr>Wingdings 3</vt:lpstr>
      <vt:lpstr>3_Office Theme</vt:lpstr>
      <vt:lpstr>5_Office Theme</vt:lpstr>
      <vt:lpstr>Office Theme</vt:lpstr>
      <vt:lpstr>6_Office Theme</vt:lpstr>
      <vt:lpstr>PERAN RNI GROUP DALAM KEMANDIRIAN  BAHAN BAKU FARMASI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Penggunaan Gula Farmasi</vt:lpstr>
      <vt:lpstr>PowerPoint Presentation</vt:lpstr>
      <vt:lpstr>PowerPoint Presentation</vt:lpstr>
      <vt:lpstr>PENGEMBANGAN KE GULA PHARMACEUTIS</vt:lpstr>
      <vt:lpstr>Kenapa PG Subang ?</vt:lpstr>
      <vt:lpstr>PowerPoint Presentation</vt:lpstr>
      <vt:lpstr>PowerPoint Presentation</vt:lpstr>
      <vt:lpstr>Pengembangan Gula Farmasi RNI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Ocha</dc:creator>
  <cp:lastModifiedBy>S1001</cp:lastModifiedBy>
  <cp:revision>278</cp:revision>
  <cp:lastPrinted>2016-09-14T11:08:10Z</cp:lastPrinted>
  <dcterms:created xsi:type="dcterms:W3CDTF">2013-12-08T14:03:52Z</dcterms:created>
  <dcterms:modified xsi:type="dcterms:W3CDTF">2016-09-15T02:43:25Z</dcterms:modified>
</cp:coreProperties>
</file>