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56" r:id="rId2"/>
    <p:sldId id="273" r:id="rId3"/>
    <p:sldId id="274" r:id="rId4"/>
    <p:sldId id="275" r:id="rId5"/>
    <p:sldId id="276" r:id="rId6"/>
    <p:sldId id="277" r:id="rId7"/>
    <p:sldId id="278" r:id="rId8"/>
    <p:sldId id="279" r:id="rId9"/>
    <p:sldId id="280" r:id="rId10"/>
    <p:sldId id="281" r:id="rId11"/>
    <p:sldId id="282" r:id="rId12"/>
    <p:sldId id="283" r:id="rId13"/>
    <p:sldId id="285" r:id="rId14"/>
    <p:sldId id="286" r:id="rId15"/>
    <p:sldId id="288" r:id="rId16"/>
    <p:sldId id="289" r:id="rId17"/>
    <p:sldId id="290" r:id="rId18"/>
    <p:sldId id="291" r:id="rId19"/>
    <p:sldId id="292" r:id="rId20"/>
    <p:sldId id="29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8AD52C05-20ED-401D-9C96-F323408A3022}">
          <p14:sldIdLst>
            <p14:sldId id="256"/>
            <p14:sldId id="273"/>
            <p14:sldId id="274"/>
            <p14:sldId id="275"/>
            <p14:sldId id="276"/>
            <p14:sldId id="277"/>
            <p14:sldId id="278"/>
            <p14:sldId id="279"/>
            <p14:sldId id="280"/>
            <p14:sldId id="281"/>
            <p14:sldId id="282"/>
            <p14:sldId id="283"/>
            <p14:sldId id="285"/>
            <p14:sldId id="286"/>
            <p14:sldId id="288"/>
            <p14:sldId id="289"/>
            <p14:sldId id="290"/>
            <p14:sldId id="291"/>
            <p14:sldId id="292"/>
            <p14:sldId id="293"/>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78" y="-6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2AD253-0C4F-47DC-B087-7C66438E960F}" type="doc">
      <dgm:prSet loTypeId="urn:microsoft.com/office/officeart/2005/8/layout/chevron1" loCatId="process" qsTypeId="urn:microsoft.com/office/officeart/2005/8/quickstyle/simple1" qsCatId="simple" csTypeId="urn:microsoft.com/office/officeart/2005/8/colors/accent1_2" csCatId="accent1" phldr="0"/>
      <dgm:spPr/>
    </dgm:pt>
    <dgm:pt modelId="{2F62A107-B762-45C4-95E7-4C088B19B72E}">
      <dgm:prSet phldrT="[Text]" phldr="1"/>
      <dgm:spPr/>
      <dgm:t>
        <a:bodyPr/>
        <a:lstStyle/>
        <a:p>
          <a:endParaRPr lang="en-GB" dirty="0"/>
        </a:p>
      </dgm:t>
    </dgm:pt>
    <dgm:pt modelId="{83767008-A95E-45F0-8970-CC6103B7C6F1}" type="parTrans" cxnId="{20CFBB28-F1A0-4159-BAE8-A1158EE2910F}">
      <dgm:prSet/>
      <dgm:spPr/>
      <dgm:t>
        <a:bodyPr/>
        <a:lstStyle/>
        <a:p>
          <a:endParaRPr lang="en-GB"/>
        </a:p>
      </dgm:t>
    </dgm:pt>
    <dgm:pt modelId="{AE1C22DA-214A-42DF-AD06-ACEA8BC2DCAC}" type="sibTrans" cxnId="{20CFBB28-F1A0-4159-BAE8-A1158EE2910F}">
      <dgm:prSet/>
      <dgm:spPr/>
      <dgm:t>
        <a:bodyPr/>
        <a:lstStyle/>
        <a:p>
          <a:endParaRPr lang="en-GB"/>
        </a:p>
      </dgm:t>
    </dgm:pt>
    <dgm:pt modelId="{8DC985B0-3E99-4B64-8A32-AB299F7BE0A0}" type="pres">
      <dgm:prSet presAssocID="{812AD253-0C4F-47DC-B087-7C66438E960F}" presName="Name0" presStyleCnt="0">
        <dgm:presLayoutVars>
          <dgm:dir/>
          <dgm:animLvl val="lvl"/>
          <dgm:resizeHandles val="exact"/>
        </dgm:presLayoutVars>
      </dgm:prSet>
      <dgm:spPr/>
    </dgm:pt>
    <dgm:pt modelId="{0E0EA552-92BD-4AAB-B9CF-F8432687E5AF}" type="pres">
      <dgm:prSet presAssocID="{2F62A107-B762-45C4-95E7-4C088B19B72E}" presName="parTxOnly" presStyleLbl="node1" presStyleIdx="0" presStyleCnt="1">
        <dgm:presLayoutVars>
          <dgm:chMax val="0"/>
          <dgm:chPref val="0"/>
          <dgm:bulletEnabled val="1"/>
        </dgm:presLayoutVars>
      </dgm:prSet>
      <dgm:spPr/>
      <dgm:t>
        <a:bodyPr/>
        <a:lstStyle/>
        <a:p>
          <a:endParaRPr lang="en-US"/>
        </a:p>
      </dgm:t>
    </dgm:pt>
  </dgm:ptLst>
  <dgm:cxnLst>
    <dgm:cxn modelId="{FA568EB4-306C-402E-BA90-5B3A8A1471A2}" type="presOf" srcId="{2F62A107-B762-45C4-95E7-4C088B19B72E}" destId="{0E0EA552-92BD-4AAB-B9CF-F8432687E5AF}" srcOrd="0" destOrd="0" presId="urn:microsoft.com/office/officeart/2005/8/layout/chevron1"/>
    <dgm:cxn modelId="{20CFBB28-F1A0-4159-BAE8-A1158EE2910F}" srcId="{812AD253-0C4F-47DC-B087-7C66438E960F}" destId="{2F62A107-B762-45C4-95E7-4C088B19B72E}" srcOrd="0" destOrd="0" parTransId="{83767008-A95E-45F0-8970-CC6103B7C6F1}" sibTransId="{AE1C22DA-214A-42DF-AD06-ACEA8BC2DCAC}"/>
    <dgm:cxn modelId="{58C0A333-CDDD-452C-B781-5BCB0B0244BF}" type="presOf" srcId="{812AD253-0C4F-47DC-B087-7C66438E960F}" destId="{8DC985B0-3E99-4B64-8A32-AB299F7BE0A0}" srcOrd="0" destOrd="0" presId="urn:microsoft.com/office/officeart/2005/8/layout/chevron1"/>
    <dgm:cxn modelId="{666F64A8-2ADF-4CF0-9678-F94C9F088D69}" type="presParOf" srcId="{8DC985B0-3E99-4B64-8A32-AB299F7BE0A0}" destId="{0E0EA552-92BD-4AAB-B9CF-F8432687E5AF}" srcOrd="0" destOrd="0" presId="urn:microsoft.com/office/officeart/2005/8/layout/chevron1"/>
  </dgm:cxnLst>
  <dgm:bg>
    <a:no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2AD253-0C4F-47DC-B087-7C66438E960F}" type="doc">
      <dgm:prSet loTypeId="urn:microsoft.com/office/officeart/2005/8/layout/chevron1" loCatId="process" qsTypeId="urn:microsoft.com/office/officeart/2005/8/quickstyle/simple1" qsCatId="simple" csTypeId="urn:microsoft.com/office/officeart/2005/8/colors/accent1_2" csCatId="accent1" phldr="0"/>
      <dgm:spPr/>
    </dgm:pt>
    <dgm:pt modelId="{2F62A107-B762-45C4-95E7-4C088B19B72E}">
      <dgm:prSet phldrT="[Text]" phldr="1"/>
      <dgm:spPr/>
      <dgm:t>
        <a:bodyPr/>
        <a:lstStyle/>
        <a:p>
          <a:endParaRPr lang="en-GB" dirty="0"/>
        </a:p>
      </dgm:t>
    </dgm:pt>
    <dgm:pt modelId="{83767008-A95E-45F0-8970-CC6103B7C6F1}" type="parTrans" cxnId="{20CFBB28-F1A0-4159-BAE8-A1158EE2910F}">
      <dgm:prSet/>
      <dgm:spPr/>
      <dgm:t>
        <a:bodyPr/>
        <a:lstStyle/>
        <a:p>
          <a:endParaRPr lang="en-GB"/>
        </a:p>
      </dgm:t>
    </dgm:pt>
    <dgm:pt modelId="{AE1C22DA-214A-42DF-AD06-ACEA8BC2DCAC}" type="sibTrans" cxnId="{20CFBB28-F1A0-4159-BAE8-A1158EE2910F}">
      <dgm:prSet/>
      <dgm:spPr/>
      <dgm:t>
        <a:bodyPr/>
        <a:lstStyle/>
        <a:p>
          <a:endParaRPr lang="en-GB"/>
        </a:p>
      </dgm:t>
    </dgm:pt>
    <dgm:pt modelId="{8DC985B0-3E99-4B64-8A32-AB299F7BE0A0}" type="pres">
      <dgm:prSet presAssocID="{812AD253-0C4F-47DC-B087-7C66438E960F}" presName="Name0" presStyleCnt="0">
        <dgm:presLayoutVars>
          <dgm:dir/>
          <dgm:animLvl val="lvl"/>
          <dgm:resizeHandles val="exact"/>
        </dgm:presLayoutVars>
      </dgm:prSet>
      <dgm:spPr/>
    </dgm:pt>
    <dgm:pt modelId="{0E0EA552-92BD-4AAB-B9CF-F8432687E5AF}" type="pres">
      <dgm:prSet presAssocID="{2F62A107-B762-45C4-95E7-4C088B19B72E}" presName="parTxOnly" presStyleLbl="node1" presStyleIdx="0" presStyleCnt="1">
        <dgm:presLayoutVars>
          <dgm:chMax val="0"/>
          <dgm:chPref val="0"/>
          <dgm:bulletEnabled val="1"/>
        </dgm:presLayoutVars>
      </dgm:prSet>
      <dgm:spPr/>
      <dgm:t>
        <a:bodyPr/>
        <a:lstStyle/>
        <a:p>
          <a:endParaRPr lang="en-US"/>
        </a:p>
      </dgm:t>
    </dgm:pt>
  </dgm:ptLst>
  <dgm:cxnLst>
    <dgm:cxn modelId="{6A0D730B-FEEC-4587-9CA7-CD798D9DD955}" type="presOf" srcId="{812AD253-0C4F-47DC-B087-7C66438E960F}" destId="{8DC985B0-3E99-4B64-8A32-AB299F7BE0A0}" srcOrd="0" destOrd="0" presId="urn:microsoft.com/office/officeart/2005/8/layout/chevron1"/>
    <dgm:cxn modelId="{20CFBB28-F1A0-4159-BAE8-A1158EE2910F}" srcId="{812AD253-0C4F-47DC-B087-7C66438E960F}" destId="{2F62A107-B762-45C4-95E7-4C088B19B72E}" srcOrd="0" destOrd="0" parTransId="{83767008-A95E-45F0-8970-CC6103B7C6F1}" sibTransId="{AE1C22DA-214A-42DF-AD06-ACEA8BC2DCAC}"/>
    <dgm:cxn modelId="{2BE4D851-FF1D-4178-8E38-C26B039E0A2B}" type="presOf" srcId="{2F62A107-B762-45C4-95E7-4C088B19B72E}" destId="{0E0EA552-92BD-4AAB-B9CF-F8432687E5AF}" srcOrd="0" destOrd="0" presId="urn:microsoft.com/office/officeart/2005/8/layout/chevron1"/>
    <dgm:cxn modelId="{BEA7C182-22D4-4A2F-AC6F-3E0C4DEA3A3A}" type="presParOf" srcId="{8DC985B0-3E99-4B64-8A32-AB299F7BE0A0}" destId="{0E0EA552-92BD-4AAB-B9CF-F8432687E5AF}" srcOrd="0" destOrd="0" presId="urn:microsoft.com/office/officeart/2005/8/layout/chevron1"/>
  </dgm:cxnLst>
  <dgm:bg>
    <a:noFill/>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2AD253-0C4F-47DC-B087-7C66438E960F}" type="doc">
      <dgm:prSet loTypeId="urn:microsoft.com/office/officeart/2005/8/layout/chevron1" loCatId="process" qsTypeId="urn:microsoft.com/office/officeart/2005/8/quickstyle/simple1" qsCatId="simple" csTypeId="urn:microsoft.com/office/officeart/2005/8/colors/accent1_2" csCatId="accent1" phldr="0"/>
      <dgm:spPr/>
    </dgm:pt>
    <dgm:pt modelId="{2F62A107-B762-45C4-95E7-4C088B19B72E}">
      <dgm:prSet phldrT="[Text]" phldr="1"/>
      <dgm:spPr/>
      <dgm:t>
        <a:bodyPr/>
        <a:lstStyle/>
        <a:p>
          <a:endParaRPr lang="en-GB" dirty="0"/>
        </a:p>
      </dgm:t>
    </dgm:pt>
    <dgm:pt modelId="{83767008-A95E-45F0-8970-CC6103B7C6F1}" type="parTrans" cxnId="{20CFBB28-F1A0-4159-BAE8-A1158EE2910F}">
      <dgm:prSet/>
      <dgm:spPr/>
      <dgm:t>
        <a:bodyPr/>
        <a:lstStyle/>
        <a:p>
          <a:endParaRPr lang="en-GB"/>
        </a:p>
      </dgm:t>
    </dgm:pt>
    <dgm:pt modelId="{AE1C22DA-214A-42DF-AD06-ACEA8BC2DCAC}" type="sibTrans" cxnId="{20CFBB28-F1A0-4159-BAE8-A1158EE2910F}">
      <dgm:prSet/>
      <dgm:spPr/>
      <dgm:t>
        <a:bodyPr/>
        <a:lstStyle/>
        <a:p>
          <a:endParaRPr lang="en-GB"/>
        </a:p>
      </dgm:t>
    </dgm:pt>
    <dgm:pt modelId="{8DC985B0-3E99-4B64-8A32-AB299F7BE0A0}" type="pres">
      <dgm:prSet presAssocID="{812AD253-0C4F-47DC-B087-7C66438E960F}" presName="Name0" presStyleCnt="0">
        <dgm:presLayoutVars>
          <dgm:dir/>
          <dgm:animLvl val="lvl"/>
          <dgm:resizeHandles val="exact"/>
        </dgm:presLayoutVars>
      </dgm:prSet>
      <dgm:spPr/>
    </dgm:pt>
    <dgm:pt modelId="{0E0EA552-92BD-4AAB-B9CF-F8432687E5AF}" type="pres">
      <dgm:prSet presAssocID="{2F62A107-B762-45C4-95E7-4C088B19B72E}" presName="parTxOnly" presStyleLbl="node1" presStyleIdx="0" presStyleCnt="1">
        <dgm:presLayoutVars>
          <dgm:chMax val="0"/>
          <dgm:chPref val="0"/>
          <dgm:bulletEnabled val="1"/>
        </dgm:presLayoutVars>
      </dgm:prSet>
      <dgm:spPr/>
      <dgm:t>
        <a:bodyPr/>
        <a:lstStyle/>
        <a:p>
          <a:endParaRPr lang="en-US"/>
        </a:p>
      </dgm:t>
    </dgm:pt>
  </dgm:ptLst>
  <dgm:cxnLst>
    <dgm:cxn modelId="{20CFBB28-F1A0-4159-BAE8-A1158EE2910F}" srcId="{812AD253-0C4F-47DC-B087-7C66438E960F}" destId="{2F62A107-B762-45C4-95E7-4C088B19B72E}" srcOrd="0" destOrd="0" parTransId="{83767008-A95E-45F0-8970-CC6103B7C6F1}" sibTransId="{AE1C22DA-214A-42DF-AD06-ACEA8BC2DCAC}"/>
    <dgm:cxn modelId="{FF8BA7D8-7F85-4F57-A4B8-16E145C5ADEB}" type="presOf" srcId="{2F62A107-B762-45C4-95E7-4C088B19B72E}" destId="{0E0EA552-92BD-4AAB-B9CF-F8432687E5AF}" srcOrd="0" destOrd="0" presId="urn:microsoft.com/office/officeart/2005/8/layout/chevron1"/>
    <dgm:cxn modelId="{F6E5D829-B96D-4ADB-87D3-8E5C2E639F80}" type="presOf" srcId="{812AD253-0C4F-47DC-B087-7C66438E960F}" destId="{8DC985B0-3E99-4B64-8A32-AB299F7BE0A0}" srcOrd="0" destOrd="0" presId="urn:microsoft.com/office/officeart/2005/8/layout/chevron1"/>
    <dgm:cxn modelId="{D96769ED-3B3B-42C0-9BBA-26A0B281074B}" type="presParOf" srcId="{8DC985B0-3E99-4B64-8A32-AB299F7BE0A0}" destId="{0E0EA552-92BD-4AAB-B9CF-F8432687E5AF}" srcOrd="0" destOrd="0" presId="urn:microsoft.com/office/officeart/2005/8/layout/chevron1"/>
  </dgm:cxnLst>
  <dgm:bg>
    <a:noFill/>
  </dgm:bg>
  <dgm:whole/>
  <dgm:extLst>
    <a:ext uri="http://schemas.microsoft.com/office/drawing/2008/diagram">
      <dsp:dataModelExt xmlns:dsp="http://schemas.microsoft.com/office/drawing/2008/diagram" xmlns="" relId="rId2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12AD253-0C4F-47DC-B087-7C66438E960F}" type="doc">
      <dgm:prSet loTypeId="urn:microsoft.com/office/officeart/2005/8/layout/chevron1" loCatId="process" qsTypeId="urn:microsoft.com/office/officeart/2005/8/quickstyle/simple1" qsCatId="simple" csTypeId="urn:microsoft.com/office/officeart/2005/8/colors/accent1_2" csCatId="accent1" phldr="0"/>
      <dgm:spPr/>
    </dgm:pt>
    <dgm:pt modelId="{2F62A107-B762-45C4-95E7-4C088B19B72E}">
      <dgm:prSet phldrT="[Text]" phldr="1"/>
      <dgm:spPr/>
      <dgm:t>
        <a:bodyPr/>
        <a:lstStyle/>
        <a:p>
          <a:endParaRPr lang="en-GB" dirty="0"/>
        </a:p>
      </dgm:t>
    </dgm:pt>
    <dgm:pt modelId="{83767008-A95E-45F0-8970-CC6103B7C6F1}" type="parTrans" cxnId="{20CFBB28-F1A0-4159-BAE8-A1158EE2910F}">
      <dgm:prSet/>
      <dgm:spPr/>
      <dgm:t>
        <a:bodyPr/>
        <a:lstStyle/>
        <a:p>
          <a:endParaRPr lang="en-GB"/>
        </a:p>
      </dgm:t>
    </dgm:pt>
    <dgm:pt modelId="{AE1C22DA-214A-42DF-AD06-ACEA8BC2DCAC}" type="sibTrans" cxnId="{20CFBB28-F1A0-4159-BAE8-A1158EE2910F}">
      <dgm:prSet/>
      <dgm:spPr/>
      <dgm:t>
        <a:bodyPr/>
        <a:lstStyle/>
        <a:p>
          <a:endParaRPr lang="en-GB"/>
        </a:p>
      </dgm:t>
    </dgm:pt>
    <dgm:pt modelId="{8DC985B0-3E99-4B64-8A32-AB299F7BE0A0}" type="pres">
      <dgm:prSet presAssocID="{812AD253-0C4F-47DC-B087-7C66438E960F}" presName="Name0" presStyleCnt="0">
        <dgm:presLayoutVars>
          <dgm:dir/>
          <dgm:animLvl val="lvl"/>
          <dgm:resizeHandles val="exact"/>
        </dgm:presLayoutVars>
      </dgm:prSet>
      <dgm:spPr/>
    </dgm:pt>
    <dgm:pt modelId="{0E0EA552-92BD-4AAB-B9CF-F8432687E5AF}" type="pres">
      <dgm:prSet presAssocID="{2F62A107-B762-45C4-95E7-4C088B19B72E}" presName="parTxOnly" presStyleLbl="node1" presStyleIdx="0" presStyleCnt="1">
        <dgm:presLayoutVars>
          <dgm:chMax val="0"/>
          <dgm:chPref val="0"/>
          <dgm:bulletEnabled val="1"/>
        </dgm:presLayoutVars>
      </dgm:prSet>
      <dgm:spPr/>
      <dgm:t>
        <a:bodyPr/>
        <a:lstStyle/>
        <a:p>
          <a:endParaRPr lang="en-US"/>
        </a:p>
      </dgm:t>
    </dgm:pt>
  </dgm:ptLst>
  <dgm:cxnLst>
    <dgm:cxn modelId="{20CFBB28-F1A0-4159-BAE8-A1158EE2910F}" srcId="{812AD253-0C4F-47DC-B087-7C66438E960F}" destId="{2F62A107-B762-45C4-95E7-4C088B19B72E}" srcOrd="0" destOrd="0" parTransId="{83767008-A95E-45F0-8970-CC6103B7C6F1}" sibTransId="{AE1C22DA-214A-42DF-AD06-ACEA8BC2DCAC}"/>
    <dgm:cxn modelId="{43443571-560F-4558-921C-7C8C98BF4D3E}" type="presOf" srcId="{2F62A107-B762-45C4-95E7-4C088B19B72E}" destId="{0E0EA552-92BD-4AAB-B9CF-F8432687E5AF}" srcOrd="0" destOrd="0" presId="urn:microsoft.com/office/officeart/2005/8/layout/chevron1"/>
    <dgm:cxn modelId="{A90B91DE-3D4E-4D62-8FDC-C8C06D7C197A}" type="presOf" srcId="{812AD253-0C4F-47DC-B087-7C66438E960F}" destId="{8DC985B0-3E99-4B64-8A32-AB299F7BE0A0}" srcOrd="0" destOrd="0" presId="urn:microsoft.com/office/officeart/2005/8/layout/chevron1"/>
    <dgm:cxn modelId="{133C4BBA-CE65-41BF-926C-0AE52F910526}" type="presParOf" srcId="{8DC985B0-3E99-4B64-8A32-AB299F7BE0A0}" destId="{0E0EA552-92BD-4AAB-B9CF-F8432687E5AF}" srcOrd="0" destOrd="0" presId="urn:microsoft.com/office/officeart/2005/8/layout/chevron1"/>
  </dgm:cxnLst>
  <dgm:bg>
    <a:noFill/>
  </dgm:bg>
  <dgm:whole/>
  <dgm:extLst>
    <a:ext uri="http://schemas.microsoft.com/office/drawing/2008/diagram">
      <dsp:dataModelExt xmlns:dsp="http://schemas.microsoft.com/office/drawing/2008/diagram" xmlns="" relId="rId3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12AD253-0C4F-47DC-B087-7C66438E960F}" type="doc">
      <dgm:prSet loTypeId="urn:microsoft.com/office/officeart/2005/8/layout/chevron1" loCatId="process" qsTypeId="urn:microsoft.com/office/officeart/2005/8/quickstyle/simple1" qsCatId="simple" csTypeId="urn:microsoft.com/office/officeart/2005/8/colors/accent1_2" csCatId="accent1" phldr="0"/>
      <dgm:spPr/>
    </dgm:pt>
    <dgm:pt modelId="{2F62A107-B762-45C4-95E7-4C088B19B72E}">
      <dgm:prSet phldrT="[Text]" phldr="1"/>
      <dgm:spPr/>
      <dgm:t>
        <a:bodyPr/>
        <a:lstStyle/>
        <a:p>
          <a:endParaRPr lang="en-GB" dirty="0"/>
        </a:p>
      </dgm:t>
    </dgm:pt>
    <dgm:pt modelId="{83767008-A95E-45F0-8970-CC6103B7C6F1}" type="parTrans" cxnId="{20CFBB28-F1A0-4159-BAE8-A1158EE2910F}">
      <dgm:prSet/>
      <dgm:spPr/>
      <dgm:t>
        <a:bodyPr/>
        <a:lstStyle/>
        <a:p>
          <a:endParaRPr lang="en-GB"/>
        </a:p>
      </dgm:t>
    </dgm:pt>
    <dgm:pt modelId="{AE1C22DA-214A-42DF-AD06-ACEA8BC2DCAC}" type="sibTrans" cxnId="{20CFBB28-F1A0-4159-BAE8-A1158EE2910F}">
      <dgm:prSet/>
      <dgm:spPr/>
      <dgm:t>
        <a:bodyPr/>
        <a:lstStyle/>
        <a:p>
          <a:endParaRPr lang="en-GB"/>
        </a:p>
      </dgm:t>
    </dgm:pt>
    <dgm:pt modelId="{8DC985B0-3E99-4B64-8A32-AB299F7BE0A0}" type="pres">
      <dgm:prSet presAssocID="{812AD253-0C4F-47DC-B087-7C66438E960F}" presName="Name0" presStyleCnt="0">
        <dgm:presLayoutVars>
          <dgm:dir/>
          <dgm:animLvl val="lvl"/>
          <dgm:resizeHandles val="exact"/>
        </dgm:presLayoutVars>
      </dgm:prSet>
      <dgm:spPr/>
    </dgm:pt>
    <dgm:pt modelId="{0E0EA552-92BD-4AAB-B9CF-F8432687E5AF}" type="pres">
      <dgm:prSet presAssocID="{2F62A107-B762-45C4-95E7-4C088B19B72E}" presName="parTxOnly" presStyleLbl="node1" presStyleIdx="0" presStyleCnt="1">
        <dgm:presLayoutVars>
          <dgm:chMax val="0"/>
          <dgm:chPref val="0"/>
          <dgm:bulletEnabled val="1"/>
        </dgm:presLayoutVars>
      </dgm:prSet>
      <dgm:spPr/>
      <dgm:t>
        <a:bodyPr/>
        <a:lstStyle/>
        <a:p>
          <a:endParaRPr lang="en-US"/>
        </a:p>
      </dgm:t>
    </dgm:pt>
  </dgm:ptLst>
  <dgm:cxnLst>
    <dgm:cxn modelId="{20CFBB28-F1A0-4159-BAE8-A1158EE2910F}" srcId="{812AD253-0C4F-47DC-B087-7C66438E960F}" destId="{2F62A107-B762-45C4-95E7-4C088B19B72E}" srcOrd="0" destOrd="0" parTransId="{83767008-A95E-45F0-8970-CC6103B7C6F1}" sibTransId="{AE1C22DA-214A-42DF-AD06-ACEA8BC2DCAC}"/>
    <dgm:cxn modelId="{93FC2009-E9AB-4F8E-9CCC-8513C102A6D3}" type="presOf" srcId="{812AD253-0C4F-47DC-B087-7C66438E960F}" destId="{8DC985B0-3E99-4B64-8A32-AB299F7BE0A0}" srcOrd="0" destOrd="0" presId="urn:microsoft.com/office/officeart/2005/8/layout/chevron1"/>
    <dgm:cxn modelId="{F75A17AD-6791-437B-A45C-0A008A861D8A}" type="presOf" srcId="{2F62A107-B762-45C4-95E7-4C088B19B72E}" destId="{0E0EA552-92BD-4AAB-B9CF-F8432687E5AF}" srcOrd="0" destOrd="0" presId="urn:microsoft.com/office/officeart/2005/8/layout/chevron1"/>
    <dgm:cxn modelId="{AD8AABD6-B279-42B7-8A8F-5A45D7BBD920}" type="presParOf" srcId="{8DC985B0-3E99-4B64-8A32-AB299F7BE0A0}" destId="{0E0EA552-92BD-4AAB-B9CF-F8432687E5AF}" srcOrd="0" destOrd="0" presId="urn:microsoft.com/office/officeart/2005/8/layout/chevron1"/>
  </dgm:cxnLst>
  <dgm:bg>
    <a:noFill/>
  </dgm:bg>
  <dgm:whole/>
  <dgm:extLst>
    <a:ext uri="http://schemas.microsoft.com/office/drawing/2008/diagram">
      <dsp:dataModelExt xmlns:dsp="http://schemas.microsoft.com/office/drawing/2008/diagram" xmlns="" relId="rId3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2AD253-0C4F-47DC-B087-7C66438E960F}" type="doc">
      <dgm:prSet loTypeId="urn:microsoft.com/office/officeart/2005/8/layout/chevron1" loCatId="process" qsTypeId="urn:microsoft.com/office/officeart/2005/8/quickstyle/simple1" qsCatId="simple" csTypeId="urn:microsoft.com/office/officeart/2005/8/colors/accent1_2" csCatId="accent1" phldr="0"/>
      <dgm:spPr/>
    </dgm:pt>
    <dgm:pt modelId="{2F62A107-B762-45C4-95E7-4C088B19B72E}">
      <dgm:prSet phldrT="[Text]" phldr="1"/>
      <dgm:spPr/>
      <dgm:t>
        <a:bodyPr/>
        <a:lstStyle/>
        <a:p>
          <a:endParaRPr lang="en-GB" dirty="0"/>
        </a:p>
      </dgm:t>
    </dgm:pt>
    <dgm:pt modelId="{83767008-A95E-45F0-8970-CC6103B7C6F1}" type="parTrans" cxnId="{20CFBB28-F1A0-4159-BAE8-A1158EE2910F}">
      <dgm:prSet/>
      <dgm:spPr/>
      <dgm:t>
        <a:bodyPr/>
        <a:lstStyle/>
        <a:p>
          <a:endParaRPr lang="en-GB"/>
        </a:p>
      </dgm:t>
    </dgm:pt>
    <dgm:pt modelId="{AE1C22DA-214A-42DF-AD06-ACEA8BC2DCAC}" type="sibTrans" cxnId="{20CFBB28-F1A0-4159-BAE8-A1158EE2910F}">
      <dgm:prSet/>
      <dgm:spPr/>
      <dgm:t>
        <a:bodyPr/>
        <a:lstStyle/>
        <a:p>
          <a:endParaRPr lang="en-GB"/>
        </a:p>
      </dgm:t>
    </dgm:pt>
    <dgm:pt modelId="{8DC985B0-3E99-4B64-8A32-AB299F7BE0A0}" type="pres">
      <dgm:prSet presAssocID="{812AD253-0C4F-47DC-B087-7C66438E960F}" presName="Name0" presStyleCnt="0">
        <dgm:presLayoutVars>
          <dgm:dir/>
          <dgm:animLvl val="lvl"/>
          <dgm:resizeHandles val="exact"/>
        </dgm:presLayoutVars>
      </dgm:prSet>
      <dgm:spPr/>
    </dgm:pt>
    <dgm:pt modelId="{0E0EA552-92BD-4AAB-B9CF-F8432687E5AF}" type="pres">
      <dgm:prSet presAssocID="{2F62A107-B762-45C4-95E7-4C088B19B72E}" presName="parTxOnly" presStyleLbl="node1" presStyleIdx="0" presStyleCnt="1">
        <dgm:presLayoutVars>
          <dgm:chMax val="0"/>
          <dgm:chPref val="0"/>
          <dgm:bulletEnabled val="1"/>
        </dgm:presLayoutVars>
      </dgm:prSet>
      <dgm:spPr/>
      <dgm:t>
        <a:bodyPr/>
        <a:lstStyle/>
        <a:p>
          <a:endParaRPr lang="en-US"/>
        </a:p>
      </dgm:t>
    </dgm:pt>
  </dgm:ptLst>
  <dgm:cxnLst>
    <dgm:cxn modelId="{E29A8D64-D0DD-4382-B14A-126AB0716FC8}" type="presOf" srcId="{812AD253-0C4F-47DC-B087-7C66438E960F}" destId="{8DC985B0-3E99-4B64-8A32-AB299F7BE0A0}" srcOrd="0" destOrd="0" presId="urn:microsoft.com/office/officeart/2005/8/layout/chevron1"/>
    <dgm:cxn modelId="{20CFBB28-F1A0-4159-BAE8-A1158EE2910F}" srcId="{812AD253-0C4F-47DC-B087-7C66438E960F}" destId="{2F62A107-B762-45C4-95E7-4C088B19B72E}" srcOrd="0" destOrd="0" parTransId="{83767008-A95E-45F0-8970-CC6103B7C6F1}" sibTransId="{AE1C22DA-214A-42DF-AD06-ACEA8BC2DCAC}"/>
    <dgm:cxn modelId="{E1BAFA2D-B810-45FB-8349-9EC52725EB99}" type="presOf" srcId="{2F62A107-B762-45C4-95E7-4C088B19B72E}" destId="{0E0EA552-92BD-4AAB-B9CF-F8432687E5AF}" srcOrd="0" destOrd="0" presId="urn:microsoft.com/office/officeart/2005/8/layout/chevron1"/>
    <dgm:cxn modelId="{7E208AA1-63D7-4086-A577-5C3906FA38C0}" type="presParOf" srcId="{8DC985B0-3E99-4B64-8A32-AB299F7BE0A0}" destId="{0E0EA552-92BD-4AAB-B9CF-F8432687E5AF}" srcOrd="0" destOrd="0" presId="urn:microsoft.com/office/officeart/2005/8/layout/chevron1"/>
  </dgm:cxnLst>
  <dgm:bg>
    <a:noFill/>
  </dgm:bg>
  <dgm:whole/>
  <dgm:extLst>
    <a:ext uri="http://schemas.microsoft.com/office/drawing/2008/diagram">
      <dsp:dataModelExt xmlns:dsp="http://schemas.microsoft.com/office/drawing/2008/diagram" xmlns="" relId="rId4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0EA552-92BD-4AAB-B9CF-F8432687E5AF}">
      <dsp:nvSpPr>
        <dsp:cNvPr id="0" name=""/>
        <dsp:cNvSpPr/>
      </dsp:nvSpPr>
      <dsp:spPr>
        <a:xfrm>
          <a:off x="0" y="19919"/>
          <a:ext cx="541403" cy="21656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lvl="0" algn="ctr" defTabSz="400050">
            <a:lnSpc>
              <a:spcPct val="90000"/>
            </a:lnSpc>
            <a:spcBef>
              <a:spcPct val="0"/>
            </a:spcBef>
            <a:spcAft>
              <a:spcPct val="35000"/>
            </a:spcAft>
          </a:pPr>
          <a:endParaRPr lang="en-GB" sz="900" kern="1200" dirty="0"/>
        </a:p>
      </dsp:txBody>
      <dsp:txXfrm>
        <a:off x="0" y="19919"/>
        <a:ext cx="541403" cy="21656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0EA552-92BD-4AAB-B9CF-F8432687E5AF}">
      <dsp:nvSpPr>
        <dsp:cNvPr id="0" name=""/>
        <dsp:cNvSpPr/>
      </dsp:nvSpPr>
      <dsp:spPr>
        <a:xfrm>
          <a:off x="0" y="19919"/>
          <a:ext cx="541403" cy="21656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lvl="0" algn="ctr" defTabSz="400050">
            <a:lnSpc>
              <a:spcPct val="90000"/>
            </a:lnSpc>
            <a:spcBef>
              <a:spcPct val="0"/>
            </a:spcBef>
            <a:spcAft>
              <a:spcPct val="35000"/>
            </a:spcAft>
          </a:pPr>
          <a:endParaRPr lang="en-GB" sz="900" kern="1200" dirty="0"/>
        </a:p>
      </dsp:txBody>
      <dsp:txXfrm>
        <a:off x="0" y="19919"/>
        <a:ext cx="541403" cy="21656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0EA552-92BD-4AAB-B9CF-F8432687E5AF}">
      <dsp:nvSpPr>
        <dsp:cNvPr id="0" name=""/>
        <dsp:cNvSpPr/>
      </dsp:nvSpPr>
      <dsp:spPr>
        <a:xfrm>
          <a:off x="0" y="19919"/>
          <a:ext cx="541403" cy="21656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lvl="0" algn="ctr" defTabSz="400050">
            <a:lnSpc>
              <a:spcPct val="90000"/>
            </a:lnSpc>
            <a:spcBef>
              <a:spcPct val="0"/>
            </a:spcBef>
            <a:spcAft>
              <a:spcPct val="35000"/>
            </a:spcAft>
          </a:pPr>
          <a:endParaRPr lang="en-GB" sz="900" kern="1200" dirty="0"/>
        </a:p>
      </dsp:txBody>
      <dsp:txXfrm>
        <a:off x="0" y="19919"/>
        <a:ext cx="541403" cy="216561"/>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0EA552-92BD-4AAB-B9CF-F8432687E5AF}">
      <dsp:nvSpPr>
        <dsp:cNvPr id="0" name=""/>
        <dsp:cNvSpPr/>
      </dsp:nvSpPr>
      <dsp:spPr>
        <a:xfrm>
          <a:off x="0" y="19919"/>
          <a:ext cx="541403" cy="21656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lvl="0" algn="ctr" defTabSz="400050">
            <a:lnSpc>
              <a:spcPct val="90000"/>
            </a:lnSpc>
            <a:spcBef>
              <a:spcPct val="0"/>
            </a:spcBef>
            <a:spcAft>
              <a:spcPct val="35000"/>
            </a:spcAft>
          </a:pPr>
          <a:endParaRPr lang="en-GB" sz="900" kern="1200" dirty="0"/>
        </a:p>
      </dsp:txBody>
      <dsp:txXfrm>
        <a:off x="0" y="19919"/>
        <a:ext cx="541403" cy="216561"/>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0EA552-92BD-4AAB-B9CF-F8432687E5AF}">
      <dsp:nvSpPr>
        <dsp:cNvPr id="0" name=""/>
        <dsp:cNvSpPr/>
      </dsp:nvSpPr>
      <dsp:spPr>
        <a:xfrm>
          <a:off x="0" y="19919"/>
          <a:ext cx="541403" cy="21656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lvl="0" algn="ctr" defTabSz="400050">
            <a:lnSpc>
              <a:spcPct val="90000"/>
            </a:lnSpc>
            <a:spcBef>
              <a:spcPct val="0"/>
            </a:spcBef>
            <a:spcAft>
              <a:spcPct val="35000"/>
            </a:spcAft>
          </a:pPr>
          <a:endParaRPr lang="en-GB" sz="900" kern="1200" dirty="0"/>
        </a:p>
      </dsp:txBody>
      <dsp:txXfrm>
        <a:off x="0" y="19919"/>
        <a:ext cx="541403" cy="216561"/>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0EA552-92BD-4AAB-B9CF-F8432687E5AF}">
      <dsp:nvSpPr>
        <dsp:cNvPr id="0" name=""/>
        <dsp:cNvSpPr/>
      </dsp:nvSpPr>
      <dsp:spPr>
        <a:xfrm>
          <a:off x="0" y="19919"/>
          <a:ext cx="541403" cy="216561"/>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12002" rIns="12002" bIns="12002" numCol="1" spcCol="1270" anchor="ctr" anchorCtr="0">
          <a:noAutofit/>
        </a:bodyPr>
        <a:lstStyle/>
        <a:p>
          <a:pPr lvl="0" algn="ctr" defTabSz="400050">
            <a:lnSpc>
              <a:spcPct val="90000"/>
            </a:lnSpc>
            <a:spcBef>
              <a:spcPct val="0"/>
            </a:spcBef>
            <a:spcAft>
              <a:spcPct val="35000"/>
            </a:spcAft>
          </a:pPr>
          <a:endParaRPr lang="en-GB" sz="900" kern="1200" dirty="0"/>
        </a:p>
      </dsp:txBody>
      <dsp:txXfrm>
        <a:off x="0" y="19919"/>
        <a:ext cx="541403" cy="216561"/>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2409A2-D697-4937-848A-5D3C64B437B5}" type="datetimeFigureOut">
              <a:rPr lang="en-US" smtClean="0"/>
              <a:t>9/20/2016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0CFB88-0989-40CB-8FCF-866F42CE6869}"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9A8DC7-108D-48BC-A033-62232191F24F}" type="datetimeFigureOut">
              <a:rPr lang="en-US" smtClean="0"/>
              <a:pPr/>
              <a:t>9/20/2016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B67F64-6158-48AF-864E-6F77A69FA863}" type="slidenum">
              <a:rPr lang="en-US" smtClean="0"/>
              <a:pPr/>
              <a:t>‹#›</a:t>
            </a:fld>
            <a:endParaRPr lang="en-US"/>
          </a:p>
        </p:txBody>
      </p:sp>
    </p:spTree>
    <p:extLst>
      <p:ext uri="{BB962C8B-B14F-4D97-AF65-F5344CB8AC3E}">
        <p14:creationId xmlns:p14="http://schemas.microsoft.com/office/powerpoint/2010/main" xmlns="" val="50158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noProof="1"/>
              <a:t>SDGs akan dijalankan oleh negara-negara maju dan berkembang, termasuk Indonesia,  untuk 15 tahun ke depan. Kesepakatan untuk menjalankan SDGs dilakukan oleh para pemimpin tiap negara (dan untuk Indonesia oleh Wakil Presiden Jusuf Kalla) di kantor pusat PBB (New York) pada tanggal 25-27 September 2015 pada saat Sidang Majelis Umum PBB.</a:t>
            </a:r>
          </a:p>
          <a:p>
            <a:endParaRPr lang="en-GB" dirty="0"/>
          </a:p>
        </p:txBody>
      </p:sp>
      <p:sp>
        <p:nvSpPr>
          <p:cNvPr id="4" name="Slide Number Placeholder 3"/>
          <p:cNvSpPr>
            <a:spLocks noGrp="1"/>
          </p:cNvSpPr>
          <p:nvPr>
            <p:ph type="sldNum" sz="quarter" idx="10"/>
          </p:nvPr>
        </p:nvSpPr>
        <p:spPr/>
        <p:txBody>
          <a:bodyPr/>
          <a:lstStyle/>
          <a:p>
            <a:fld id="{D0EA4655-FF57-42E5-A9FD-56AC40ED3BA3}" type="slidenum">
              <a:rPr lang="en-US" smtClean="0"/>
              <a:pPr/>
              <a:t>4</a:t>
            </a:fld>
            <a:endParaRPr lang="en-US"/>
          </a:p>
        </p:txBody>
      </p:sp>
    </p:spTree>
    <p:extLst>
      <p:ext uri="{BB962C8B-B14F-4D97-AF65-F5344CB8AC3E}">
        <p14:creationId xmlns:p14="http://schemas.microsoft.com/office/powerpoint/2010/main" xmlns="" val="3503162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0272B4-4A19-406D-9ED2-52A2DF6B8FDF}" type="datetime1">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3380279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C86A4D-A961-4A11-AEFC-75A0D833366A}" type="datetime1">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751819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191581-3F83-48AE-92ED-2ED116809782}" type="datetime1">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7241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DF2914-70B1-4ACA-94FC-81006B573054}" type="datetime1">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2507260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0F91C0-39E0-47AE-A827-F9AEFFDCD2C0}" type="datetime1">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2197842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83B042-8F08-4271-92D6-444F7DDDA230}" type="datetime1">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2713173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A0D4B9-7441-40D9-9192-79F4F2227CA1}" type="datetime1">
              <a:rPr lang="en-US" smtClean="0"/>
              <a:pPr/>
              <a:t>9/20/2016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2624026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7E0B39-6883-494C-9CCF-E3F805A8A624}" type="datetime1">
              <a:rPr lang="en-US" smtClean="0"/>
              <a:pPr/>
              <a:t>9/20/2016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3847779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3926B0-5433-4FAB-A665-BCF4C09923F7}" type="datetime1">
              <a:rPr lang="en-US" smtClean="0"/>
              <a:pPr/>
              <a:t>9/20/2016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460657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0EA388-DD09-4F3A-9A28-F0A6F571D690}" type="datetime1">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3718991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F254A5-2498-4A46-91EA-E7C3B2E703D3}" type="datetime1">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2646192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A9FF09-B12A-4074-A654-9D67DF1A2191}" type="datetime1">
              <a:rPr lang="en-US" smtClean="0"/>
              <a:pPr/>
              <a:t>9/20/2016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8DDA13-2614-4F40-88BD-1B539C9E114B}" type="slidenum">
              <a:rPr lang="en-US" smtClean="0"/>
              <a:pPr/>
              <a:t>‹#›</a:t>
            </a:fld>
            <a:endParaRPr lang="en-US"/>
          </a:p>
        </p:txBody>
      </p:sp>
    </p:spTree>
    <p:extLst>
      <p:ext uri="{BB962C8B-B14F-4D97-AF65-F5344CB8AC3E}">
        <p14:creationId xmlns:p14="http://schemas.microsoft.com/office/powerpoint/2010/main" xmlns="" val="314123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13" Type="http://schemas.openxmlformats.org/officeDocument/2006/relationships/diagramLayout" Target="../diagrams/layout2.xml"/><Relationship Id="rId18" Type="http://schemas.openxmlformats.org/officeDocument/2006/relationships/image" Target="../media/image10.jpeg"/><Relationship Id="rId26" Type="http://schemas.openxmlformats.org/officeDocument/2006/relationships/diagramColors" Target="../diagrams/colors3.xml"/><Relationship Id="rId39" Type="http://schemas.microsoft.com/office/2007/relationships/diagramDrawing" Target="../diagrams/drawing5.xml"/><Relationship Id="rId3" Type="http://schemas.openxmlformats.org/officeDocument/2006/relationships/diagramLayout" Target="../diagrams/layout1.xml"/><Relationship Id="rId21" Type="http://schemas.openxmlformats.org/officeDocument/2006/relationships/image" Target="../media/image13.jpeg"/><Relationship Id="rId34" Type="http://schemas.openxmlformats.org/officeDocument/2006/relationships/image" Target="../media/image16.jpeg"/><Relationship Id="rId42" Type="http://schemas.openxmlformats.org/officeDocument/2006/relationships/diagramData" Target="../diagrams/data6.xml"/><Relationship Id="rId47" Type="http://schemas.openxmlformats.org/officeDocument/2006/relationships/image" Target="../media/image19.jpeg"/><Relationship Id="rId50" Type="http://schemas.openxmlformats.org/officeDocument/2006/relationships/image" Target="../media/image22.jpeg"/><Relationship Id="rId7" Type="http://schemas.openxmlformats.org/officeDocument/2006/relationships/image" Target="../media/image4.jpeg"/><Relationship Id="rId12" Type="http://schemas.openxmlformats.org/officeDocument/2006/relationships/diagramData" Target="../diagrams/data2.xml"/><Relationship Id="rId17" Type="http://schemas.openxmlformats.org/officeDocument/2006/relationships/image" Target="../media/image9.jpeg"/><Relationship Id="rId25" Type="http://schemas.openxmlformats.org/officeDocument/2006/relationships/diagramQuickStyle" Target="../diagrams/quickStyle3.xml"/><Relationship Id="rId33" Type="http://schemas.openxmlformats.org/officeDocument/2006/relationships/image" Target="../media/image15.jpeg"/><Relationship Id="rId38" Type="http://schemas.openxmlformats.org/officeDocument/2006/relationships/diagramColors" Target="../diagrams/colors5.xml"/><Relationship Id="rId46" Type="http://schemas.microsoft.com/office/2007/relationships/diagramDrawing" Target="../diagrams/drawing6.xml"/><Relationship Id="rId2" Type="http://schemas.openxmlformats.org/officeDocument/2006/relationships/diagramData" Target="../diagrams/data1.xml"/><Relationship Id="rId16" Type="http://schemas.microsoft.com/office/2007/relationships/diagramDrawing" Target="../diagrams/drawing2.xml"/><Relationship Id="rId20" Type="http://schemas.openxmlformats.org/officeDocument/2006/relationships/image" Target="../media/image12.jpeg"/><Relationship Id="rId29" Type="http://schemas.openxmlformats.org/officeDocument/2006/relationships/diagramLayout" Target="../diagrams/layout4.xml"/><Relationship Id="rId41" Type="http://schemas.openxmlformats.org/officeDocument/2006/relationships/image" Target="../media/image18.jpeg"/><Relationship Id="rId1" Type="http://schemas.openxmlformats.org/officeDocument/2006/relationships/slideLayout" Target="../slideLayouts/slideLayout7.xml"/><Relationship Id="rId6" Type="http://schemas.microsoft.com/office/2007/relationships/diagramDrawing" Target="../diagrams/drawing1.xml"/><Relationship Id="rId11" Type="http://schemas.openxmlformats.org/officeDocument/2006/relationships/image" Target="../media/image8.jpeg"/><Relationship Id="rId24" Type="http://schemas.openxmlformats.org/officeDocument/2006/relationships/diagramLayout" Target="../diagrams/layout3.xml"/><Relationship Id="rId32" Type="http://schemas.microsoft.com/office/2007/relationships/diagramDrawing" Target="../diagrams/drawing4.xml"/><Relationship Id="rId37" Type="http://schemas.openxmlformats.org/officeDocument/2006/relationships/diagramQuickStyle" Target="../diagrams/quickStyle5.xml"/><Relationship Id="rId40" Type="http://schemas.openxmlformats.org/officeDocument/2006/relationships/image" Target="../media/image17.jpeg"/><Relationship Id="rId45" Type="http://schemas.openxmlformats.org/officeDocument/2006/relationships/diagramColors" Target="../diagrams/colors6.xml"/><Relationship Id="rId5" Type="http://schemas.openxmlformats.org/officeDocument/2006/relationships/diagramColors" Target="../diagrams/colors1.xml"/><Relationship Id="rId15" Type="http://schemas.openxmlformats.org/officeDocument/2006/relationships/diagramColors" Target="../diagrams/colors2.xml"/><Relationship Id="rId23" Type="http://schemas.openxmlformats.org/officeDocument/2006/relationships/diagramData" Target="../diagrams/data3.xml"/><Relationship Id="rId28" Type="http://schemas.openxmlformats.org/officeDocument/2006/relationships/diagramData" Target="../diagrams/data4.xml"/><Relationship Id="rId36" Type="http://schemas.openxmlformats.org/officeDocument/2006/relationships/diagramLayout" Target="../diagrams/layout5.xml"/><Relationship Id="rId49" Type="http://schemas.openxmlformats.org/officeDocument/2006/relationships/image" Target="../media/image21.jpeg"/><Relationship Id="rId10" Type="http://schemas.openxmlformats.org/officeDocument/2006/relationships/image" Target="../media/image7.jpeg"/><Relationship Id="rId19" Type="http://schemas.openxmlformats.org/officeDocument/2006/relationships/image" Target="../media/image11.jpeg"/><Relationship Id="rId31" Type="http://schemas.openxmlformats.org/officeDocument/2006/relationships/diagramColors" Target="../diagrams/colors4.xml"/><Relationship Id="rId44" Type="http://schemas.openxmlformats.org/officeDocument/2006/relationships/diagramQuickStyle" Target="../diagrams/quickStyle6.xml"/><Relationship Id="rId52" Type="http://schemas.openxmlformats.org/officeDocument/2006/relationships/image" Target="../media/image24.jpeg"/><Relationship Id="rId4" Type="http://schemas.openxmlformats.org/officeDocument/2006/relationships/diagramQuickStyle" Target="../diagrams/quickStyle1.xml"/><Relationship Id="rId9" Type="http://schemas.openxmlformats.org/officeDocument/2006/relationships/image" Target="../media/image6.jpeg"/><Relationship Id="rId14" Type="http://schemas.openxmlformats.org/officeDocument/2006/relationships/diagramQuickStyle" Target="../diagrams/quickStyle2.xml"/><Relationship Id="rId22" Type="http://schemas.openxmlformats.org/officeDocument/2006/relationships/image" Target="../media/image14.jpeg"/><Relationship Id="rId27" Type="http://schemas.microsoft.com/office/2007/relationships/diagramDrawing" Target="../diagrams/drawing3.xml"/><Relationship Id="rId30" Type="http://schemas.openxmlformats.org/officeDocument/2006/relationships/diagramQuickStyle" Target="../diagrams/quickStyle4.xml"/><Relationship Id="rId35" Type="http://schemas.openxmlformats.org/officeDocument/2006/relationships/diagramData" Target="../diagrams/data5.xml"/><Relationship Id="rId43" Type="http://schemas.openxmlformats.org/officeDocument/2006/relationships/diagramLayout" Target="../diagrams/layout6.xml"/><Relationship Id="rId48" Type="http://schemas.openxmlformats.org/officeDocument/2006/relationships/image" Target="../media/image20.jpeg"/><Relationship Id="rId8" Type="http://schemas.openxmlformats.org/officeDocument/2006/relationships/image" Target="../media/image5.jpeg"/><Relationship Id="rId51" Type="http://schemas.openxmlformats.org/officeDocument/2006/relationships/image" Target="../media/image23.jpeg"/></Relationships>
</file>

<file path=ppt/slides/_rels/slide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 Id="rId5" Type="http://schemas.openxmlformats.org/officeDocument/2006/relationships/image" Target="../media/image28.jpeg"/><Relationship Id="rId4" Type="http://schemas.openxmlformats.org/officeDocument/2006/relationships/image" Target="../media/image2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20204"/>
            <a:ext cx="9144000" cy="1481070"/>
          </a:xfrm>
        </p:spPr>
        <p:txBody>
          <a:bodyPr>
            <a:normAutofit/>
          </a:bodyPr>
          <a:lstStyle/>
          <a:p>
            <a:r>
              <a:rPr lang="en-US" sz="3600" b="1" dirty="0" smtClean="0"/>
              <a:t>SDGs and the Global Sustainability</a:t>
            </a:r>
            <a:r>
              <a:rPr lang="en-US" sz="3600" b="1" dirty="0"/>
              <a:t> </a:t>
            </a:r>
            <a:r>
              <a:rPr lang="en-US" sz="3600" b="1" dirty="0" smtClean="0"/>
              <a:t>Agenda</a:t>
            </a:r>
            <a:endParaRPr lang="en-US" sz="3600" b="1" dirty="0"/>
          </a:p>
        </p:txBody>
      </p:sp>
      <p:sp>
        <p:nvSpPr>
          <p:cNvPr id="4" name="Subtitle 3"/>
          <p:cNvSpPr>
            <a:spLocks noGrp="1"/>
          </p:cNvSpPr>
          <p:nvPr>
            <p:ph type="subTitle" idx="1"/>
          </p:nvPr>
        </p:nvSpPr>
        <p:spPr>
          <a:xfrm>
            <a:off x="1524000" y="2884083"/>
            <a:ext cx="9144000" cy="3350462"/>
          </a:xfrm>
        </p:spPr>
        <p:txBody>
          <a:bodyPr>
            <a:normAutofit fontScale="92500" lnSpcReduction="20000"/>
          </a:bodyPr>
          <a:lstStyle/>
          <a:p>
            <a:r>
              <a:rPr lang="en-US" dirty="0" smtClean="0"/>
              <a:t>Prof. Dr. </a:t>
            </a:r>
            <a:r>
              <a:rPr lang="en-US" dirty="0" err="1" smtClean="0"/>
              <a:t>Armida</a:t>
            </a:r>
            <a:r>
              <a:rPr lang="en-US" dirty="0" smtClean="0"/>
              <a:t> S. </a:t>
            </a:r>
            <a:r>
              <a:rPr lang="en-US" dirty="0" err="1" smtClean="0"/>
              <a:t>Alisjahbana</a:t>
            </a:r>
            <a:endParaRPr lang="en-US" dirty="0" smtClean="0"/>
          </a:p>
          <a:p>
            <a:endParaRPr lang="en-US" dirty="0" smtClean="0"/>
          </a:p>
          <a:p>
            <a:r>
              <a:rPr lang="en-US" dirty="0" err="1" smtClean="0"/>
              <a:t>Universitas</a:t>
            </a:r>
            <a:r>
              <a:rPr lang="en-US" dirty="0" smtClean="0"/>
              <a:t> </a:t>
            </a:r>
            <a:r>
              <a:rPr lang="en-US" dirty="0" err="1" smtClean="0"/>
              <a:t>Padjadjaran</a:t>
            </a:r>
            <a:endParaRPr lang="en-US" dirty="0" smtClean="0"/>
          </a:p>
          <a:p>
            <a:r>
              <a:rPr lang="en-US" dirty="0" smtClean="0"/>
              <a:t>Indonesian National Academy of Sciences</a:t>
            </a:r>
          </a:p>
          <a:p>
            <a:endParaRPr lang="en-US" dirty="0" smtClean="0"/>
          </a:p>
          <a:p>
            <a:endParaRPr lang="en-US" dirty="0"/>
          </a:p>
          <a:p>
            <a:endParaRPr lang="en-US" sz="1900" dirty="0" smtClean="0"/>
          </a:p>
          <a:p>
            <a:r>
              <a:rPr lang="en-US" sz="2600" dirty="0" smtClean="0"/>
              <a:t>Sustainability Science Symposium</a:t>
            </a:r>
          </a:p>
          <a:p>
            <a:r>
              <a:rPr lang="en-US" sz="1900" dirty="0" smtClean="0"/>
              <a:t>Bandung, September 20, 2016</a:t>
            </a:r>
          </a:p>
          <a:p>
            <a:endParaRPr lang="en-US" dirty="0"/>
          </a:p>
        </p:txBody>
      </p:sp>
      <p:pic>
        <p:nvPicPr>
          <p:cNvPr id="5" name="Picture 4" descr="http://upload.wikimedia.org/wikipedia/en/6/62/Logo_Unpad.JPG"/>
          <p:cNvPicPr>
            <a:picLocks noChangeAspect="1" noChangeArrowheads="1"/>
          </p:cNvPicPr>
          <p:nvPr/>
        </p:nvPicPr>
        <p:blipFill>
          <a:blip r:embed="rId2" cstate="print"/>
          <a:srcRect/>
          <a:stretch>
            <a:fillRect/>
          </a:stretch>
        </p:blipFill>
        <p:spPr bwMode="auto">
          <a:xfrm>
            <a:off x="5865762" y="4571825"/>
            <a:ext cx="584609" cy="578763"/>
          </a:xfrm>
          <a:prstGeom prst="rect">
            <a:avLst/>
          </a:prstGeom>
          <a:noFill/>
        </p:spPr>
      </p:pic>
    </p:spTree>
    <p:extLst>
      <p:ext uri="{BB962C8B-B14F-4D97-AF65-F5344CB8AC3E}">
        <p14:creationId xmlns:p14="http://schemas.microsoft.com/office/powerpoint/2010/main" xmlns="" val="19539349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3. The </a:t>
            </a:r>
            <a:r>
              <a:rPr lang="en-US" sz="3600" b="1" dirty="0"/>
              <a:t>Importance of Governance and Institution</a:t>
            </a:r>
            <a:r>
              <a:rPr lang="en-US" sz="3600" dirty="0"/>
              <a:t> </a:t>
            </a:r>
            <a:endParaRPr lang="en-US" sz="3600" b="1" dirty="0"/>
          </a:p>
        </p:txBody>
      </p:sp>
      <p:sp>
        <p:nvSpPr>
          <p:cNvPr id="3" name="Content Placeholder 2"/>
          <p:cNvSpPr>
            <a:spLocks noGrp="1"/>
          </p:cNvSpPr>
          <p:nvPr>
            <p:ph idx="1"/>
          </p:nvPr>
        </p:nvSpPr>
        <p:spPr>
          <a:xfrm>
            <a:off x="838200" y="1534669"/>
            <a:ext cx="10515600" cy="5060095"/>
          </a:xfrm>
        </p:spPr>
        <p:txBody>
          <a:bodyPr>
            <a:normAutofit fontScale="92500" lnSpcReduction="10000"/>
          </a:bodyPr>
          <a:lstStyle/>
          <a:p>
            <a:r>
              <a:rPr lang="en-US" dirty="0" smtClean="0"/>
              <a:t>Achievement of SDGs will depend on the successful implementation of all three pillars</a:t>
            </a:r>
          </a:p>
          <a:p>
            <a:r>
              <a:rPr lang="en-US" dirty="0" smtClean="0"/>
              <a:t>Need concerted global efforts, but integrating global, national and local level efforts</a:t>
            </a:r>
          </a:p>
          <a:p>
            <a:r>
              <a:rPr lang="en-US" dirty="0" smtClean="0"/>
              <a:t>Good governance and institutions at all levels (global, regional, national, local)</a:t>
            </a:r>
          </a:p>
          <a:p>
            <a:pPr lvl="1"/>
            <a:r>
              <a:rPr lang="en-US" dirty="0" smtClean="0"/>
              <a:t>Governance: commitment to rule of law, transparency, accountability, sound institution, participation and inclusivity</a:t>
            </a:r>
          </a:p>
          <a:p>
            <a:pPr lvl="1"/>
            <a:r>
              <a:rPr lang="en-US" dirty="0" smtClean="0"/>
              <a:t>Good governance has to be homegrown</a:t>
            </a:r>
          </a:p>
          <a:p>
            <a:pPr lvl="1"/>
            <a:r>
              <a:rPr lang="en-US" dirty="0" smtClean="0"/>
              <a:t>Governance: political, law and bureaucracy</a:t>
            </a:r>
          </a:p>
          <a:p>
            <a:pPr lvl="1"/>
            <a:r>
              <a:rPr lang="en-US" dirty="0" smtClean="0"/>
              <a:t>Human resources/capital is key to good governance and institution</a:t>
            </a:r>
          </a:p>
          <a:p>
            <a:pPr marL="457200" lvl="1" indent="0">
              <a:buNone/>
            </a:pPr>
            <a:r>
              <a:rPr lang="en-US" dirty="0" smtClean="0">
                <a:sym typeface="Wingdings" panose="05000000000000000000" pitchFamily="2" charset="2"/>
              </a:rPr>
              <a:t> </a:t>
            </a:r>
            <a:r>
              <a:rPr lang="en-US" dirty="0" err="1" smtClean="0">
                <a:sym typeface="Wingdings" panose="05000000000000000000" pitchFamily="2" charset="2"/>
              </a:rPr>
              <a:t>Boediono</a:t>
            </a:r>
            <a:r>
              <a:rPr lang="en-US" dirty="0" smtClean="0">
                <a:sym typeface="Wingdings" panose="05000000000000000000" pitchFamily="2" charset="2"/>
              </a:rPr>
              <a:t>, 2016</a:t>
            </a:r>
            <a:endParaRPr lang="en-US" dirty="0" smtClean="0"/>
          </a:p>
          <a:p>
            <a:r>
              <a:rPr lang="en-US" dirty="0" smtClean="0"/>
              <a:t>Leadership role of emerging countries (China, India)</a:t>
            </a:r>
          </a:p>
          <a:p>
            <a:pPr marL="0" indent="0">
              <a:buNone/>
            </a:pPr>
            <a:endParaRPr lang="en-US" dirty="0" smtClean="0"/>
          </a:p>
          <a:p>
            <a:endParaRPr lang="en-US" dirty="0" smtClean="0"/>
          </a:p>
          <a:p>
            <a:pPr marL="0" indent="0">
              <a:buNone/>
            </a:pPr>
            <a:endParaRPr lang="en-US" dirty="0" smtClean="0">
              <a:sym typeface="Wingdings" panose="05000000000000000000" pitchFamily="2" charset="2"/>
            </a:endParaRPr>
          </a:p>
          <a:p>
            <a:pPr lvl="1"/>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10</a:t>
            </a:fld>
            <a:endParaRPr lang="en-US"/>
          </a:p>
        </p:txBody>
      </p:sp>
    </p:spTree>
    <p:extLst>
      <p:ext uri="{BB962C8B-B14F-4D97-AF65-F5344CB8AC3E}">
        <p14:creationId xmlns:p14="http://schemas.microsoft.com/office/powerpoint/2010/main" xmlns="" val="504100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4. Seeking an Integrated Approach and Synergy</a:t>
            </a:r>
            <a:endParaRPr lang="en-US" sz="3600" b="1" dirty="0"/>
          </a:p>
        </p:txBody>
      </p:sp>
      <p:sp>
        <p:nvSpPr>
          <p:cNvPr id="3" name="Content Placeholder 2"/>
          <p:cNvSpPr>
            <a:spLocks noGrp="1"/>
          </p:cNvSpPr>
          <p:nvPr>
            <p:ph idx="1"/>
          </p:nvPr>
        </p:nvSpPr>
        <p:spPr/>
        <p:txBody>
          <a:bodyPr/>
          <a:lstStyle/>
          <a:p>
            <a:pPr marL="0" indent="0">
              <a:buNone/>
            </a:pPr>
            <a:r>
              <a:rPr lang="en-US" dirty="0" smtClean="0"/>
              <a:t>Based on Le Blanc, 2015:</a:t>
            </a:r>
          </a:p>
          <a:p>
            <a:r>
              <a:rPr lang="en-US" dirty="0" smtClean="0"/>
              <a:t>The proposed SDGs Goals and Targets as a network (Simple Network Analysis Techniques)</a:t>
            </a:r>
          </a:p>
          <a:p>
            <a:r>
              <a:rPr lang="en-US" dirty="0" smtClean="0"/>
              <a:t>Political mapping </a:t>
            </a:r>
            <a:r>
              <a:rPr lang="en-US" dirty="0" smtClean="0">
                <a:sym typeface="Wingdings" panose="05000000000000000000" pitchFamily="2" charset="2"/>
              </a:rPr>
              <a:t> results of negotiations in intergovernmental context (not purely based on natural and social science insights about how the system works)</a:t>
            </a:r>
          </a:p>
          <a:p>
            <a:r>
              <a:rPr lang="en-US" dirty="0" smtClean="0">
                <a:sym typeface="Wingdings" panose="05000000000000000000" pitchFamily="2" charset="2"/>
              </a:rPr>
              <a:t>Focus on links between thematic areas</a:t>
            </a:r>
          </a:p>
          <a:p>
            <a:r>
              <a:rPr lang="en-US" dirty="0" smtClean="0">
                <a:sym typeface="Wingdings" panose="05000000000000000000" pitchFamily="2" charset="2"/>
              </a:rPr>
              <a:t>Links among goals through targets may facilitate anchoring certain Goals in the system such as Sustainable Consumption and Production</a:t>
            </a:r>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11</a:t>
            </a:fld>
            <a:endParaRPr lang="en-US"/>
          </a:p>
        </p:txBody>
      </p:sp>
    </p:spTree>
    <p:extLst>
      <p:ext uri="{BB962C8B-B14F-4D97-AF65-F5344CB8AC3E}">
        <p14:creationId xmlns:p14="http://schemas.microsoft.com/office/powerpoint/2010/main" xmlns="" val="39702660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5400000">
            <a:off x="2655084" y="-680297"/>
            <a:ext cx="6181117" cy="7846521"/>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TextBox 1"/>
          <p:cNvSpPr txBox="1"/>
          <p:nvPr/>
        </p:nvSpPr>
        <p:spPr>
          <a:xfrm>
            <a:off x="1814937" y="6333520"/>
            <a:ext cx="1820307" cy="307777"/>
          </a:xfrm>
          <a:prstGeom prst="rect">
            <a:avLst/>
          </a:prstGeom>
          <a:noFill/>
        </p:spPr>
        <p:txBody>
          <a:bodyPr wrap="none" rtlCol="0">
            <a:spAutoFit/>
          </a:bodyPr>
          <a:lstStyle/>
          <a:p>
            <a:r>
              <a:rPr lang="en-US" sz="1400" dirty="0" smtClean="0"/>
              <a:t>Source: Le Blanc, 2015</a:t>
            </a:r>
            <a:endParaRPr lang="en-US" sz="1400" dirty="0"/>
          </a:p>
        </p:txBody>
      </p:sp>
    </p:spTree>
    <p:extLst>
      <p:ext uri="{BB962C8B-B14F-4D97-AF65-F5344CB8AC3E}">
        <p14:creationId xmlns:p14="http://schemas.microsoft.com/office/powerpoint/2010/main" xmlns="" val="37963800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19745" y="678873"/>
            <a:ext cx="8077200" cy="544483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1380193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133601" y="568037"/>
            <a:ext cx="8215744" cy="486030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Rectangle 1"/>
          <p:cNvSpPr/>
          <p:nvPr/>
        </p:nvSpPr>
        <p:spPr>
          <a:xfrm>
            <a:off x="2206579" y="5585747"/>
            <a:ext cx="2292422" cy="369332"/>
          </a:xfrm>
          <a:prstGeom prst="rect">
            <a:avLst/>
          </a:prstGeom>
        </p:spPr>
        <p:txBody>
          <a:bodyPr wrap="none">
            <a:spAutoFit/>
          </a:bodyPr>
          <a:lstStyle/>
          <a:p>
            <a:r>
              <a:rPr lang="en-US" dirty="0"/>
              <a:t>Source: Le Blanc, 2015</a:t>
            </a:r>
          </a:p>
        </p:txBody>
      </p:sp>
    </p:spTree>
    <p:extLst>
      <p:ext uri="{BB962C8B-B14F-4D97-AF65-F5344CB8AC3E}">
        <p14:creationId xmlns:p14="http://schemas.microsoft.com/office/powerpoint/2010/main" xmlns="" val="4168804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rot="5400000">
            <a:off x="3391372" y="-698137"/>
            <a:ext cx="5492382" cy="809105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2" name="Rectangle 1"/>
          <p:cNvSpPr/>
          <p:nvPr/>
        </p:nvSpPr>
        <p:spPr>
          <a:xfrm>
            <a:off x="2165019" y="6126089"/>
            <a:ext cx="2292422" cy="369332"/>
          </a:xfrm>
          <a:prstGeom prst="rect">
            <a:avLst/>
          </a:prstGeom>
        </p:spPr>
        <p:txBody>
          <a:bodyPr wrap="none">
            <a:spAutoFit/>
          </a:bodyPr>
          <a:lstStyle/>
          <a:p>
            <a:r>
              <a:rPr lang="en-US" dirty="0"/>
              <a:t>Source: Le Blanc, 2015</a:t>
            </a:r>
          </a:p>
        </p:txBody>
      </p:sp>
    </p:spTree>
    <p:extLst>
      <p:ext uri="{BB962C8B-B14F-4D97-AF65-F5344CB8AC3E}">
        <p14:creationId xmlns:p14="http://schemas.microsoft.com/office/powerpoint/2010/main" xmlns="" val="2143962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Goals and Targets:</a:t>
            </a:r>
          </a:p>
          <a:p>
            <a:r>
              <a:rPr lang="en-US" dirty="0"/>
              <a:t>A</a:t>
            </a:r>
            <a:r>
              <a:rPr lang="en-US" dirty="0" smtClean="0"/>
              <a:t>s common benchmark of development performance</a:t>
            </a:r>
          </a:p>
          <a:p>
            <a:r>
              <a:rPr lang="en-US" dirty="0" smtClean="0"/>
              <a:t>Have to take into account targets that refer to other goals </a:t>
            </a:r>
          </a:p>
          <a:p>
            <a:r>
              <a:rPr lang="en-US" dirty="0" smtClean="0"/>
              <a:t>Look at multiple goals</a:t>
            </a:r>
          </a:p>
          <a:p>
            <a:r>
              <a:rPr lang="en-US" dirty="0"/>
              <a:t>Framework for policies</a:t>
            </a:r>
            <a:endParaRPr lang="en-US" dirty="0" smtClean="0"/>
          </a:p>
          <a:p>
            <a:r>
              <a:rPr lang="en-US" dirty="0" smtClean="0"/>
              <a:t>Basis for Comprehensive Policy Responses</a:t>
            </a:r>
          </a:p>
          <a:p>
            <a:endParaRPr lang="en-US" dirty="0"/>
          </a:p>
          <a:p>
            <a:pPr>
              <a:buFont typeface="Wingdings" panose="05000000000000000000" pitchFamily="2" charset="2"/>
              <a:buChar char="à"/>
            </a:pPr>
            <a:r>
              <a:rPr lang="en-US" dirty="0" smtClean="0">
                <a:sym typeface="Wingdings" panose="05000000000000000000" pitchFamily="2" charset="2"/>
              </a:rPr>
              <a:t>Similar analysis at the National and Local Levels</a:t>
            </a:r>
          </a:p>
          <a:p>
            <a:pPr>
              <a:buFont typeface="Wingdings" panose="05000000000000000000" pitchFamily="2" charset="2"/>
              <a:buChar char="à"/>
            </a:pPr>
            <a:r>
              <a:rPr lang="en-US" dirty="0" smtClean="0">
                <a:sym typeface="Wingdings" panose="05000000000000000000" pitchFamily="2" charset="2"/>
              </a:rPr>
              <a:t>Different emphasis for different countries</a:t>
            </a:r>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16</a:t>
            </a:fld>
            <a:endParaRPr lang="en-US" dirty="0"/>
          </a:p>
        </p:txBody>
      </p:sp>
    </p:spTree>
    <p:extLst>
      <p:ext uri="{BB962C8B-B14F-4D97-AF65-F5344CB8AC3E}">
        <p14:creationId xmlns:p14="http://schemas.microsoft.com/office/powerpoint/2010/main" xmlns="" val="4138718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Example of Comprehensive Policy Responses (UNEP, 2015):</a:t>
            </a:r>
          </a:p>
          <a:p>
            <a:pPr marL="0" indent="0">
              <a:buNone/>
            </a:pPr>
            <a:endParaRPr lang="en-US" dirty="0" smtClean="0"/>
          </a:p>
          <a:p>
            <a:pPr marL="0" indent="0">
              <a:buNone/>
            </a:pPr>
            <a:r>
              <a:rPr lang="en-US" dirty="0" smtClean="0"/>
              <a:t>Economic:</a:t>
            </a:r>
          </a:p>
          <a:p>
            <a:r>
              <a:rPr lang="en-US" dirty="0" smtClean="0"/>
              <a:t>Current pattern of resource use </a:t>
            </a:r>
            <a:r>
              <a:rPr lang="en-US" dirty="0" smtClean="0">
                <a:sym typeface="Wingdings" panose="05000000000000000000" pitchFamily="2" charset="2"/>
              </a:rPr>
              <a:t> need decoupling of economic development from environmental degradation  replace inefficient processes</a:t>
            </a:r>
            <a:endParaRPr lang="en-US" dirty="0">
              <a:sym typeface="Wingdings" panose="05000000000000000000" pitchFamily="2" charset="2"/>
            </a:endParaRPr>
          </a:p>
          <a:p>
            <a:r>
              <a:rPr lang="en-US" dirty="0" smtClean="0">
                <a:sym typeface="Wingdings" panose="05000000000000000000" pitchFamily="2" charset="2"/>
              </a:rPr>
              <a:t>Role of market or policy induced increases in resource productivity</a:t>
            </a:r>
            <a:endParaRPr lang="en-US" dirty="0" smtClean="0"/>
          </a:p>
          <a:p>
            <a:r>
              <a:rPr lang="en-US" dirty="0" smtClean="0"/>
              <a:t>R&amp;D investment to increase resource productivity</a:t>
            </a:r>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17</a:t>
            </a:fld>
            <a:endParaRPr lang="en-US"/>
          </a:p>
        </p:txBody>
      </p:sp>
    </p:spTree>
    <p:extLst>
      <p:ext uri="{BB962C8B-B14F-4D97-AF65-F5344CB8AC3E}">
        <p14:creationId xmlns:p14="http://schemas.microsoft.com/office/powerpoint/2010/main" xmlns="" val="336616606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Social/human development:</a:t>
            </a:r>
          </a:p>
          <a:p>
            <a:r>
              <a:rPr lang="en-US" dirty="0" smtClean="0"/>
              <a:t>Economic growth, urbanization and industrialization without proper environmental and natural resources concern </a:t>
            </a:r>
            <a:r>
              <a:rPr lang="en-US" dirty="0" smtClean="0">
                <a:sym typeface="Wingdings" panose="05000000000000000000" pitchFamily="2" charset="2"/>
              </a:rPr>
              <a:t> impact on health and livelihoods of people</a:t>
            </a:r>
          </a:p>
          <a:p>
            <a:r>
              <a:rPr lang="en-US" dirty="0" smtClean="0">
                <a:sym typeface="Wingdings" panose="05000000000000000000" pitchFamily="2" charset="2"/>
              </a:rPr>
              <a:t>Degradation of coastal resources</a:t>
            </a:r>
          </a:p>
          <a:p>
            <a:r>
              <a:rPr lang="en-US" dirty="0" smtClean="0">
                <a:sym typeface="Wingdings" panose="05000000000000000000" pitchFamily="2" charset="2"/>
              </a:rPr>
              <a:t>Poverty and its impact on human health and human development</a:t>
            </a:r>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18</a:t>
            </a:fld>
            <a:endParaRPr lang="en-US"/>
          </a:p>
        </p:txBody>
      </p:sp>
    </p:spTree>
    <p:extLst>
      <p:ext uri="{BB962C8B-B14F-4D97-AF65-F5344CB8AC3E}">
        <p14:creationId xmlns:p14="http://schemas.microsoft.com/office/powerpoint/2010/main" xmlns="" val="373651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5. Concluding Remarks</a:t>
            </a:r>
            <a:endParaRPr lang="en-US" sz="3600" b="1" dirty="0"/>
          </a:p>
        </p:txBody>
      </p:sp>
      <p:sp>
        <p:nvSpPr>
          <p:cNvPr id="3" name="Content Placeholder 2"/>
          <p:cNvSpPr>
            <a:spLocks noGrp="1"/>
          </p:cNvSpPr>
          <p:nvPr>
            <p:ph idx="1"/>
          </p:nvPr>
        </p:nvSpPr>
        <p:spPr/>
        <p:txBody>
          <a:bodyPr/>
          <a:lstStyle/>
          <a:p>
            <a:r>
              <a:rPr lang="en-US" dirty="0" smtClean="0"/>
              <a:t>Each country specific framework and analysis</a:t>
            </a:r>
          </a:p>
          <a:p>
            <a:r>
              <a:rPr lang="en-US" dirty="0" smtClean="0"/>
              <a:t>Build appropriate commitments supported by key policies and strategies involving all stakeholders</a:t>
            </a:r>
          </a:p>
          <a:p>
            <a:r>
              <a:rPr lang="en-US" dirty="0" smtClean="0"/>
              <a:t>Utilizing global development cooperation opportunities on elements of SDGs (funding, capacity building, technology transfer, trade)</a:t>
            </a:r>
          </a:p>
          <a:p>
            <a:r>
              <a:rPr lang="en-US" dirty="0" smtClean="0"/>
              <a:t>Utilization of Knowledge Sharing Platform</a:t>
            </a:r>
          </a:p>
          <a:p>
            <a:r>
              <a:rPr lang="en-US" dirty="0" smtClean="0"/>
              <a:t>Various global development cooperation opportunities such as (Sachs, 2015):</a:t>
            </a:r>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19</a:t>
            </a:fld>
            <a:endParaRPr lang="en-US"/>
          </a:p>
        </p:txBody>
      </p:sp>
    </p:spTree>
    <p:extLst>
      <p:ext uri="{BB962C8B-B14F-4D97-AF65-F5344CB8AC3E}">
        <p14:creationId xmlns:p14="http://schemas.microsoft.com/office/powerpoint/2010/main" xmlns="" val="2541435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Outline</a:t>
            </a:r>
            <a:endParaRPr lang="en-US" sz="3600" b="1" dirty="0"/>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SDGs Once Again</a:t>
            </a:r>
          </a:p>
          <a:p>
            <a:pPr marL="514350" indent="-514350">
              <a:buAutoNum type="arabicPeriod"/>
            </a:pPr>
            <a:r>
              <a:rPr lang="en-US" dirty="0" smtClean="0"/>
              <a:t>The Economic, Social and Environmental Pillars</a:t>
            </a:r>
          </a:p>
          <a:p>
            <a:pPr marL="514350" indent="-514350">
              <a:buAutoNum type="arabicPeriod"/>
            </a:pPr>
            <a:r>
              <a:rPr lang="en-US" dirty="0" smtClean="0"/>
              <a:t>The Importance of Governance and Institution </a:t>
            </a:r>
          </a:p>
          <a:p>
            <a:pPr marL="514350" indent="-514350">
              <a:buAutoNum type="arabicPeriod"/>
            </a:pPr>
            <a:r>
              <a:rPr lang="en-US" dirty="0" smtClean="0"/>
              <a:t>Seeking an Integrated Approach and Strategy</a:t>
            </a:r>
          </a:p>
          <a:p>
            <a:pPr marL="514350" indent="-514350">
              <a:buAutoNum type="arabicPeriod"/>
            </a:pPr>
            <a:r>
              <a:rPr lang="en-US" dirty="0" smtClean="0"/>
              <a:t>Concluding Remarks</a:t>
            </a:r>
          </a:p>
          <a:p>
            <a:pPr marL="514350" indent="-514350">
              <a:buAutoNum type="arabicPeriod"/>
            </a:pPr>
            <a:endParaRPr lang="en-US" dirty="0" smtClean="0"/>
          </a:p>
          <a:p>
            <a:pPr marL="0" indent="0">
              <a:buNone/>
            </a:pPr>
            <a:endParaRPr lang="en-US" dirty="0" smtClean="0"/>
          </a:p>
          <a:p>
            <a:pPr marL="0" indent="0">
              <a:buNone/>
            </a:pPr>
            <a:endParaRPr lang="en-US" dirty="0" smtClean="0"/>
          </a:p>
          <a:p>
            <a:pPr marL="514350" indent="-514350">
              <a:buAutoNum type="arabicPeriod"/>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sz="2000"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2</a:t>
            </a:fld>
            <a:endParaRPr lang="en-US"/>
          </a:p>
        </p:txBody>
      </p:sp>
    </p:spTree>
    <p:extLst>
      <p:ext uri="{BB962C8B-B14F-4D97-AF65-F5344CB8AC3E}">
        <p14:creationId xmlns:p14="http://schemas.microsoft.com/office/powerpoint/2010/main" xmlns="" val="310997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2"/>
            <a:r>
              <a:rPr lang="en-US" sz="2800" dirty="0" smtClean="0"/>
              <a:t>Global fund for education to ensure universal quality education</a:t>
            </a:r>
          </a:p>
          <a:p>
            <a:pPr lvl="2"/>
            <a:r>
              <a:rPr lang="en-US" sz="2800" dirty="0" smtClean="0"/>
              <a:t>Global fund for access in foreign countries</a:t>
            </a:r>
          </a:p>
          <a:p>
            <a:pPr lvl="2"/>
            <a:r>
              <a:rPr lang="en-US" sz="2800" dirty="0" smtClean="0"/>
              <a:t>Greater financing to avoid deforestation</a:t>
            </a:r>
          </a:p>
          <a:p>
            <a:pPr lvl="2"/>
            <a:r>
              <a:rPr lang="en-US" sz="2800" dirty="0" smtClean="0"/>
              <a:t>Restore productive lands</a:t>
            </a:r>
          </a:p>
          <a:p>
            <a:pPr lvl="2"/>
            <a:r>
              <a:rPr lang="en-US" sz="2800" dirty="0" smtClean="0"/>
              <a:t>Funding for global environment facility</a:t>
            </a:r>
          </a:p>
          <a:p>
            <a:pPr lvl="2"/>
            <a:r>
              <a:rPr lang="en-US" sz="2800" dirty="0" smtClean="0"/>
              <a:t>New funds for farmers</a:t>
            </a:r>
            <a:endParaRPr lang="en-US" sz="2800"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20</a:t>
            </a:fld>
            <a:endParaRPr lang="en-US"/>
          </a:p>
        </p:txBody>
      </p:sp>
    </p:spTree>
    <p:extLst>
      <p:ext uri="{BB962C8B-B14F-4D97-AF65-F5344CB8AC3E}">
        <p14:creationId xmlns:p14="http://schemas.microsoft.com/office/powerpoint/2010/main" xmlns="" val="2086345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1. SDGs Once Again</a:t>
            </a:r>
            <a:endParaRPr lang="en-US" sz="3600" b="1" dirty="0"/>
          </a:p>
        </p:txBody>
      </p:sp>
      <p:sp>
        <p:nvSpPr>
          <p:cNvPr id="3" name="Content Placeholder 2"/>
          <p:cNvSpPr>
            <a:spLocks noGrp="1"/>
          </p:cNvSpPr>
          <p:nvPr>
            <p:ph idx="1"/>
          </p:nvPr>
        </p:nvSpPr>
        <p:spPr/>
        <p:txBody>
          <a:bodyPr>
            <a:normAutofit/>
          </a:bodyPr>
          <a:lstStyle/>
          <a:p>
            <a:r>
              <a:rPr lang="en-US" dirty="0" smtClean="0"/>
              <a:t>UN Resolution no 70/1 adopted by 193 countries in 2015 </a:t>
            </a:r>
            <a:r>
              <a:rPr lang="en-US" dirty="0" smtClean="0">
                <a:sym typeface="Wingdings" panose="05000000000000000000" pitchFamily="2" charset="2"/>
              </a:rPr>
              <a:t> “Transforming Our World: the 2030 Agenda for Sustainable Development”</a:t>
            </a:r>
          </a:p>
          <a:p>
            <a:r>
              <a:rPr lang="en-US" dirty="0" smtClean="0">
                <a:sym typeface="Wingdings" panose="05000000000000000000" pitchFamily="2" charset="2"/>
              </a:rPr>
              <a:t>MDGs Plus, based on Agenda 21 and Global Consultative Processes</a:t>
            </a:r>
          </a:p>
          <a:p>
            <a:r>
              <a:rPr lang="en-US" dirty="0" smtClean="0">
                <a:sym typeface="Wingdings" panose="05000000000000000000" pitchFamily="2" charset="2"/>
              </a:rPr>
              <a:t>Shared Vision: </a:t>
            </a:r>
          </a:p>
          <a:p>
            <a:pPr lvl="1"/>
            <a:r>
              <a:rPr lang="en-US" dirty="0" smtClean="0">
                <a:sym typeface="Wingdings" panose="05000000000000000000" pitchFamily="2" charset="2"/>
              </a:rPr>
              <a:t>Comprehensive (Economic, Social and Environmental Pillars Plus Governance)</a:t>
            </a:r>
          </a:p>
          <a:p>
            <a:pPr lvl="1"/>
            <a:r>
              <a:rPr lang="en-US" dirty="0" smtClean="0">
                <a:sym typeface="Wingdings" panose="05000000000000000000" pitchFamily="2" charset="2"/>
              </a:rPr>
              <a:t>Thematic (17 Goals)</a:t>
            </a:r>
          </a:p>
          <a:p>
            <a:pPr lvl="1"/>
            <a:r>
              <a:rPr lang="en-US" dirty="0" smtClean="0">
                <a:sym typeface="Wingdings" panose="05000000000000000000" pitchFamily="2" charset="2"/>
              </a:rPr>
              <a:t>Holistic and Integrated</a:t>
            </a:r>
          </a:p>
          <a:p>
            <a:pPr lvl="1"/>
            <a:r>
              <a:rPr lang="en-US" dirty="0" smtClean="0">
                <a:sym typeface="Wingdings" panose="05000000000000000000" pitchFamily="2" charset="2"/>
              </a:rPr>
              <a:t>Inclusive (no one left behind)</a:t>
            </a:r>
          </a:p>
          <a:p>
            <a:pPr lvl="1"/>
            <a:r>
              <a:rPr lang="en-US" dirty="0" smtClean="0">
                <a:sym typeface="Wingdings" panose="05000000000000000000" pitchFamily="2" charset="2"/>
              </a:rPr>
              <a:t>Partnership (all development stakeholders)</a:t>
            </a:r>
          </a:p>
          <a:p>
            <a:pPr lvl="1"/>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3</a:t>
            </a:fld>
            <a:endParaRPr lang="en-US"/>
          </a:p>
        </p:txBody>
      </p:sp>
    </p:spTree>
    <p:extLst>
      <p:ext uri="{BB962C8B-B14F-4D97-AF65-F5344CB8AC3E}">
        <p14:creationId xmlns:p14="http://schemas.microsoft.com/office/powerpoint/2010/main" xmlns="" val="2868220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Arrow 2"/>
          <p:cNvSpPr/>
          <p:nvPr/>
        </p:nvSpPr>
        <p:spPr>
          <a:xfrm>
            <a:off x="4703928" y="1791743"/>
            <a:ext cx="1371068" cy="3428999"/>
          </a:xfrm>
          <a:prstGeom prst="rightArrow">
            <a:avLst>
              <a:gd name="adj1" fmla="val 78137"/>
              <a:gd name="adj2" fmla="val 30952"/>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cstate="print">
            <a:extLst>
              <a:ext uri="{28A0092B-C50C-407E-A947-70E740481C1C}">
                <a14:useLocalDpi xmlns:a14="http://schemas.microsoft.com/office/drawing/2010/main" xmlns=""/>
              </a:ext>
            </a:extLst>
          </a:blip>
          <a:stretch>
            <a:fillRect/>
          </a:stretch>
        </p:blipFill>
        <p:spPr>
          <a:xfrm>
            <a:off x="1944189" y="1792632"/>
            <a:ext cx="3305650" cy="3428111"/>
          </a:xfrm>
          <a:prstGeom prst="rect">
            <a:avLst/>
          </a:prstGeom>
        </p:spPr>
      </p:pic>
      <p:pic>
        <p:nvPicPr>
          <p:cNvPr id="5" name="Picture 4"/>
          <p:cNvPicPr>
            <a:picLocks noChangeAspect="1"/>
          </p:cNvPicPr>
          <p:nvPr/>
        </p:nvPicPr>
        <p:blipFill>
          <a:blip r:embed="rId4" cstate="email">
            <a:extLst>
              <a:ext uri="{28A0092B-C50C-407E-A947-70E740481C1C}">
                <a14:useLocalDpi xmlns:a14="http://schemas.microsoft.com/office/drawing/2010/main" xmlns=""/>
              </a:ext>
            </a:extLst>
          </a:blip>
          <a:stretch>
            <a:fillRect/>
          </a:stretch>
        </p:blipFill>
        <p:spPr>
          <a:xfrm>
            <a:off x="6074996" y="1791743"/>
            <a:ext cx="4279105" cy="3428999"/>
          </a:xfrm>
          <a:prstGeom prst="rect">
            <a:avLst/>
          </a:prstGeom>
        </p:spPr>
      </p:pic>
      <p:sp>
        <p:nvSpPr>
          <p:cNvPr id="2" name="Title 1"/>
          <p:cNvSpPr>
            <a:spLocks noGrp="1"/>
          </p:cNvSpPr>
          <p:nvPr>
            <p:ph type="title" idx="4294967295"/>
          </p:nvPr>
        </p:nvSpPr>
        <p:spPr>
          <a:xfrm>
            <a:off x="1944190" y="357529"/>
            <a:ext cx="8409911" cy="1123950"/>
          </a:xfrm>
        </p:spPr>
        <p:txBody>
          <a:bodyPr>
            <a:normAutofit fontScale="90000"/>
          </a:bodyPr>
          <a:lstStyle/>
          <a:p>
            <a:r>
              <a:rPr lang="id-ID" dirty="0">
                <a:solidFill>
                  <a:schemeClr val="accent5">
                    <a:lumMod val="75000"/>
                  </a:schemeClr>
                </a:solidFill>
              </a:rPr>
              <a:t>From MDGs to SDGs: </a:t>
            </a:r>
            <a:br>
              <a:rPr lang="id-ID" dirty="0">
                <a:solidFill>
                  <a:schemeClr val="accent5">
                    <a:lumMod val="75000"/>
                  </a:schemeClr>
                </a:solidFill>
              </a:rPr>
            </a:br>
            <a:r>
              <a:rPr lang="id-ID" sz="3600" i="1" dirty="0">
                <a:solidFill>
                  <a:schemeClr val="accent5">
                    <a:lumMod val="75000"/>
                  </a:schemeClr>
                </a:solidFill>
              </a:rPr>
              <a:t>from 8 to 17 goals</a:t>
            </a:r>
            <a:endParaRPr lang="en-GB" sz="3600" i="1" dirty="0">
              <a:solidFill>
                <a:schemeClr val="accent5">
                  <a:lumMod val="75000"/>
                </a:schemeClr>
              </a:solidFill>
            </a:endParaRPr>
          </a:p>
        </p:txBody>
      </p:sp>
    </p:spTree>
    <p:extLst>
      <p:ext uri="{BB962C8B-B14F-4D97-AF65-F5344CB8AC3E}">
        <p14:creationId xmlns:p14="http://schemas.microsoft.com/office/powerpoint/2010/main" xmlns="" val="724064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8"/>
          <p:cNvSpPr/>
          <p:nvPr/>
        </p:nvSpPr>
        <p:spPr>
          <a:xfrm>
            <a:off x="5026854" y="1064526"/>
            <a:ext cx="5627498" cy="5800299"/>
          </a:xfrm>
          <a:custGeom>
            <a:avLst/>
            <a:gdLst>
              <a:gd name="connsiteX0" fmla="*/ 2456597 w 5827594"/>
              <a:gd name="connsiteY0" fmla="*/ 40944 h 5800299"/>
              <a:gd name="connsiteX1" fmla="*/ 0 w 5827594"/>
              <a:gd name="connsiteY1" fmla="*/ 2402006 h 5800299"/>
              <a:gd name="connsiteX2" fmla="*/ 3985146 w 5827594"/>
              <a:gd name="connsiteY2" fmla="*/ 5800299 h 5800299"/>
              <a:gd name="connsiteX3" fmla="*/ 5827594 w 5827594"/>
              <a:gd name="connsiteY3" fmla="*/ 5800299 h 5800299"/>
              <a:gd name="connsiteX4" fmla="*/ 5827594 w 5827594"/>
              <a:gd name="connsiteY4" fmla="*/ 0 h 5800299"/>
              <a:gd name="connsiteX5" fmla="*/ 2456597 w 5827594"/>
              <a:gd name="connsiteY5" fmla="*/ 40944 h 5800299"/>
              <a:gd name="connsiteX0" fmla="*/ 2552132 w 5827594"/>
              <a:gd name="connsiteY0" fmla="*/ 1 h 5800299"/>
              <a:gd name="connsiteX1" fmla="*/ 0 w 5827594"/>
              <a:gd name="connsiteY1" fmla="*/ 2402006 h 5800299"/>
              <a:gd name="connsiteX2" fmla="*/ 3985146 w 5827594"/>
              <a:gd name="connsiteY2" fmla="*/ 5800299 h 5800299"/>
              <a:gd name="connsiteX3" fmla="*/ 5827594 w 5827594"/>
              <a:gd name="connsiteY3" fmla="*/ 5800299 h 5800299"/>
              <a:gd name="connsiteX4" fmla="*/ 5827594 w 5827594"/>
              <a:gd name="connsiteY4" fmla="*/ 0 h 5800299"/>
              <a:gd name="connsiteX5" fmla="*/ 2552132 w 5827594"/>
              <a:gd name="connsiteY5" fmla="*/ 1 h 5800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27594" h="5800299">
                <a:moveTo>
                  <a:pt x="2552132" y="1"/>
                </a:moveTo>
                <a:lnTo>
                  <a:pt x="0" y="2402006"/>
                </a:lnTo>
                <a:lnTo>
                  <a:pt x="3985146" y="5800299"/>
                </a:lnTo>
                <a:lnTo>
                  <a:pt x="5827594" y="5800299"/>
                </a:lnTo>
                <a:lnTo>
                  <a:pt x="5827594" y="0"/>
                </a:lnTo>
                <a:lnTo>
                  <a:pt x="2552132" y="1"/>
                </a:lnTo>
                <a:close/>
              </a:path>
            </a:pathLst>
          </a:cu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txBox="1">
            <a:spLocks/>
          </p:cNvSpPr>
          <p:nvPr/>
        </p:nvSpPr>
        <p:spPr>
          <a:xfrm>
            <a:off x="2077240" y="490148"/>
            <a:ext cx="6499715" cy="1123950"/>
          </a:xfrm>
          <a:prstGeom prst="rect">
            <a:avLst/>
          </a:prstGeom>
        </p:spPr>
        <p:txBody>
          <a:bodyPr vert="horz" lIns="68580" tIns="34290" rIns="68580" bIns="34290" rtlCol="0" anchor="ctr">
            <a:normAutofit/>
          </a:bodyPr>
          <a:lst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a:lstStyle>
          <a:p>
            <a:r>
              <a:rPr lang="id-ID" sz="3300" cap="none" dirty="0">
                <a:solidFill>
                  <a:schemeClr val="accent5">
                    <a:lumMod val="75000"/>
                  </a:schemeClr>
                </a:solidFill>
              </a:rPr>
              <a:t>From MDGs to SDGs: </a:t>
            </a:r>
          </a:p>
          <a:p>
            <a:r>
              <a:rPr lang="id-ID" sz="2800" i="1" cap="none" dirty="0">
                <a:solidFill>
                  <a:schemeClr val="accent5">
                    <a:lumMod val="75000"/>
                  </a:schemeClr>
                </a:solidFill>
              </a:rPr>
              <a:t>An Ambitious Transformation</a:t>
            </a:r>
            <a:endParaRPr lang="en-GB" sz="2800" i="1" cap="none" dirty="0">
              <a:solidFill>
                <a:schemeClr val="accent5">
                  <a:lumMod val="75000"/>
                </a:schemeClr>
              </a:solidFill>
            </a:endParaRPr>
          </a:p>
        </p:txBody>
      </p:sp>
      <p:graphicFrame>
        <p:nvGraphicFramePr>
          <p:cNvPr id="3" name="Diagram 2"/>
          <p:cNvGraphicFramePr/>
          <p:nvPr>
            <p:extLst/>
          </p:nvPr>
        </p:nvGraphicFramePr>
        <p:xfrm>
          <a:off x="2878111" y="1984427"/>
          <a:ext cx="541403" cy="2564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p:cNvPicPr>
            <a:picLocks noChangeAspect="1"/>
          </p:cNvPicPr>
          <p:nvPr/>
        </p:nvPicPr>
        <p:blipFill>
          <a:blip r:embed="rId7" cstate="email">
            <a:extLst>
              <a:ext uri="{28A0092B-C50C-407E-A947-70E740481C1C}">
                <a14:useLocalDpi xmlns:a14="http://schemas.microsoft.com/office/drawing/2010/main" xmlns=""/>
              </a:ext>
            </a:extLst>
          </a:blip>
          <a:stretch>
            <a:fillRect/>
          </a:stretch>
        </p:blipFill>
        <p:spPr>
          <a:xfrm>
            <a:off x="2086579" y="1614098"/>
            <a:ext cx="817568" cy="859556"/>
          </a:xfrm>
          <a:prstGeom prst="rect">
            <a:avLst/>
          </a:prstGeom>
        </p:spPr>
      </p:pic>
      <p:pic>
        <p:nvPicPr>
          <p:cNvPr id="6" name="Picture 5"/>
          <p:cNvPicPr>
            <a:picLocks noChangeAspect="1"/>
          </p:cNvPicPr>
          <p:nvPr/>
        </p:nvPicPr>
        <p:blipFill>
          <a:blip r:embed="rId8" cstate="email">
            <a:extLst>
              <a:ext uri="{28A0092B-C50C-407E-A947-70E740481C1C}">
                <a14:useLocalDpi xmlns:a14="http://schemas.microsoft.com/office/drawing/2010/main" xmlns=""/>
              </a:ext>
            </a:extLst>
          </a:blip>
          <a:stretch>
            <a:fillRect/>
          </a:stretch>
        </p:blipFill>
        <p:spPr>
          <a:xfrm>
            <a:off x="3455793" y="1643323"/>
            <a:ext cx="761973" cy="801106"/>
          </a:xfrm>
          <a:prstGeom prst="rect">
            <a:avLst/>
          </a:prstGeom>
        </p:spPr>
      </p:pic>
      <p:pic>
        <p:nvPicPr>
          <p:cNvPr id="7" name="Picture 6"/>
          <p:cNvPicPr>
            <a:picLocks noChangeAspect="1"/>
          </p:cNvPicPr>
          <p:nvPr/>
        </p:nvPicPr>
        <p:blipFill>
          <a:blip r:embed="rId9" cstate="email">
            <a:extLst>
              <a:ext uri="{28A0092B-C50C-407E-A947-70E740481C1C}">
                <a14:useLocalDpi xmlns:a14="http://schemas.microsoft.com/office/drawing/2010/main" xmlns=""/>
              </a:ext>
            </a:extLst>
          </a:blip>
          <a:stretch>
            <a:fillRect/>
          </a:stretch>
        </p:blipFill>
        <p:spPr>
          <a:xfrm>
            <a:off x="5195873" y="1655878"/>
            <a:ext cx="761973" cy="801106"/>
          </a:xfrm>
          <a:prstGeom prst="rect">
            <a:avLst/>
          </a:prstGeom>
        </p:spPr>
      </p:pic>
      <p:pic>
        <p:nvPicPr>
          <p:cNvPr id="8" name="Picture 7"/>
          <p:cNvPicPr>
            <a:picLocks noChangeAspect="1"/>
          </p:cNvPicPr>
          <p:nvPr/>
        </p:nvPicPr>
        <p:blipFill>
          <a:blip r:embed="rId10" cstate="email">
            <a:extLst>
              <a:ext uri="{28A0092B-C50C-407E-A947-70E740481C1C}">
                <a14:useLocalDpi xmlns:a14="http://schemas.microsoft.com/office/drawing/2010/main" xmlns=""/>
              </a:ext>
            </a:extLst>
          </a:blip>
          <a:stretch>
            <a:fillRect/>
          </a:stretch>
        </p:blipFill>
        <p:spPr>
          <a:xfrm>
            <a:off x="4349391" y="1643323"/>
            <a:ext cx="761973" cy="801106"/>
          </a:xfrm>
          <a:prstGeom prst="rect">
            <a:avLst/>
          </a:prstGeom>
        </p:spPr>
      </p:pic>
      <p:pic>
        <p:nvPicPr>
          <p:cNvPr id="10" name="Picture 9"/>
          <p:cNvPicPr>
            <a:picLocks noChangeAspect="1"/>
          </p:cNvPicPr>
          <p:nvPr/>
        </p:nvPicPr>
        <p:blipFill>
          <a:blip r:embed="rId11" cstate="email">
            <a:extLst>
              <a:ext uri="{28A0092B-C50C-407E-A947-70E740481C1C}">
                <a14:useLocalDpi xmlns:a14="http://schemas.microsoft.com/office/drawing/2010/main" xmlns=""/>
              </a:ext>
            </a:extLst>
          </a:blip>
          <a:stretch>
            <a:fillRect/>
          </a:stretch>
        </p:blipFill>
        <p:spPr>
          <a:xfrm>
            <a:off x="2087808" y="2611159"/>
            <a:ext cx="815110" cy="888181"/>
          </a:xfrm>
          <a:prstGeom prst="rect">
            <a:avLst/>
          </a:prstGeom>
        </p:spPr>
      </p:pic>
      <p:graphicFrame>
        <p:nvGraphicFramePr>
          <p:cNvPr id="11" name="Diagram 10"/>
          <p:cNvGraphicFramePr/>
          <p:nvPr>
            <p:extLst/>
          </p:nvPr>
        </p:nvGraphicFramePr>
        <p:xfrm>
          <a:off x="2896176" y="2905728"/>
          <a:ext cx="541403" cy="256401"/>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pic>
        <p:nvPicPr>
          <p:cNvPr id="12" name="Picture 11"/>
          <p:cNvPicPr>
            <a:picLocks noChangeAspect="1"/>
          </p:cNvPicPr>
          <p:nvPr/>
        </p:nvPicPr>
        <p:blipFill>
          <a:blip r:embed="rId17" cstate="email">
            <a:extLst>
              <a:ext uri="{28A0092B-C50C-407E-A947-70E740481C1C}">
                <a14:useLocalDpi xmlns:a14="http://schemas.microsoft.com/office/drawing/2010/main" xmlns=""/>
              </a:ext>
            </a:extLst>
          </a:blip>
          <a:stretch>
            <a:fillRect/>
          </a:stretch>
        </p:blipFill>
        <p:spPr>
          <a:xfrm>
            <a:off x="2094929" y="4598275"/>
            <a:ext cx="800868" cy="900224"/>
          </a:xfrm>
          <a:prstGeom prst="rect">
            <a:avLst/>
          </a:prstGeom>
        </p:spPr>
      </p:pic>
      <p:pic>
        <p:nvPicPr>
          <p:cNvPr id="14" name="Picture 13"/>
          <p:cNvPicPr>
            <a:picLocks noChangeAspect="1"/>
          </p:cNvPicPr>
          <p:nvPr/>
        </p:nvPicPr>
        <p:blipFill>
          <a:blip r:embed="rId18" cstate="email">
            <a:extLst>
              <a:ext uri="{28A0092B-C50C-407E-A947-70E740481C1C}">
                <a14:useLocalDpi xmlns:a14="http://schemas.microsoft.com/office/drawing/2010/main" xmlns=""/>
              </a:ext>
            </a:extLst>
          </a:blip>
          <a:stretch>
            <a:fillRect/>
          </a:stretch>
        </p:blipFill>
        <p:spPr>
          <a:xfrm>
            <a:off x="2096844" y="3636842"/>
            <a:ext cx="797038" cy="864095"/>
          </a:xfrm>
          <a:prstGeom prst="rect">
            <a:avLst/>
          </a:prstGeom>
        </p:spPr>
      </p:pic>
      <p:pic>
        <p:nvPicPr>
          <p:cNvPr id="15" name="Picture 14"/>
          <p:cNvPicPr>
            <a:picLocks noChangeAspect="1"/>
          </p:cNvPicPr>
          <p:nvPr/>
        </p:nvPicPr>
        <p:blipFill>
          <a:blip r:embed="rId19" cstate="email">
            <a:extLst>
              <a:ext uri="{28A0092B-C50C-407E-A947-70E740481C1C}">
                <a14:useLocalDpi xmlns:a14="http://schemas.microsoft.com/office/drawing/2010/main" xmlns=""/>
              </a:ext>
            </a:extLst>
          </a:blip>
          <a:stretch>
            <a:fillRect/>
          </a:stretch>
        </p:blipFill>
        <p:spPr>
          <a:xfrm>
            <a:off x="2913487" y="4616339"/>
            <a:ext cx="797038" cy="864095"/>
          </a:xfrm>
          <a:prstGeom prst="rect">
            <a:avLst/>
          </a:prstGeom>
        </p:spPr>
      </p:pic>
      <p:pic>
        <p:nvPicPr>
          <p:cNvPr id="16" name="Picture 15"/>
          <p:cNvPicPr>
            <a:picLocks noChangeAspect="1"/>
          </p:cNvPicPr>
          <p:nvPr/>
        </p:nvPicPr>
        <p:blipFill>
          <a:blip r:embed="rId20" cstate="email">
            <a:extLst>
              <a:ext uri="{28A0092B-C50C-407E-A947-70E740481C1C}">
                <a14:useLocalDpi xmlns:a14="http://schemas.microsoft.com/office/drawing/2010/main" xmlns=""/>
              </a:ext>
            </a:extLst>
          </a:blip>
          <a:stretch>
            <a:fillRect/>
          </a:stretch>
        </p:blipFill>
        <p:spPr>
          <a:xfrm>
            <a:off x="3807886" y="4616338"/>
            <a:ext cx="772504" cy="864095"/>
          </a:xfrm>
          <a:prstGeom prst="rect">
            <a:avLst/>
          </a:prstGeom>
        </p:spPr>
      </p:pic>
      <p:pic>
        <p:nvPicPr>
          <p:cNvPr id="17" name="Picture 16"/>
          <p:cNvPicPr>
            <a:picLocks noChangeAspect="1"/>
          </p:cNvPicPr>
          <p:nvPr/>
        </p:nvPicPr>
        <p:blipFill>
          <a:blip r:embed="rId21" cstate="email">
            <a:extLst>
              <a:ext uri="{28A0092B-C50C-407E-A947-70E740481C1C}">
                <a14:useLocalDpi xmlns:a14="http://schemas.microsoft.com/office/drawing/2010/main" xmlns=""/>
              </a:ext>
            </a:extLst>
          </a:blip>
          <a:stretch>
            <a:fillRect/>
          </a:stretch>
        </p:blipFill>
        <p:spPr>
          <a:xfrm>
            <a:off x="3461130" y="2630605"/>
            <a:ext cx="751296" cy="844647"/>
          </a:xfrm>
          <a:prstGeom prst="rect">
            <a:avLst/>
          </a:prstGeom>
        </p:spPr>
      </p:pic>
      <p:pic>
        <p:nvPicPr>
          <p:cNvPr id="18" name="Picture 17"/>
          <p:cNvPicPr>
            <a:picLocks noChangeAspect="1"/>
          </p:cNvPicPr>
          <p:nvPr/>
        </p:nvPicPr>
        <p:blipFill>
          <a:blip r:embed="rId22" cstate="email">
            <a:extLst>
              <a:ext uri="{28A0092B-C50C-407E-A947-70E740481C1C}">
                <a14:useLocalDpi xmlns:a14="http://schemas.microsoft.com/office/drawing/2010/main" xmlns=""/>
              </a:ext>
            </a:extLst>
          </a:blip>
          <a:stretch>
            <a:fillRect/>
          </a:stretch>
        </p:blipFill>
        <p:spPr>
          <a:xfrm>
            <a:off x="3445376" y="3665582"/>
            <a:ext cx="782804" cy="834229"/>
          </a:xfrm>
          <a:prstGeom prst="rect">
            <a:avLst/>
          </a:prstGeom>
        </p:spPr>
      </p:pic>
      <p:graphicFrame>
        <p:nvGraphicFramePr>
          <p:cNvPr id="19" name="Diagram 18"/>
          <p:cNvGraphicFramePr/>
          <p:nvPr>
            <p:extLst/>
          </p:nvPr>
        </p:nvGraphicFramePr>
        <p:xfrm>
          <a:off x="2914241" y="3983587"/>
          <a:ext cx="541403" cy="256401"/>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20" name="Diagram 19"/>
          <p:cNvGraphicFramePr/>
          <p:nvPr>
            <p:extLst/>
          </p:nvPr>
        </p:nvGraphicFramePr>
        <p:xfrm>
          <a:off x="4606301" y="4941014"/>
          <a:ext cx="541403" cy="256401"/>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pic>
        <p:nvPicPr>
          <p:cNvPr id="21" name="Picture 20"/>
          <p:cNvPicPr>
            <a:picLocks noChangeAspect="1"/>
          </p:cNvPicPr>
          <p:nvPr/>
        </p:nvPicPr>
        <p:blipFill>
          <a:blip r:embed="rId33" cstate="email">
            <a:extLst>
              <a:ext uri="{28A0092B-C50C-407E-A947-70E740481C1C}">
                <a14:useLocalDpi xmlns:a14="http://schemas.microsoft.com/office/drawing/2010/main" xmlns=""/>
              </a:ext>
            </a:extLst>
          </a:blip>
          <a:stretch>
            <a:fillRect/>
          </a:stretch>
        </p:blipFill>
        <p:spPr>
          <a:xfrm>
            <a:off x="5195873" y="4640181"/>
            <a:ext cx="774013" cy="840248"/>
          </a:xfrm>
          <a:prstGeom prst="rect">
            <a:avLst/>
          </a:prstGeom>
        </p:spPr>
      </p:pic>
      <p:pic>
        <p:nvPicPr>
          <p:cNvPr id="41" name="Picture 40"/>
          <p:cNvPicPr>
            <a:picLocks noChangeAspect="1"/>
          </p:cNvPicPr>
          <p:nvPr/>
        </p:nvPicPr>
        <p:blipFill>
          <a:blip r:embed="rId34" cstate="email">
            <a:extLst>
              <a:ext uri="{28A0092B-C50C-407E-A947-70E740481C1C}">
                <a14:useLocalDpi xmlns:a14="http://schemas.microsoft.com/office/drawing/2010/main" xmlns=""/>
              </a:ext>
            </a:extLst>
          </a:blip>
          <a:stretch>
            <a:fillRect/>
          </a:stretch>
        </p:blipFill>
        <p:spPr>
          <a:xfrm>
            <a:off x="7846172" y="1619674"/>
            <a:ext cx="786700" cy="841908"/>
          </a:xfrm>
          <a:prstGeom prst="rect">
            <a:avLst/>
          </a:prstGeom>
        </p:spPr>
      </p:pic>
      <p:graphicFrame>
        <p:nvGraphicFramePr>
          <p:cNvPr id="42" name="Diagram 41"/>
          <p:cNvGraphicFramePr/>
          <p:nvPr>
            <p:extLst/>
          </p:nvPr>
        </p:nvGraphicFramePr>
        <p:xfrm>
          <a:off x="8662532" y="1940744"/>
          <a:ext cx="541403" cy="256401"/>
        </p:xfrm>
        <a:graphic>
          <a:graphicData uri="http://schemas.openxmlformats.org/drawingml/2006/diagram">
            <dgm:relIds xmlns:dgm="http://schemas.openxmlformats.org/drawingml/2006/diagram" xmlns:r="http://schemas.openxmlformats.org/officeDocument/2006/relationships" r:dm="rId35" r:lo="rId36" r:qs="rId37" r:cs="rId38"/>
          </a:graphicData>
        </a:graphic>
      </p:graphicFrame>
      <p:pic>
        <p:nvPicPr>
          <p:cNvPr id="43" name="Picture 42"/>
          <p:cNvPicPr>
            <a:picLocks noChangeAspect="1"/>
          </p:cNvPicPr>
          <p:nvPr/>
        </p:nvPicPr>
        <p:blipFill>
          <a:blip r:embed="rId40" cstate="email">
            <a:extLst>
              <a:ext uri="{28A0092B-C50C-407E-A947-70E740481C1C}">
                <a14:useLocalDpi xmlns:a14="http://schemas.microsoft.com/office/drawing/2010/main" xmlns=""/>
              </a:ext>
            </a:extLst>
          </a:blip>
          <a:stretch>
            <a:fillRect/>
          </a:stretch>
        </p:blipFill>
        <p:spPr>
          <a:xfrm>
            <a:off x="9203930" y="1655878"/>
            <a:ext cx="793586" cy="793586"/>
          </a:xfrm>
          <a:prstGeom prst="rect">
            <a:avLst/>
          </a:prstGeom>
        </p:spPr>
      </p:pic>
      <p:pic>
        <p:nvPicPr>
          <p:cNvPr id="45" name="Picture 44"/>
          <p:cNvPicPr>
            <a:picLocks noChangeAspect="1"/>
          </p:cNvPicPr>
          <p:nvPr/>
        </p:nvPicPr>
        <p:blipFill>
          <a:blip r:embed="rId41" cstate="email">
            <a:extLst>
              <a:ext uri="{28A0092B-C50C-407E-A947-70E740481C1C}">
                <a14:useLocalDpi xmlns:a14="http://schemas.microsoft.com/office/drawing/2010/main" xmlns=""/>
              </a:ext>
            </a:extLst>
          </a:blip>
          <a:stretch>
            <a:fillRect/>
          </a:stretch>
        </p:blipFill>
        <p:spPr>
          <a:xfrm>
            <a:off x="5894488" y="2967661"/>
            <a:ext cx="806153" cy="888181"/>
          </a:xfrm>
          <a:prstGeom prst="rect">
            <a:avLst/>
          </a:prstGeom>
        </p:spPr>
      </p:pic>
      <p:graphicFrame>
        <p:nvGraphicFramePr>
          <p:cNvPr id="46" name="Diagram 45"/>
          <p:cNvGraphicFramePr/>
          <p:nvPr>
            <p:extLst/>
          </p:nvPr>
        </p:nvGraphicFramePr>
        <p:xfrm>
          <a:off x="6813913" y="3235380"/>
          <a:ext cx="541403" cy="256401"/>
        </p:xfrm>
        <a:graphic>
          <a:graphicData uri="http://schemas.openxmlformats.org/drawingml/2006/diagram">
            <dgm:relIds xmlns:dgm="http://schemas.openxmlformats.org/drawingml/2006/diagram" xmlns:r="http://schemas.openxmlformats.org/officeDocument/2006/relationships" r:dm="rId42" r:lo="rId43" r:qs="rId44" r:cs="rId45"/>
          </a:graphicData>
        </a:graphic>
      </p:graphicFrame>
      <p:pic>
        <p:nvPicPr>
          <p:cNvPr id="47" name="Picture 46"/>
          <p:cNvPicPr>
            <a:picLocks noChangeAspect="1"/>
          </p:cNvPicPr>
          <p:nvPr/>
        </p:nvPicPr>
        <p:blipFill>
          <a:blip r:embed="rId47" cstate="email">
            <a:extLst>
              <a:ext uri="{28A0092B-C50C-407E-A947-70E740481C1C}">
                <a14:useLocalDpi xmlns:a14="http://schemas.microsoft.com/office/drawing/2010/main" xmlns=""/>
              </a:ext>
            </a:extLst>
          </a:blip>
          <a:stretch>
            <a:fillRect/>
          </a:stretch>
        </p:blipFill>
        <p:spPr>
          <a:xfrm>
            <a:off x="9184323" y="3561608"/>
            <a:ext cx="789385" cy="790021"/>
          </a:xfrm>
          <a:prstGeom prst="rect">
            <a:avLst/>
          </a:prstGeom>
        </p:spPr>
      </p:pic>
      <p:pic>
        <p:nvPicPr>
          <p:cNvPr id="48" name="Picture 47"/>
          <p:cNvPicPr>
            <a:picLocks noChangeAspect="1"/>
          </p:cNvPicPr>
          <p:nvPr/>
        </p:nvPicPr>
        <p:blipFill>
          <a:blip r:embed="rId48" cstate="email">
            <a:extLst>
              <a:ext uri="{28A0092B-C50C-407E-A947-70E740481C1C}">
                <a14:useLocalDpi xmlns:a14="http://schemas.microsoft.com/office/drawing/2010/main" xmlns=""/>
              </a:ext>
            </a:extLst>
          </a:blip>
          <a:stretch>
            <a:fillRect/>
          </a:stretch>
        </p:blipFill>
        <p:spPr>
          <a:xfrm>
            <a:off x="8288279" y="3583167"/>
            <a:ext cx="806153" cy="806153"/>
          </a:xfrm>
          <a:prstGeom prst="rect">
            <a:avLst/>
          </a:prstGeom>
        </p:spPr>
      </p:pic>
      <p:pic>
        <p:nvPicPr>
          <p:cNvPr id="49" name="Picture 48"/>
          <p:cNvPicPr>
            <a:picLocks noChangeAspect="1"/>
          </p:cNvPicPr>
          <p:nvPr/>
        </p:nvPicPr>
        <p:blipFill>
          <a:blip r:embed="rId49" cstate="email">
            <a:extLst>
              <a:ext uri="{28A0092B-C50C-407E-A947-70E740481C1C}">
                <a14:useLocalDpi xmlns:a14="http://schemas.microsoft.com/office/drawing/2010/main" xmlns=""/>
              </a:ext>
            </a:extLst>
          </a:blip>
          <a:stretch>
            <a:fillRect/>
          </a:stretch>
        </p:blipFill>
        <p:spPr>
          <a:xfrm>
            <a:off x="7412239" y="3571542"/>
            <a:ext cx="805107" cy="826004"/>
          </a:xfrm>
          <a:prstGeom prst="rect">
            <a:avLst/>
          </a:prstGeom>
        </p:spPr>
      </p:pic>
      <p:pic>
        <p:nvPicPr>
          <p:cNvPr id="50" name="Picture 49"/>
          <p:cNvPicPr>
            <a:picLocks noChangeAspect="1"/>
          </p:cNvPicPr>
          <p:nvPr/>
        </p:nvPicPr>
        <p:blipFill>
          <a:blip r:embed="rId50" cstate="email">
            <a:extLst>
              <a:ext uri="{28A0092B-C50C-407E-A947-70E740481C1C}">
                <a14:useLocalDpi xmlns:a14="http://schemas.microsoft.com/office/drawing/2010/main" xmlns=""/>
              </a:ext>
            </a:extLst>
          </a:blip>
          <a:stretch>
            <a:fillRect/>
          </a:stretch>
        </p:blipFill>
        <p:spPr>
          <a:xfrm>
            <a:off x="9172168" y="2715372"/>
            <a:ext cx="806153" cy="806153"/>
          </a:xfrm>
          <a:prstGeom prst="rect">
            <a:avLst/>
          </a:prstGeom>
        </p:spPr>
      </p:pic>
      <p:pic>
        <p:nvPicPr>
          <p:cNvPr id="51" name="Picture 50"/>
          <p:cNvPicPr>
            <a:picLocks noChangeAspect="1"/>
          </p:cNvPicPr>
          <p:nvPr/>
        </p:nvPicPr>
        <p:blipFill>
          <a:blip r:embed="rId51" cstate="email">
            <a:extLst>
              <a:ext uri="{28A0092B-C50C-407E-A947-70E740481C1C}">
                <a14:useLocalDpi xmlns:a14="http://schemas.microsoft.com/office/drawing/2010/main" xmlns=""/>
              </a:ext>
            </a:extLst>
          </a:blip>
          <a:stretch>
            <a:fillRect/>
          </a:stretch>
        </p:blipFill>
        <p:spPr>
          <a:xfrm>
            <a:off x="8302009" y="2701258"/>
            <a:ext cx="768349" cy="812834"/>
          </a:xfrm>
          <a:prstGeom prst="rect">
            <a:avLst/>
          </a:prstGeom>
        </p:spPr>
      </p:pic>
      <p:pic>
        <p:nvPicPr>
          <p:cNvPr id="52" name="Picture 51"/>
          <p:cNvPicPr>
            <a:picLocks noChangeAspect="1"/>
          </p:cNvPicPr>
          <p:nvPr/>
        </p:nvPicPr>
        <p:blipFill>
          <a:blip r:embed="rId52" cstate="email">
            <a:extLst>
              <a:ext uri="{28A0092B-C50C-407E-A947-70E740481C1C}">
                <a14:useLocalDpi xmlns:a14="http://schemas.microsoft.com/office/drawing/2010/main" xmlns=""/>
              </a:ext>
            </a:extLst>
          </a:blip>
          <a:stretch>
            <a:fillRect/>
          </a:stretch>
        </p:blipFill>
        <p:spPr>
          <a:xfrm>
            <a:off x="7411193" y="2701259"/>
            <a:ext cx="806153" cy="806153"/>
          </a:xfrm>
          <a:prstGeom prst="rect">
            <a:avLst/>
          </a:prstGeom>
        </p:spPr>
      </p:pic>
      <p:sp>
        <p:nvSpPr>
          <p:cNvPr id="55" name="TextBox 54"/>
          <p:cNvSpPr txBox="1"/>
          <p:nvPr/>
        </p:nvSpPr>
        <p:spPr>
          <a:xfrm>
            <a:off x="7355316" y="4500154"/>
            <a:ext cx="2618393" cy="854900"/>
          </a:xfrm>
          <a:prstGeom prst="rect">
            <a:avLst/>
          </a:prstGeom>
          <a:noFill/>
        </p:spPr>
        <p:txBody>
          <a:bodyPr wrap="square" rtlCol="0">
            <a:spAutoFit/>
          </a:bodyPr>
          <a:lstStyle/>
          <a:p>
            <a:r>
              <a:rPr lang="id-ID" sz="1650" b="1" dirty="0">
                <a:solidFill>
                  <a:schemeClr val="accent5">
                    <a:lumMod val="75000"/>
                  </a:schemeClr>
                </a:solidFill>
              </a:rPr>
              <a:t>From 60 indicators to 230 indicators (UNStats, March 2016)</a:t>
            </a:r>
            <a:endParaRPr lang="en-GB" sz="1650" b="1" dirty="0">
              <a:solidFill>
                <a:schemeClr val="accent5">
                  <a:lumMod val="75000"/>
                </a:schemeClr>
              </a:solidFill>
            </a:endParaRPr>
          </a:p>
        </p:txBody>
      </p:sp>
    </p:spTree>
    <p:extLst>
      <p:ext uri="{BB962C8B-B14F-4D97-AF65-F5344CB8AC3E}">
        <p14:creationId xmlns:p14="http://schemas.microsoft.com/office/powerpoint/2010/main" xmlns="" val="2019833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17725" y="972157"/>
            <a:ext cx="6499715" cy="1123950"/>
          </a:xfrm>
          <a:prstGeom prst="rect">
            <a:avLst/>
          </a:prstGeom>
        </p:spPr>
        <p:txBody>
          <a:bodyPr vert="horz" lIns="68580" tIns="34290" rIns="68580" bIns="34290" rtlCol="0" anchor="ctr">
            <a:normAutofit/>
          </a:bodyPr>
          <a:lst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a:lstStyle>
          <a:p>
            <a:r>
              <a:rPr lang="id-ID" sz="3300" cap="none" dirty="0">
                <a:solidFill>
                  <a:schemeClr val="accent5">
                    <a:lumMod val="75000"/>
                  </a:schemeClr>
                </a:solidFill>
              </a:rPr>
              <a:t>New goals in </a:t>
            </a:r>
            <a:r>
              <a:rPr lang="id-ID" sz="3300" dirty="0">
                <a:solidFill>
                  <a:schemeClr val="accent5">
                    <a:lumMod val="75000"/>
                  </a:schemeClr>
                </a:solidFill>
              </a:rPr>
              <a:t>SDGS</a:t>
            </a:r>
            <a:endParaRPr lang="en-GB" sz="3300" dirty="0">
              <a:solidFill>
                <a:schemeClr val="accent5">
                  <a:lumMod val="75000"/>
                </a:schemeClr>
              </a:solidFill>
            </a:endParaRPr>
          </a:p>
        </p:txBody>
      </p:sp>
      <p:pic>
        <p:nvPicPr>
          <p:cNvPr id="3" name="Picture 2"/>
          <p:cNvPicPr>
            <a:picLocks noChangeAspect="1"/>
          </p:cNvPicPr>
          <p:nvPr/>
        </p:nvPicPr>
        <p:blipFill>
          <a:blip r:embed="rId2" cstate="email">
            <a:extLst>
              <a:ext uri="{28A0092B-C50C-407E-A947-70E740481C1C}">
                <a14:useLocalDpi xmlns:a14="http://schemas.microsoft.com/office/drawing/2010/main" xmlns=""/>
              </a:ext>
            </a:extLst>
          </a:blip>
          <a:stretch>
            <a:fillRect/>
          </a:stretch>
        </p:blipFill>
        <p:spPr>
          <a:xfrm>
            <a:off x="5833931" y="1952148"/>
            <a:ext cx="1171804" cy="1171804"/>
          </a:xfrm>
          <a:prstGeom prst="rect">
            <a:avLst/>
          </a:prstGeom>
        </p:spPr>
      </p:pic>
      <p:pic>
        <p:nvPicPr>
          <p:cNvPr id="4" name="Picture 3"/>
          <p:cNvPicPr>
            <a:picLocks noChangeAspect="1"/>
          </p:cNvPicPr>
          <p:nvPr/>
        </p:nvPicPr>
        <p:blipFill>
          <a:blip r:embed="rId3" cstate="email">
            <a:extLst>
              <a:ext uri="{28A0092B-C50C-407E-A947-70E740481C1C}">
                <a14:useLocalDpi xmlns:a14="http://schemas.microsoft.com/office/drawing/2010/main" xmlns=""/>
              </a:ext>
            </a:extLst>
          </a:blip>
          <a:stretch>
            <a:fillRect/>
          </a:stretch>
        </p:blipFill>
        <p:spPr>
          <a:xfrm>
            <a:off x="4595195" y="1952148"/>
            <a:ext cx="1171804" cy="1171804"/>
          </a:xfrm>
          <a:prstGeom prst="rect">
            <a:avLst/>
          </a:prstGeom>
        </p:spPr>
      </p:pic>
      <p:pic>
        <p:nvPicPr>
          <p:cNvPr id="5" name="Picture 4"/>
          <p:cNvPicPr>
            <a:picLocks noChangeAspect="1"/>
          </p:cNvPicPr>
          <p:nvPr/>
        </p:nvPicPr>
        <p:blipFill>
          <a:blip r:embed="rId4" cstate="email">
            <a:extLst>
              <a:ext uri="{28A0092B-C50C-407E-A947-70E740481C1C}">
                <a14:useLocalDpi xmlns:a14="http://schemas.microsoft.com/office/drawing/2010/main" xmlns=""/>
              </a:ext>
            </a:extLst>
          </a:blip>
          <a:stretch>
            <a:fillRect/>
          </a:stretch>
        </p:blipFill>
        <p:spPr>
          <a:xfrm>
            <a:off x="3356459" y="1952148"/>
            <a:ext cx="1171804" cy="1171804"/>
          </a:xfrm>
          <a:prstGeom prst="rect">
            <a:avLst/>
          </a:prstGeom>
        </p:spPr>
      </p:pic>
      <p:pic>
        <p:nvPicPr>
          <p:cNvPr id="6" name="Picture 5"/>
          <p:cNvPicPr>
            <a:picLocks noChangeAspect="1"/>
          </p:cNvPicPr>
          <p:nvPr/>
        </p:nvPicPr>
        <p:blipFill>
          <a:blip r:embed="rId5" cstate="email">
            <a:extLst>
              <a:ext uri="{28A0092B-C50C-407E-A947-70E740481C1C}">
                <a14:useLocalDpi xmlns:a14="http://schemas.microsoft.com/office/drawing/2010/main" xmlns=""/>
              </a:ext>
            </a:extLst>
          </a:blip>
          <a:stretch>
            <a:fillRect/>
          </a:stretch>
        </p:blipFill>
        <p:spPr>
          <a:xfrm>
            <a:off x="2117724" y="1952148"/>
            <a:ext cx="1171804" cy="1171804"/>
          </a:xfrm>
          <a:prstGeom prst="rect">
            <a:avLst/>
          </a:prstGeom>
        </p:spPr>
      </p:pic>
      <p:sp>
        <p:nvSpPr>
          <p:cNvPr id="9" name="TextBox 8"/>
          <p:cNvSpPr txBox="1"/>
          <p:nvPr/>
        </p:nvSpPr>
        <p:spPr>
          <a:xfrm>
            <a:off x="2117724" y="3796134"/>
            <a:ext cx="8785803" cy="2062103"/>
          </a:xfrm>
          <a:prstGeom prst="rect">
            <a:avLst/>
          </a:prstGeom>
          <a:noFill/>
        </p:spPr>
        <p:txBody>
          <a:bodyPr wrap="square" rtlCol="0">
            <a:spAutoFit/>
          </a:bodyPr>
          <a:lstStyle/>
          <a:p>
            <a:r>
              <a:rPr lang="en-US" sz="2800" b="1" dirty="0" smtClean="0"/>
              <a:t>SDGs:</a:t>
            </a:r>
          </a:p>
          <a:p>
            <a:pPr marL="285750" indent="-285750">
              <a:buFont typeface="Arial" panose="020B0604020202020204" pitchFamily="34" charset="0"/>
              <a:buChar char="•"/>
            </a:pPr>
            <a:r>
              <a:rPr lang="en-US" sz="2000" dirty="0" smtClean="0"/>
              <a:t>Agenda 21</a:t>
            </a:r>
          </a:p>
          <a:p>
            <a:pPr marL="285750" indent="-285750">
              <a:buFont typeface="Arial" panose="020B0604020202020204" pitchFamily="34" charset="0"/>
              <a:buChar char="•"/>
            </a:pPr>
            <a:r>
              <a:rPr lang="en-US" sz="2000" dirty="0" smtClean="0"/>
              <a:t>OWD on SDGs</a:t>
            </a:r>
          </a:p>
          <a:p>
            <a:pPr marL="285750" indent="-285750">
              <a:buFont typeface="Arial" panose="020B0604020202020204" pitchFamily="34" charset="0"/>
              <a:buChar char="•"/>
            </a:pPr>
            <a:r>
              <a:rPr lang="en-US" sz="2000" dirty="0" smtClean="0"/>
              <a:t>Other consultative processes</a:t>
            </a:r>
          </a:p>
          <a:p>
            <a:pPr marL="285750" indent="-285750">
              <a:buFont typeface="Arial" panose="020B0604020202020204" pitchFamily="34" charset="0"/>
              <a:buChar char="•"/>
            </a:pPr>
            <a:r>
              <a:rPr lang="en-US" sz="2000" dirty="0" smtClean="0"/>
              <a:t>UN GA Deliberations</a:t>
            </a:r>
          </a:p>
          <a:p>
            <a:r>
              <a:rPr lang="en-US" sz="2000" dirty="0" smtClean="0">
                <a:sym typeface="Wingdings" panose="05000000000000000000" pitchFamily="2" charset="2"/>
              </a:rPr>
              <a:t> Proposed Goals and Targets are as much as results of Global Political Processes</a:t>
            </a:r>
            <a:endParaRPr lang="en-US" sz="2000" dirty="0"/>
          </a:p>
        </p:txBody>
      </p:sp>
    </p:spTree>
    <p:extLst>
      <p:ext uri="{BB962C8B-B14F-4D97-AF65-F5344CB8AC3E}">
        <p14:creationId xmlns:p14="http://schemas.microsoft.com/office/powerpoint/2010/main" xmlns="" val="2269340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2. The </a:t>
            </a:r>
            <a:r>
              <a:rPr lang="en-US" sz="3600" b="1" dirty="0"/>
              <a:t>Economic, Social and Environmental Pillars</a:t>
            </a:r>
          </a:p>
        </p:txBody>
      </p:sp>
      <p:sp>
        <p:nvSpPr>
          <p:cNvPr id="3" name="Content Placeholder 2"/>
          <p:cNvSpPr>
            <a:spLocks noGrp="1"/>
          </p:cNvSpPr>
          <p:nvPr>
            <p:ph idx="1"/>
          </p:nvPr>
        </p:nvSpPr>
        <p:spPr>
          <a:xfrm>
            <a:off x="838200" y="1825624"/>
            <a:ext cx="10515600" cy="4895851"/>
          </a:xfrm>
        </p:spPr>
        <p:txBody>
          <a:bodyPr>
            <a:normAutofit lnSpcReduction="10000"/>
          </a:bodyPr>
          <a:lstStyle/>
          <a:p>
            <a:pPr marL="0" indent="0">
              <a:buNone/>
            </a:pPr>
            <a:r>
              <a:rPr lang="en-US" dirty="0" smtClean="0"/>
              <a:t>Based on Sachs, 2012, 2015a, 2015b and ADB, 2011:</a:t>
            </a:r>
          </a:p>
          <a:p>
            <a:r>
              <a:rPr lang="en-US" dirty="0" smtClean="0"/>
              <a:t>Shared focus and urgency on economic, social and environmental goals to address global sustainability issues</a:t>
            </a:r>
          </a:p>
          <a:p>
            <a:pPr marL="0" indent="0">
              <a:buNone/>
            </a:pPr>
            <a:endParaRPr lang="en-US" dirty="0" smtClean="0"/>
          </a:p>
          <a:p>
            <a:r>
              <a:rPr lang="en-US" dirty="0" smtClean="0"/>
              <a:t>Global Sustainability Issues:</a:t>
            </a:r>
          </a:p>
          <a:p>
            <a:r>
              <a:rPr lang="en-US" dirty="0" smtClean="0"/>
              <a:t>Environmental and Climate Change Issues:</a:t>
            </a:r>
          </a:p>
          <a:p>
            <a:pPr lvl="1"/>
            <a:r>
              <a:rPr lang="en-US" dirty="0" smtClean="0"/>
              <a:t>Global economic growth with its consequences on Planetary Boundaries (</a:t>
            </a:r>
            <a:r>
              <a:rPr lang="en-US" dirty="0" err="1" smtClean="0"/>
              <a:t>Anthropocene</a:t>
            </a:r>
            <a:r>
              <a:rPr lang="en-US" dirty="0" smtClean="0"/>
              <a:t> – human driven age of the planet)</a:t>
            </a:r>
          </a:p>
          <a:p>
            <a:pPr lvl="1"/>
            <a:r>
              <a:rPr lang="en-US" dirty="0" smtClean="0"/>
              <a:t>Global and local pressures </a:t>
            </a:r>
            <a:r>
              <a:rPr lang="en-US" dirty="0" smtClean="0">
                <a:sym typeface="Wingdings" panose="05000000000000000000" pitchFamily="2" charset="2"/>
              </a:rPr>
              <a:t> carbon, nitrogen, water cycles</a:t>
            </a:r>
          </a:p>
          <a:p>
            <a:pPr lvl="1"/>
            <a:r>
              <a:rPr lang="en-US" dirty="0" smtClean="0">
                <a:sym typeface="Wingdings" panose="05000000000000000000" pitchFamily="2" charset="2"/>
              </a:rPr>
              <a:t>Many overlapping crises of environmental sustainability: climate change, the acidification of the oceans, unsustainable use of natural resources (renewable and non-renewable)</a:t>
            </a:r>
            <a:endParaRPr lang="en-US" dirty="0" smtClean="0"/>
          </a:p>
          <a:p>
            <a:endParaRPr lang="en-US" dirty="0" smtClean="0"/>
          </a:p>
          <a:p>
            <a:pPr marL="0" indent="0">
              <a:buNone/>
            </a:pPr>
            <a:endParaRPr lang="en-US" dirty="0" smtClean="0">
              <a:sym typeface="Wingdings" panose="05000000000000000000" pitchFamily="2" charset="2"/>
            </a:endParaRPr>
          </a:p>
          <a:p>
            <a:pPr lvl="1"/>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7</a:t>
            </a:fld>
            <a:endParaRPr lang="en-US"/>
          </a:p>
        </p:txBody>
      </p:sp>
    </p:spTree>
    <p:extLst>
      <p:ext uri="{BB962C8B-B14F-4D97-AF65-F5344CB8AC3E}">
        <p14:creationId xmlns:p14="http://schemas.microsoft.com/office/powerpoint/2010/main" xmlns="" val="837995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1"/>
            <a:r>
              <a:rPr lang="en-US" dirty="0" smtClean="0"/>
              <a:t>Unsustainable conversion of forests </a:t>
            </a:r>
            <a:r>
              <a:rPr lang="en-US" dirty="0" smtClean="0">
                <a:sym typeface="Wingdings" panose="05000000000000000000" pitchFamily="2" charset="2"/>
              </a:rPr>
              <a:t> loss of biodiversity</a:t>
            </a:r>
          </a:p>
          <a:p>
            <a:pPr lvl="1"/>
            <a:r>
              <a:rPr lang="en-US" dirty="0" smtClean="0">
                <a:sym typeface="Wingdings" panose="05000000000000000000" pitchFamily="2" charset="2"/>
              </a:rPr>
              <a:t>Unsustainable depletion of key fossil resources</a:t>
            </a:r>
          </a:p>
          <a:p>
            <a:pPr lvl="1"/>
            <a:r>
              <a:rPr lang="en-US" dirty="0" smtClean="0">
                <a:sym typeface="Wingdings" panose="05000000000000000000" pitchFamily="2" charset="2"/>
              </a:rPr>
              <a:t>Impact on food production</a:t>
            </a:r>
          </a:p>
          <a:p>
            <a:r>
              <a:rPr lang="en-US" dirty="0" smtClean="0">
                <a:sym typeface="Wingdings" panose="05000000000000000000" pitchFamily="2" charset="2"/>
              </a:rPr>
              <a:t>Population Issues:</a:t>
            </a:r>
          </a:p>
          <a:p>
            <a:pPr lvl="1"/>
            <a:r>
              <a:rPr lang="en-US" dirty="0" smtClean="0">
                <a:sym typeface="Wingdings" panose="05000000000000000000" pitchFamily="2" charset="2"/>
              </a:rPr>
              <a:t>Population growth (9 billion in 2035) – uneven population growth and issues</a:t>
            </a:r>
          </a:p>
          <a:p>
            <a:pPr lvl="1"/>
            <a:r>
              <a:rPr lang="en-US" dirty="0" smtClean="0">
                <a:sym typeface="Wingdings" panose="05000000000000000000" pitchFamily="2" charset="2"/>
              </a:rPr>
              <a:t>China and India population size and growth</a:t>
            </a:r>
          </a:p>
          <a:p>
            <a:pPr lvl="1"/>
            <a:r>
              <a:rPr lang="en-US" dirty="0" smtClean="0">
                <a:sym typeface="Wingdings" panose="05000000000000000000" pitchFamily="2" charset="2"/>
              </a:rPr>
              <a:t>Impact on global food demand and change in consumption pattern</a:t>
            </a:r>
          </a:p>
          <a:p>
            <a:r>
              <a:rPr lang="en-US" dirty="0" smtClean="0">
                <a:sym typeface="Wingdings" panose="05000000000000000000" pitchFamily="2" charset="2"/>
              </a:rPr>
              <a:t>Social Inclusion Issues:</a:t>
            </a:r>
          </a:p>
          <a:p>
            <a:pPr lvl="1"/>
            <a:r>
              <a:rPr lang="en-US" dirty="0" smtClean="0">
                <a:sym typeface="Wingdings" panose="05000000000000000000" pitchFamily="2" charset="2"/>
              </a:rPr>
              <a:t>Inequality across and within countries</a:t>
            </a:r>
          </a:p>
          <a:p>
            <a:pPr lvl="1"/>
            <a:r>
              <a:rPr lang="en-US" dirty="0" smtClean="0">
                <a:sym typeface="Wingdings" panose="05000000000000000000" pitchFamily="2" charset="2"/>
              </a:rPr>
              <a:t>Caused by low human capital (education, health, skill level)</a:t>
            </a:r>
          </a:p>
          <a:p>
            <a:pPr lvl="1"/>
            <a:r>
              <a:rPr lang="en-US" dirty="0" smtClean="0">
                <a:sym typeface="Wingdings" panose="05000000000000000000" pitchFamily="2" charset="2"/>
              </a:rPr>
              <a:t>Socio-economic factors on inequality</a:t>
            </a:r>
          </a:p>
          <a:p>
            <a:pPr lvl="1"/>
            <a:r>
              <a:rPr lang="en-US" dirty="0" smtClean="0">
                <a:sym typeface="Wingdings" panose="05000000000000000000" pitchFamily="2" charset="2"/>
              </a:rPr>
              <a:t>Gender bias</a:t>
            </a:r>
          </a:p>
          <a:p>
            <a:endParaRPr lang="en-US" dirty="0" smtClean="0">
              <a:sym typeface="Wingdings" panose="05000000000000000000" pitchFamily="2" charset="2"/>
            </a:endParaRPr>
          </a:p>
          <a:p>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8</a:t>
            </a:fld>
            <a:endParaRPr lang="en-US" dirty="0"/>
          </a:p>
        </p:txBody>
      </p:sp>
    </p:spTree>
    <p:extLst>
      <p:ext uri="{BB962C8B-B14F-4D97-AF65-F5344CB8AC3E}">
        <p14:creationId xmlns:p14="http://schemas.microsoft.com/office/powerpoint/2010/main" xmlns="" val="3781279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dirty="0" smtClean="0"/>
              <a:t>Youth – youth unemployment</a:t>
            </a:r>
          </a:p>
          <a:p>
            <a:pPr lvl="1"/>
            <a:r>
              <a:rPr lang="en-US" dirty="0" smtClean="0"/>
              <a:t>Access and availability of good jobs</a:t>
            </a:r>
          </a:p>
          <a:p>
            <a:r>
              <a:rPr lang="en-US" dirty="0" smtClean="0"/>
              <a:t>Economic Issues:</a:t>
            </a:r>
          </a:p>
          <a:p>
            <a:pPr lvl="1"/>
            <a:r>
              <a:rPr lang="en-US" dirty="0" smtClean="0"/>
              <a:t>Almost all developing (including least developed) countries by 2030 will become middle income countries</a:t>
            </a:r>
          </a:p>
          <a:p>
            <a:pPr lvl="1"/>
            <a:r>
              <a:rPr lang="en-US" dirty="0" smtClean="0"/>
              <a:t>Classic sources of economic growth: Capital, Labor and Productivity (technological progress)</a:t>
            </a:r>
          </a:p>
          <a:p>
            <a:pPr lvl="1"/>
            <a:r>
              <a:rPr lang="en-US" b="1" dirty="0" smtClean="0"/>
              <a:t>New sources of transformative growth</a:t>
            </a:r>
            <a:r>
              <a:rPr lang="en-US" dirty="0" smtClean="0"/>
              <a:t>: young and productive population, the growing middle class, ICT, Climate Change and Environmental Issues</a:t>
            </a:r>
          </a:p>
          <a:p>
            <a:pPr lvl="1"/>
            <a:r>
              <a:rPr lang="en-US" dirty="0" smtClean="0"/>
              <a:t>Could further enhance inequality if not properly addressed</a:t>
            </a:r>
            <a:endParaRPr lang="en-US" dirty="0"/>
          </a:p>
        </p:txBody>
      </p:sp>
      <p:sp>
        <p:nvSpPr>
          <p:cNvPr id="4" name="Slide Number Placeholder 3"/>
          <p:cNvSpPr>
            <a:spLocks noGrp="1"/>
          </p:cNvSpPr>
          <p:nvPr>
            <p:ph type="sldNum" sz="quarter" idx="12"/>
          </p:nvPr>
        </p:nvSpPr>
        <p:spPr/>
        <p:txBody>
          <a:bodyPr/>
          <a:lstStyle/>
          <a:p>
            <a:fld id="{6B8DDA13-2614-4F40-88BD-1B539C9E114B}" type="slidenum">
              <a:rPr lang="en-US" smtClean="0"/>
              <a:pPr/>
              <a:t>9</a:t>
            </a:fld>
            <a:endParaRPr lang="en-US"/>
          </a:p>
        </p:txBody>
      </p:sp>
    </p:spTree>
    <p:extLst>
      <p:ext uri="{BB962C8B-B14F-4D97-AF65-F5344CB8AC3E}">
        <p14:creationId xmlns:p14="http://schemas.microsoft.com/office/powerpoint/2010/main" xmlns="" val="3073243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941</Words>
  <Application>Microsoft Office PowerPoint</Application>
  <PresentationFormat>Custom</PresentationFormat>
  <Paragraphs>137</Paragraphs>
  <Slides>20</Slides>
  <Notes>1</Notes>
  <HiddenSlides>1</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SDGs and the Global Sustainability Agenda</vt:lpstr>
      <vt:lpstr>Outline</vt:lpstr>
      <vt:lpstr>1. SDGs Once Again</vt:lpstr>
      <vt:lpstr>From MDGs to SDGs:  from 8 to 17 goals</vt:lpstr>
      <vt:lpstr>Slide 5</vt:lpstr>
      <vt:lpstr>Slide 6</vt:lpstr>
      <vt:lpstr>2. The Economic, Social and Environmental Pillars</vt:lpstr>
      <vt:lpstr>Slide 8</vt:lpstr>
      <vt:lpstr>Slide 9</vt:lpstr>
      <vt:lpstr>3. The Importance of Governance and Institution </vt:lpstr>
      <vt:lpstr>4. Seeking an Integrated Approach and Synergy</vt:lpstr>
      <vt:lpstr>Slide 12</vt:lpstr>
      <vt:lpstr>Slide 13</vt:lpstr>
      <vt:lpstr>Slide 14</vt:lpstr>
      <vt:lpstr>Slide 15</vt:lpstr>
      <vt:lpstr>Slide 16</vt:lpstr>
      <vt:lpstr>Slide 17</vt:lpstr>
      <vt:lpstr>Slide 18</vt:lpstr>
      <vt:lpstr>5. Concluding Remarks</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AA</dc:creator>
  <cp:lastModifiedBy>MECU</cp:lastModifiedBy>
  <cp:revision>177</cp:revision>
  <dcterms:created xsi:type="dcterms:W3CDTF">2016-07-25T11:30:51Z</dcterms:created>
  <dcterms:modified xsi:type="dcterms:W3CDTF">2016-09-19T23:36:30Z</dcterms:modified>
</cp:coreProperties>
</file>