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305" r:id="rId3"/>
    <p:sldId id="290" r:id="rId4"/>
    <p:sldId id="292" r:id="rId5"/>
    <p:sldId id="293" r:id="rId6"/>
    <p:sldId id="294" r:id="rId7"/>
    <p:sldId id="295" r:id="rId8"/>
    <p:sldId id="296" r:id="rId9"/>
    <p:sldId id="297" r:id="rId10"/>
    <p:sldId id="298" r:id="rId11"/>
    <p:sldId id="257" r:id="rId12"/>
    <p:sldId id="304" r:id="rId13"/>
    <p:sldId id="263" r:id="rId14"/>
    <p:sldId id="264" r:id="rId15"/>
    <p:sldId id="301" r:id="rId16"/>
    <p:sldId id="265" r:id="rId17"/>
    <p:sldId id="267" r:id="rId18"/>
    <p:sldId id="273" r:id="rId19"/>
    <p:sldId id="274" r:id="rId20"/>
    <p:sldId id="275" r:id="rId21"/>
    <p:sldId id="276" r:id="rId22"/>
    <p:sldId id="278" r:id="rId23"/>
    <p:sldId id="302" r:id="rId24"/>
    <p:sldId id="279" r:id="rId25"/>
    <p:sldId id="280" r:id="rId26"/>
    <p:sldId id="288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9341" autoAdjust="0"/>
  </p:normalViewPr>
  <p:slideViewPr>
    <p:cSldViewPr>
      <p:cViewPr varScale="1">
        <p:scale>
          <a:sx n="88" d="100"/>
          <a:sy n="88" d="100"/>
        </p:scale>
        <p:origin x="-128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D489B6F-10FE-49EE-AF0D-4BE1C4273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5DB561-7D27-4496-A66D-B748732D21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D9767-3D9D-4F3A-B8F1-EAA4AA3923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0FD06-32F4-4311-BCBF-B73DB1DE3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0E1E6-3B4D-42A6-9248-83DC90E047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D53AE-E1B6-4EB0-84B1-9BC8D5F63E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67AE8B-FB34-4F47-97B5-7EA6BC4CEC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E1BF8-077D-458B-9290-A7B7B468F7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D9EE3-9196-43E0-8DE0-CA95FC543F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C5BFA-710E-459B-837F-382A3FCB73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9C045-79CB-48DE-A466-6824E8C597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B1A2B3F9-B06B-4FC1-8EC9-B1CC2753FF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219200"/>
            <a:ext cx="7772400" cy="1462088"/>
          </a:xfrm>
        </p:spPr>
        <p:txBody>
          <a:bodyPr/>
          <a:lstStyle/>
          <a:p>
            <a:pPr algn="ctr"/>
            <a:r>
              <a:rPr lang="en-US" sz="2800" dirty="0" smtClean="0">
                <a:latin typeface="Berlin Sans FB Demi" pitchFamily="34" charset="0"/>
              </a:rPr>
              <a:t>PUNGLI/GRATIFIKASI/PENYALAHGUNAAN JABATAN = </a:t>
            </a:r>
            <a:r>
              <a:rPr lang="id-ID" sz="4000" dirty="0" smtClean="0">
                <a:latin typeface="Berlin Sans FB Demi" pitchFamily="34" charset="0"/>
              </a:rPr>
              <a:t>KORUPSI </a:t>
            </a:r>
            <a:r>
              <a:rPr lang="en-US" sz="4000" dirty="0" smtClean="0">
                <a:latin typeface="Berlin Sans FB Demi" pitchFamily="34" charset="0"/>
              </a:rPr>
              <a:t>?</a:t>
            </a:r>
            <a:r>
              <a:rPr lang="id-ID" sz="4000" dirty="0" smtClean="0">
                <a:latin typeface="Berlin Sans FB Demi" pitchFamily="34" charset="0"/>
              </a:rPr>
              <a:t/>
            </a:r>
            <a:br>
              <a:rPr lang="id-ID" sz="4000" dirty="0" smtClean="0">
                <a:latin typeface="Berlin Sans FB Demi" pitchFamily="34" charset="0"/>
              </a:rPr>
            </a:br>
            <a:endParaRPr lang="en-US" sz="4000" dirty="0">
              <a:latin typeface="Berlin Sans FB Demi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52800"/>
            <a:ext cx="6400800" cy="3124200"/>
          </a:xfrm>
        </p:spPr>
        <p:txBody>
          <a:bodyPr/>
          <a:lstStyle/>
          <a:p>
            <a:r>
              <a:rPr lang="id-ID" sz="2400" dirty="0" smtClean="0">
                <a:latin typeface="Berlin Sans FB Demi" pitchFamily="34" charset="0"/>
              </a:rPr>
              <a:t>OLEH :</a:t>
            </a:r>
          </a:p>
          <a:p>
            <a:r>
              <a:rPr lang="en-US" sz="2400" dirty="0" smtClean="0">
                <a:latin typeface="Berlin Sans FB Demi" pitchFamily="34" charset="0"/>
              </a:rPr>
              <a:t>SIGID SUSENO</a:t>
            </a:r>
            <a:endParaRPr lang="en-US" sz="2400" dirty="0">
              <a:latin typeface="Berlin Sans FB Demi" pitchFamily="34" charset="0"/>
            </a:endParaRPr>
          </a:p>
          <a:p>
            <a:endParaRPr lang="en-US" sz="2800" dirty="0">
              <a:latin typeface="Berlin Sans FB Demi" pitchFamily="34" charset="0"/>
            </a:endParaRPr>
          </a:p>
          <a:p>
            <a:r>
              <a:rPr lang="id-ID" sz="2000" dirty="0" smtClean="0">
                <a:latin typeface="Berlin Sans FB Demi" pitchFamily="34" charset="0"/>
              </a:rPr>
              <a:t>PENDIDIKAN ANTI KORUPSI  </a:t>
            </a:r>
            <a:endParaRPr lang="en-US" sz="2000" dirty="0">
              <a:latin typeface="Berlin Sans FB Demi" pitchFamily="34" charset="0"/>
            </a:endParaRPr>
          </a:p>
          <a:p>
            <a:endParaRPr lang="en-US" sz="2000" dirty="0">
              <a:latin typeface="Berlin Sans FB Demi" pitchFamily="34" charset="0"/>
            </a:endParaRPr>
          </a:p>
          <a:p>
            <a:r>
              <a:rPr lang="en-US" sz="2000" dirty="0" smtClean="0">
                <a:latin typeface="Berlin Sans FB Demi" pitchFamily="34" charset="0"/>
              </a:rPr>
              <a:t>BA</a:t>
            </a:r>
            <a:r>
              <a:rPr lang="id-ID" sz="2000" dirty="0" smtClean="0">
                <a:latin typeface="Berlin Sans FB Demi" pitchFamily="34" charset="0"/>
              </a:rPr>
              <a:t>NDUNG</a:t>
            </a:r>
            <a:endParaRPr lang="en-US" sz="2000" dirty="0">
              <a:latin typeface="Berlin Sans FB Demi" pitchFamily="34" charset="0"/>
            </a:endParaRPr>
          </a:p>
          <a:p>
            <a:r>
              <a:rPr lang="en-US" sz="2000" dirty="0" smtClean="0">
                <a:latin typeface="Berlin Sans FB Demi" pitchFamily="34" charset="0"/>
              </a:rPr>
              <a:t>20</a:t>
            </a:r>
            <a:r>
              <a:rPr lang="id-ID" sz="2000" dirty="0" smtClean="0">
                <a:latin typeface="Berlin Sans FB Demi" pitchFamily="34" charset="0"/>
              </a:rPr>
              <a:t>1</a:t>
            </a:r>
            <a:r>
              <a:rPr lang="en-US" sz="2000" dirty="0" smtClean="0">
                <a:latin typeface="Berlin Sans FB Demi" pitchFamily="34" charset="0"/>
              </a:rPr>
              <a:t>6</a:t>
            </a:r>
            <a:endParaRPr lang="en-US" sz="20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TEORI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688" y="2209799"/>
            <a:ext cx="7772400" cy="3922713"/>
          </a:xfrm>
        </p:spPr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Robert Klitgaard dkk. :    </a:t>
            </a:r>
            <a:r>
              <a:rPr lang="id-ID" b="1" dirty="0" smtClean="0">
                <a:latin typeface="Berlin Sans FB" pitchFamily="34" charset="0"/>
              </a:rPr>
              <a:t>C = M + D – A </a:t>
            </a:r>
          </a:p>
          <a:p>
            <a:r>
              <a:rPr lang="id-ID" b="1" dirty="0" smtClean="0">
                <a:latin typeface="Berlin Sans FB" pitchFamily="34" charset="0"/>
              </a:rPr>
              <a:t>C </a:t>
            </a:r>
            <a:r>
              <a:rPr lang="id-ID" dirty="0" smtClean="0">
                <a:latin typeface="Berlin Sans FB" pitchFamily="34" charset="0"/>
              </a:rPr>
              <a:t>= Corruption </a:t>
            </a:r>
          </a:p>
          <a:p>
            <a:r>
              <a:rPr lang="id-ID" dirty="0" smtClean="0">
                <a:latin typeface="Berlin Sans FB" pitchFamily="34" charset="0"/>
              </a:rPr>
              <a:t> </a:t>
            </a:r>
            <a:r>
              <a:rPr lang="id-ID" b="1" dirty="0" smtClean="0">
                <a:latin typeface="Berlin Sans FB" pitchFamily="34" charset="0"/>
              </a:rPr>
              <a:t>M</a:t>
            </a:r>
            <a:r>
              <a:rPr lang="id-ID" dirty="0" smtClean="0">
                <a:latin typeface="Berlin Sans FB" pitchFamily="34" charset="0"/>
              </a:rPr>
              <a:t> = Monopoly power</a:t>
            </a:r>
          </a:p>
          <a:p>
            <a:r>
              <a:rPr lang="id-ID" dirty="0" smtClean="0">
                <a:latin typeface="Berlin Sans FB" pitchFamily="34" charset="0"/>
              </a:rPr>
              <a:t> </a:t>
            </a:r>
            <a:r>
              <a:rPr lang="id-ID" b="1" dirty="0" smtClean="0">
                <a:latin typeface="Berlin Sans FB" pitchFamily="34" charset="0"/>
              </a:rPr>
              <a:t>D</a:t>
            </a:r>
            <a:r>
              <a:rPr lang="id-ID" dirty="0" smtClean="0">
                <a:latin typeface="Berlin Sans FB" pitchFamily="34" charset="0"/>
              </a:rPr>
              <a:t> =  Discression by officials </a:t>
            </a:r>
          </a:p>
          <a:p>
            <a:r>
              <a:rPr lang="id-ID" b="1" dirty="0" smtClean="0">
                <a:latin typeface="Berlin Sans FB" pitchFamily="34" charset="0"/>
              </a:rPr>
              <a:t>A</a:t>
            </a:r>
            <a:r>
              <a:rPr lang="id-ID" dirty="0" smtClean="0">
                <a:latin typeface="Berlin Sans FB" pitchFamily="34" charset="0"/>
              </a:rPr>
              <a:t> =  Accountability  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Berlin Sans FB Demi" pitchFamily="34" charset="0"/>
              </a:rPr>
              <a:t>LATAR BELAKANG PENGATURAN TPK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438400"/>
            <a:ext cx="7772400" cy="3694113"/>
          </a:xfrm>
        </p:spPr>
        <p:txBody>
          <a:bodyPr/>
          <a:lstStyle/>
          <a:p>
            <a:r>
              <a:rPr lang="en-US" sz="2400" dirty="0">
                <a:latin typeface="Berlin Sans FB" pitchFamily="34" charset="0"/>
              </a:rPr>
              <a:t>MERUGIKAN KEUANGAN NEGARA DAN PEREKONOMIAN NEGARA</a:t>
            </a:r>
          </a:p>
          <a:p>
            <a:r>
              <a:rPr lang="en-US" sz="2400" dirty="0">
                <a:latin typeface="Berlin Sans FB" pitchFamily="34" charset="0"/>
              </a:rPr>
              <a:t>MENGHAMBAT PEMBANGUNAN NASIONAL</a:t>
            </a:r>
          </a:p>
          <a:p>
            <a:r>
              <a:rPr lang="en-US" sz="2400" dirty="0">
                <a:latin typeface="Berlin Sans FB" pitchFamily="34" charset="0"/>
              </a:rPr>
              <a:t>PELANGGARAN THD HAK-HAK SOSIAL DAN EKONOMI MASYARAKAT SECARA LUAS</a:t>
            </a:r>
          </a:p>
          <a:p>
            <a:r>
              <a:rPr lang="en-US" sz="2400" dirty="0">
                <a:latin typeface="Berlin Sans FB" pitchFamily="34" charset="0"/>
              </a:rPr>
              <a:t>ANCAMAN THD PRINSIP2 DEMOKRASI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>
                <a:latin typeface="Berlin Sans FB Demi" pitchFamily="34" charset="0"/>
              </a:rPr>
              <a:t>TIPOLOGI TINDAK PIDANA KORUPSI</a:t>
            </a:r>
            <a:r>
              <a:rPr lang="id-I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sz="2400" dirty="0" smtClean="0">
                <a:latin typeface="Berlin Sans FB" pitchFamily="34" charset="0"/>
              </a:rPr>
              <a:t>Tindak pidana korupsi murni</a:t>
            </a:r>
          </a:p>
          <a:p>
            <a:pPr lvl="0"/>
            <a:r>
              <a:rPr lang="id-ID" sz="2400" dirty="0" smtClean="0">
                <a:latin typeface="Berlin Sans FB" pitchFamily="34" charset="0"/>
              </a:rPr>
              <a:t>Tindak pidana penyuapan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id-ID" sz="2400" dirty="0" smtClean="0">
                <a:latin typeface="Berlin Sans FB" pitchFamily="34" charset="0"/>
              </a:rPr>
              <a:t>Tindak pidana penggelapan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id-ID" sz="2400" dirty="0" smtClean="0">
                <a:latin typeface="Berlin Sans FB" pitchFamily="34" charset="0"/>
              </a:rPr>
              <a:t>Tindak pidana pemerasan dalam jabatan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id-ID" sz="2400" dirty="0" smtClean="0">
                <a:latin typeface="Berlin Sans FB" pitchFamily="34" charset="0"/>
              </a:rPr>
              <a:t>Tindak pidana gratifikasi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id-ID" sz="2400" dirty="0" smtClean="0">
                <a:latin typeface="Berlin Sans FB" pitchFamily="34" charset="0"/>
              </a:rPr>
              <a:t>Tindak pidana  berkaitan dg pemborongan, leveransir, dan rekanan</a:t>
            </a:r>
            <a:endParaRPr lang="en-US" sz="2400" dirty="0" smtClean="0">
              <a:latin typeface="Berlin Sans FB" pitchFamily="34" charset="0"/>
            </a:endParaRPr>
          </a:p>
          <a:p>
            <a:pPr lvl="0"/>
            <a:r>
              <a:rPr lang="id-ID" sz="2400" dirty="0" smtClean="0">
                <a:latin typeface="Berlin Sans FB" pitchFamily="34" charset="0"/>
              </a:rPr>
              <a:t>Percobaan, pembantuan, dan permufakatan jahat;</a:t>
            </a:r>
            <a:endParaRPr lang="en-US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Tindak pidana menghambat atau menghalangi proses peradilan (</a:t>
            </a:r>
            <a:r>
              <a:rPr lang="id-ID" sz="2400" i="1" dirty="0" smtClean="0">
                <a:latin typeface="Berlin Sans FB" pitchFamily="34" charset="0"/>
              </a:rPr>
              <a:t>obstruction of justice</a:t>
            </a:r>
            <a:r>
              <a:rPr lang="id-ID" sz="2400" dirty="0" smtClean="0">
                <a:latin typeface="Berlin Sans FB" pitchFamily="34" charset="0"/>
              </a:rPr>
              <a:t>).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Berlin Sans FB Demi" pitchFamily="34" charset="0"/>
              </a:rPr>
              <a:t>KRIMINALISASI </a:t>
            </a:r>
            <a:r>
              <a:rPr lang="en-US" sz="2800" dirty="0" smtClean="0">
                <a:latin typeface="Berlin Sans FB Demi" pitchFamily="34" charset="0"/>
              </a:rPr>
              <a:t>KORUPSI</a:t>
            </a:r>
            <a:endParaRPr lang="en-US" sz="2800" dirty="0">
              <a:latin typeface="Berlin Sans FB Demi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sv-SE" sz="2800" dirty="0">
                <a:latin typeface="Berlin Sans FB" pitchFamily="34" charset="0"/>
              </a:rPr>
              <a:t>Pasal </a:t>
            </a:r>
            <a:r>
              <a:rPr lang="sv-SE" sz="2800" dirty="0" smtClean="0">
                <a:latin typeface="Berlin Sans FB" pitchFamily="34" charset="0"/>
              </a:rPr>
              <a:t>2</a:t>
            </a:r>
            <a:endParaRPr lang="sv-SE" sz="28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sv-SE" sz="2800" dirty="0">
                <a:latin typeface="Berlin Sans FB" pitchFamily="34" charset="0"/>
              </a:rPr>
              <a:t>Secara </a:t>
            </a:r>
            <a:r>
              <a:rPr lang="sv-SE" sz="2800" dirty="0">
                <a:solidFill>
                  <a:schemeClr val="hlink"/>
                </a:solidFill>
                <a:latin typeface="Berlin Sans FB" pitchFamily="34" charset="0"/>
              </a:rPr>
              <a:t>melawan hukum</a:t>
            </a:r>
            <a:r>
              <a:rPr lang="sv-SE" sz="2800" dirty="0">
                <a:latin typeface="Berlin Sans FB" pitchFamily="34" charset="0"/>
              </a:rPr>
              <a:t> melakukan perbuatan memperkaya diri sendiri atau orang lain atau suatu korporasi yang </a:t>
            </a:r>
            <a:r>
              <a:rPr lang="sv-SE" sz="2800" dirty="0">
                <a:solidFill>
                  <a:schemeClr val="hlink"/>
                </a:solidFill>
                <a:latin typeface="Berlin Sans FB" pitchFamily="34" charset="0"/>
              </a:rPr>
              <a:t>dapat </a:t>
            </a:r>
            <a:r>
              <a:rPr lang="sv-SE" sz="2800" dirty="0">
                <a:latin typeface="Berlin Sans FB" pitchFamily="34" charset="0"/>
              </a:rPr>
              <a:t>merugikan keuangan negara atau perekonomian negara</a:t>
            </a:r>
          </a:p>
          <a:p>
            <a:pPr>
              <a:lnSpc>
                <a:spcPct val="90000"/>
              </a:lnSpc>
            </a:pPr>
            <a:r>
              <a:rPr lang="sv-SE" sz="2800" dirty="0">
                <a:latin typeface="Berlin Sans FB" pitchFamily="34" charset="0"/>
              </a:rPr>
              <a:t>Pidana penjara seumur </a:t>
            </a:r>
            <a:r>
              <a:rPr lang="sv-SE" sz="2800" dirty="0" smtClean="0">
                <a:latin typeface="Berlin Sans FB" pitchFamily="34" charset="0"/>
              </a:rPr>
              <a:t>hidup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sv-SE" sz="2800" dirty="0" smtClean="0">
                <a:solidFill>
                  <a:srgbClr val="FF0000"/>
                </a:solidFill>
                <a:latin typeface="Berlin Sans FB" pitchFamily="34" charset="0"/>
              </a:rPr>
              <a:t>min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imal</a:t>
            </a:r>
            <a:r>
              <a:rPr lang="sv-SE" sz="2800" dirty="0" smtClean="0">
                <a:solidFill>
                  <a:srgbClr val="FF0000"/>
                </a:solidFill>
                <a:latin typeface="Berlin Sans FB" pitchFamily="34" charset="0"/>
              </a:rPr>
              <a:t>  </a:t>
            </a:r>
            <a:r>
              <a:rPr lang="sv-SE" sz="2800" dirty="0">
                <a:solidFill>
                  <a:srgbClr val="FF0000"/>
                </a:solidFill>
                <a:latin typeface="Berlin Sans FB" pitchFamily="34" charset="0"/>
              </a:rPr>
              <a:t>4 th</a:t>
            </a:r>
            <a:r>
              <a:rPr lang="sv-SE" sz="2800" dirty="0">
                <a:latin typeface="Berlin Sans FB" pitchFamily="34" charset="0"/>
              </a:rPr>
              <a:t>; maks. 20 th </a:t>
            </a:r>
            <a:r>
              <a:rPr lang="sv-SE" sz="2800" dirty="0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sv-SE" sz="2800" dirty="0">
                <a:latin typeface="Berlin Sans FB" pitchFamily="34" charset="0"/>
              </a:rPr>
              <a:t> denda </a:t>
            </a:r>
            <a:r>
              <a:rPr lang="sv-SE" sz="2800" dirty="0" smtClean="0">
                <a:solidFill>
                  <a:srgbClr val="FF0000"/>
                </a:solidFill>
                <a:latin typeface="Berlin Sans FB" pitchFamily="34" charset="0"/>
              </a:rPr>
              <a:t>min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imal</a:t>
            </a:r>
            <a:r>
              <a:rPr lang="sv-SE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sv-SE" sz="2800" dirty="0">
                <a:solidFill>
                  <a:srgbClr val="FF0000"/>
                </a:solidFill>
                <a:latin typeface="Berlin Sans FB" pitchFamily="34" charset="0"/>
              </a:rPr>
              <a:t>200 jt</a:t>
            </a:r>
            <a:r>
              <a:rPr lang="sv-SE" sz="2800" dirty="0">
                <a:latin typeface="Berlin Sans FB" pitchFamily="34" charset="0"/>
              </a:rPr>
              <a:t>; </a:t>
            </a:r>
            <a:endParaRPr lang="id-ID" sz="28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id-ID" sz="2800" dirty="0" smtClean="0">
                <a:latin typeface="Berlin Sans FB" pitchFamily="34" charset="0"/>
              </a:rPr>
              <a:t>    </a:t>
            </a:r>
            <a:r>
              <a:rPr lang="sv-SE" sz="2800" dirty="0" smtClean="0">
                <a:latin typeface="Berlin Sans FB" pitchFamily="34" charset="0"/>
              </a:rPr>
              <a:t>maks</a:t>
            </a:r>
            <a:r>
              <a:rPr lang="sv-SE" sz="2800" dirty="0">
                <a:latin typeface="Berlin Sans FB" pitchFamily="34" charset="0"/>
              </a:rPr>
              <a:t>. 1 M </a:t>
            </a:r>
          </a:p>
          <a:p>
            <a:pPr>
              <a:lnSpc>
                <a:spcPct val="90000"/>
              </a:lnSpc>
            </a:pPr>
            <a:r>
              <a:rPr lang="sv-SE" sz="2800" dirty="0">
                <a:latin typeface="Berlin Sans FB" pitchFamily="34" charset="0"/>
              </a:rPr>
              <a:t>Pidana mati : TPK dilakukan dalam keadaan tertentu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459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sv-SE" sz="2400" dirty="0">
                <a:latin typeface="Berlin Sans FB" pitchFamily="34" charset="0"/>
              </a:rPr>
              <a:t>Pasal 3</a:t>
            </a:r>
          </a:p>
          <a:p>
            <a:r>
              <a:rPr lang="sv-SE" sz="2400" dirty="0">
                <a:latin typeface="Berlin Sans FB" pitchFamily="34" charset="0"/>
              </a:rPr>
              <a:t>Dengan </a:t>
            </a:r>
            <a:r>
              <a:rPr lang="sv-SE" sz="2400" dirty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sv-SE" sz="2400" dirty="0">
                <a:latin typeface="Berlin Sans FB" pitchFamily="34" charset="0"/>
              </a:rPr>
              <a:t> menguntungkan diri sendiri atau orang lain atau suatu korporasi, </a:t>
            </a:r>
            <a:r>
              <a:rPr lang="sv-SE" sz="2400" dirty="0">
                <a:solidFill>
                  <a:schemeClr val="hlink"/>
                </a:solidFill>
                <a:latin typeface="Berlin Sans FB" pitchFamily="34" charset="0"/>
              </a:rPr>
              <a:t>menyalahgunakan kewenangan, kesempatan atau sarana yang ada padanya karena jabatan  atau kedudukan</a:t>
            </a:r>
            <a:r>
              <a:rPr lang="sv-SE" sz="2400" dirty="0">
                <a:latin typeface="Berlin Sans FB" pitchFamily="34" charset="0"/>
              </a:rPr>
              <a:t> yang dapat merugikan keuangan negara atau perekonomian negara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r>
              <a:rPr lang="en-US" sz="2400" dirty="0" err="1">
                <a:latin typeface="Berlin Sans FB" pitchFamily="34" charset="0"/>
              </a:rPr>
              <a:t>Pidana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penjara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seumur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hidup</a:t>
            </a:r>
            <a:r>
              <a:rPr lang="en-US" sz="2400" dirty="0">
                <a:latin typeface="Berlin Sans FB" pitchFamily="34" charset="0"/>
              </a:rPr>
              <a:t>/min. 1 </a:t>
            </a:r>
            <a:r>
              <a:rPr lang="en-US" sz="2400" dirty="0" err="1">
                <a:latin typeface="Berlin Sans FB" pitchFamily="34" charset="0"/>
              </a:rPr>
              <a:t>th</a:t>
            </a:r>
            <a:r>
              <a:rPr lang="en-US" sz="2400" dirty="0">
                <a:latin typeface="Berlin Sans FB" pitchFamily="34" charset="0"/>
              </a:rPr>
              <a:t>; </a:t>
            </a:r>
            <a:r>
              <a:rPr lang="en-US" sz="2400" dirty="0" err="1">
                <a:latin typeface="Berlin Sans FB" pitchFamily="34" charset="0"/>
              </a:rPr>
              <a:t>maks</a:t>
            </a:r>
            <a:r>
              <a:rPr lang="en-US" sz="2400" dirty="0">
                <a:latin typeface="Berlin Sans FB" pitchFamily="34" charset="0"/>
              </a:rPr>
              <a:t>. 20 </a:t>
            </a:r>
            <a:r>
              <a:rPr lang="en-US" sz="2400" dirty="0" err="1">
                <a:latin typeface="Berlin Sans FB" pitchFamily="34" charset="0"/>
              </a:rPr>
              <a:t>th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hlink"/>
                </a:solidFill>
                <a:latin typeface="Berlin Sans FB" pitchFamily="34" charset="0"/>
              </a:rPr>
              <a:t>/</a:t>
            </a:r>
            <a:r>
              <a:rPr lang="en-US" sz="2400" dirty="0" err="1">
                <a:solidFill>
                  <a:schemeClr val="hlink"/>
                </a:solidFill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denda</a:t>
            </a:r>
            <a:r>
              <a:rPr lang="en-US" sz="2400" dirty="0">
                <a:latin typeface="Berlin Sans FB" pitchFamily="34" charset="0"/>
              </a:rPr>
              <a:t> min. 50 </a:t>
            </a:r>
            <a:r>
              <a:rPr lang="en-US" sz="2400" dirty="0" err="1">
                <a:latin typeface="Berlin Sans FB" pitchFamily="34" charset="0"/>
              </a:rPr>
              <a:t>jt</a:t>
            </a:r>
            <a:r>
              <a:rPr lang="en-US" sz="2400" dirty="0">
                <a:latin typeface="Berlin Sans FB" pitchFamily="34" charset="0"/>
              </a:rPr>
              <a:t>; </a:t>
            </a:r>
            <a:r>
              <a:rPr lang="en-US" sz="2400" dirty="0" err="1">
                <a:latin typeface="Berlin Sans FB" pitchFamily="34" charset="0"/>
              </a:rPr>
              <a:t>maks</a:t>
            </a:r>
            <a:r>
              <a:rPr lang="en-US" sz="2400" dirty="0">
                <a:latin typeface="Berlin Sans FB" pitchFamily="34" charset="0"/>
              </a:rPr>
              <a:t>. 1 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KRIMINALISASI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Pasal 4</a:t>
            </a:r>
          </a:p>
          <a:p>
            <a:r>
              <a:rPr lang="en-US" dirty="0" err="1" smtClean="0">
                <a:latin typeface="Berlin Sans FB" pitchFamily="34" charset="0"/>
              </a:rPr>
              <a:t>Pengembalian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kerugian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keuangan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negara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atau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perekonomian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negara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tidak</a:t>
            </a:r>
            <a:r>
              <a:rPr lang="id-ID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menghapuskan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dipidananya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Berlin Sans FB" pitchFamily="34" charset="0"/>
              </a:rPr>
              <a:t>pelaku</a:t>
            </a:r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tindak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pidana</a:t>
            </a: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905000"/>
            <a:ext cx="7772400" cy="4953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5</a:t>
            </a:r>
          </a:p>
          <a:p>
            <a:pPr marL="609600" indent="-609600">
              <a:lnSpc>
                <a:spcPct val="90000"/>
              </a:lnSpc>
            </a:pPr>
            <a:r>
              <a:rPr lang="sv-SE" sz="2400" dirty="0">
                <a:latin typeface="Berlin Sans FB" pitchFamily="34" charset="0"/>
              </a:rPr>
              <a:t>Memberi/menjanjikan sesuatu kpd PN/Penyelenggara Negara dg maksud supaya PN/Penyelenggara Negara tsb berbuat/tidak berbuat sesuatu dlm jabatannya, yg bertentangan dg kewajibannya.</a:t>
            </a:r>
          </a:p>
          <a:p>
            <a:pPr marL="609600" indent="-609600">
              <a:lnSpc>
                <a:spcPct val="90000"/>
              </a:lnSpc>
            </a:pPr>
            <a:r>
              <a:rPr lang="sv-SE" sz="2400" dirty="0">
                <a:latin typeface="Berlin Sans FB" pitchFamily="34" charset="0"/>
              </a:rPr>
              <a:t>Memberi sesuatu kpd PN/Penyelenggara Negara krn/berhubungan dg  sesuatu yg bertentangan dg kewajiban, dilakukan/tidak dilakukan dlm jabatannya</a:t>
            </a:r>
            <a:r>
              <a:rPr lang="en-US" sz="2400" dirty="0">
                <a:latin typeface="Berlin Sans FB" pitchFamily="34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>
                <a:latin typeface="Berlin Sans FB" pitchFamily="34" charset="0"/>
              </a:rPr>
              <a:t>PN/</a:t>
            </a:r>
            <a:r>
              <a:rPr lang="en-US" sz="2400" dirty="0" err="1">
                <a:latin typeface="Berlin Sans FB" pitchFamily="34" charset="0"/>
              </a:rPr>
              <a:t>Penyelenggara</a:t>
            </a:r>
            <a:r>
              <a:rPr lang="en-US" sz="2400" dirty="0">
                <a:latin typeface="Berlin Sans FB" pitchFamily="34" charset="0"/>
              </a:rPr>
              <a:t> Negara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menerima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pemberian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janji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solidFill>
                  <a:schemeClr val="hlink"/>
                </a:solidFill>
                <a:latin typeface="Berlin Sans FB" pitchFamily="34" charset="0"/>
              </a:rPr>
              <a:t>bandingkan</a:t>
            </a:r>
            <a:r>
              <a:rPr lang="en-US" sz="2400" dirty="0">
                <a:solidFill>
                  <a:schemeClr val="hlink"/>
                </a:solidFill>
                <a:latin typeface="Berlin Sans FB" pitchFamily="34" charset="0"/>
              </a:rPr>
              <a:t> dg Ps 12 a &amp; b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>
                <a:latin typeface="Berlin Sans FB" pitchFamily="34" charset="0"/>
              </a:rPr>
              <a:t>Pidana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penjara</a:t>
            </a:r>
            <a:r>
              <a:rPr lang="en-US" sz="2400" dirty="0">
                <a:latin typeface="Berlin Sans FB" pitchFamily="34" charset="0"/>
              </a:rPr>
              <a:t> min. 1 </a:t>
            </a:r>
            <a:r>
              <a:rPr lang="en-US" sz="2400" dirty="0" err="1">
                <a:latin typeface="Berlin Sans FB" pitchFamily="34" charset="0"/>
              </a:rPr>
              <a:t>th</a:t>
            </a:r>
            <a:r>
              <a:rPr lang="en-US" sz="2400" dirty="0">
                <a:latin typeface="Berlin Sans FB" pitchFamily="34" charset="0"/>
              </a:rPr>
              <a:t>; </a:t>
            </a:r>
            <a:r>
              <a:rPr lang="en-US" sz="2400" dirty="0" err="1">
                <a:latin typeface="Berlin Sans FB" pitchFamily="34" charset="0"/>
              </a:rPr>
              <a:t>maks</a:t>
            </a:r>
            <a:r>
              <a:rPr lang="en-US" sz="2400" dirty="0">
                <a:latin typeface="Berlin Sans FB" pitchFamily="34" charset="0"/>
              </a:rPr>
              <a:t>. 5 </a:t>
            </a:r>
            <a:r>
              <a:rPr lang="en-US" sz="2400" dirty="0" err="1">
                <a:latin typeface="Berlin Sans FB" pitchFamily="34" charset="0"/>
              </a:rPr>
              <a:t>th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400" dirty="0">
                <a:solidFill>
                  <a:schemeClr val="hlink"/>
                </a:solidFill>
                <a:latin typeface="Berlin Sans FB" pitchFamily="34" charset="0"/>
              </a:rPr>
              <a:t>/</a:t>
            </a:r>
            <a:r>
              <a:rPr lang="en-US" sz="2400" dirty="0" err="1">
                <a:solidFill>
                  <a:schemeClr val="hlink"/>
                </a:solidFill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denda</a:t>
            </a:r>
            <a:r>
              <a:rPr lang="en-US" sz="2400" dirty="0">
                <a:latin typeface="Berlin Sans FB" pitchFamily="34" charset="0"/>
              </a:rPr>
              <a:t> min. 50 </a:t>
            </a:r>
            <a:r>
              <a:rPr lang="en-US" sz="2400" dirty="0" err="1">
                <a:latin typeface="Berlin Sans FB" pitchFamily="34" charset="0"/>
              </a:rPr>
              <a:t>jt</a:t>
            </a:r>
            <a:r>
              <a:rPr lang="en-US" sz="2400" dirty="0">
                <a:latin typeface="Berlin Sans FB" pitchFamily="34" charset="0"/>
              </a:rPr>
              <a:t>; </a:t>
            </a:r>
            <a:r>
              <a:rPr lang="en-US" sz="2400" dirty="0" err="1">
                <a:latin typeface="Berlin Sans FB" pitchFamily="34" charset="0"/>
              </a:rPr>
              <a:t>maks</a:t>
            </a:r>
            <a:r>
              <a:rPr lang="en-US" sz="2400" dirty="0">
                <a:latin typeface="Berlin Sans FB" pitchFamily="34" charset="0"/>
              </a:rPr>
              <a:t>. 250 </a:t>
            </a:r>
            <a:r>
              <a:rPr lang="en-US" sz="2400" dirty="0" err="1">
                <a:latin typeface="Berlin Sans FB" pitchFamily="34" charset="0"/>
              </a:rPr>
              <a:t>jt</a:t>
            </a:r>
            <a:endParaRPr lang="en-US" sz="2400" dirty="0">
              <a:latin typeface="Berlin Sans FB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n-US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964488" cy="5029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7</a:t>
            </a: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Berlin Sans FB" pitchFamily="34" charset="0"/>
              </a:rPr>
              <a:t>pemborong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ahli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bangunan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pd </a:t>
            </a:r>
            <a:r>
              <a:rPr lang="en-US" sz="2400" dirty="0" err="1">
                <a:latin typeface="Berlin Sans FB" pitchFamily="34" charset="0"/>
              </a:rPr>
              <a:t>waktu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membuat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bangunan</a:t>
            </a:r>
            <a:r>
              <a:rPr lang="en-US" sz="2400" dirty="0">
                <a:latin typeface="Berlin Sans FB" pitchFamily="34" charset="0"/>
              </a:rPr>
              <a:t>/ </a:t>
            </a:r>
            <a:r>
              <a:rPr lang="en-US" sz="2400" dirty="0" err="1">
                <a:latin typeface="Berlin Sans FB" pitchFamily="34" charset="0"/>
              </a:rPr>
              <a:t>penjual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bangunan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pd </a:t>
            </a:r>
            <a:r>
              <a:rPr lang="en-US" sz="2400" dirty="0" err="1">
                <a:latin typeface="Berlin Sans FB" pitchFamily="34" charset="0"/>
              </a:rPr>
              <a:t>waktu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menyerahkan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bangunan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perbuatan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curang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dapat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membahayakan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keamanan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orang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barang</a:t>
            </a:r>
            <a:r>
              <a:rPr lang="en-US" sz="2400" dirty="0">
                <a:latin typeface="Berlin Sans FB" pitchFamily="34" charset="0"/>
              </a:rPr>
              <a:t>,/</a:t>
            </a:r>
            <a:r>
              <a:rPr lang="en-US" sz="2400" dirty="0" err="1">
                <a:latin typeface="Berlin Sans FB" pitchFamily="34" charset="0"/>
              </a:rPr>
              <a:t>keselamatan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negara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keadaan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perang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400" dirty="0" err="1">
                <a:latin typeface="Berlin Sans FB" pitchFamily="34" charset="0"/>
              </a:rPr>
              <a:t>setiap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orang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bertugas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mengawasi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pembangunan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penyerahan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bangunan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sengaja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membiarkan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perbuatan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curang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terjadi</a:t>
            </a:r>
            <a:r>
              <a:rPr lang="en-US" sz="2400" dirty="0">
                <a:latin typeface="Berlin Sans FB" pitchFamily="34" charset="0"/>
              </a:rPr>
              <a:t> </a:t>
            </a:r>
            <a:endParaRPr lang="en-US" sz="24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r>
              <a:rPr lang="id-ID" sz="2400" dirty="0" smtClean="0">
                <a:latin typeface="Berlin Sans FB" pitchFamily="34" charset="0"/>
              </a:rPr>
              <a:t>p</a:t>
            </a:r>
            <a:r>
              <a:rPr lang="en-US" sz="2400" dirty="0" err="1" smtClean="0">
                <a:latin typeface="Berlin Sans FB" pitchFamily="34" charset="0"/>
              </a:rPr>
              <a:t>idana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penjara</a:t>
            </a:r>
            <a:r>
              <a:rPr lang="en-US" sz="2400" dirty="0" smtClean="0">
                <a:latin typeface="Berlin Sans FB" pitchFamily="34" charset="0"/>
              </a:rPr>
              <a:t> min. 2 </a:t>
            </a:r>
            <a:r>
              <a:rPr lang="en-US" sz="2400" dirty="0" err="1" smtClean="0">
                <a:latin typeface="Berlin Sans FB" pitchFamily="34" charset="0"/>
              </a:rPr>
              <a:t>th</a:t>
            </a:r>
            <a:r>
              <a:rPr lang="en-US" sz="2400" dirty="0" smtClean="0">
                <a:latin typeface="Berlin Sans FB" pitchFamily="34" charset="0"/>
              </a:rPr>
              <a:t>; </a:t>
            </a:r>
            <a:r>
              <a:rPr lang="en-US" sz="2400" dirty="0" err="1" smtClean="0">
                <a:latin typeface="Berlin Sans FB" pitchFamily="34" charset="0"/>
              </a:rPr>
              <a:t>maks</a:t>
            </a:r>
            <a:r>
              <a:rPr lang="en-US" sz="2400" dirty="0" smtClean="0">
                <a:latin typeface="Berlin Sans FB" pitchFamily="34" charset="0"/>
              </a:rPr>
              <a:t>. 7 </a:t>
            </a:r>
            <a:r>
              <a:rPr lang="en-US" sz="2400" dirty="0" err="1" smtClean="0">
                <a:latin typeface="Berlin Sans FB" pitchFamily="34" charset="0"/>
              </a:rPr>
              <a:t>th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400" dirty="0" smtClean="0">
                <a:solidFill>
                  <a:schemeClr val="hlink"/>
                </a:solidFill>
                <a:latin typeface="Berlin Sans FB" pitchFamily="34" charset="0"/>
              </a:rPr>
              <a:t>/</a:t>
            </a:r>
            <a:r>
              <a:rPr lang="en-US" sz="2400" dirty="0" err="1" smtClean="0">
                <a:solidFill>
                  <a:schemeClr val="hlink"/>
                </a:solidFill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denda</a:t>
            </a:r>
            <a:r>
              <a:rPr lang="en-US" sz="2400" dirty="0" smtClean="0">
                <a:latin typeface="Berlin Sans FB" pitchFamily="34" charset="0"/>
              </a:rPr>
              <a:t> min. 100 </a:t>
            </a:r>
            <a:r>
              <a:rPr lang="en-US" sz="2400" dirty="0" err="1" smtClean="0">
                <a:latin typeface="Berlin Sans FB" pitchFamily="34" charset="0"/>
              </a:rPr>
              <a:t>jt</a:t>
            </a:r>
            <a:r>
              <a:rPr lang="en-US" sz="2400" dirty="0" smtClean="0">
                <a:latin typeface="Berlin Sans FB" pitchFamily="34" charset="0"/>
              </a:rPr>
              <a:t>; </a:t>
            </a:r>
            <a:r>
              <a:rPr lang="en-US" sz="2400" dirty="0" err="1" smtClean="0">
                <a:latin typeface="Berlin Sans FB" pitchFamily="34" charset="0"/>
              </a:rPr>
              <a:t>maks</a:t>
            </a:r>
            <a:r>
              <a:rPr lang="en-US" sz="2400" dirty="0" smtClean="0">
                <a:latin typeface="Berlin Sans FB" pitchFamily="34" charset="0"/>
              </a:rPr>
              <a:t>. 350 </a:t>
            </a:r>
            <a:r>
              <a:rPr lang="en-US" sz="2400" dirty="0" err="1" smtClean="0">
                <a:latin typeface="Berlin Sans FB" pitchFamily="34" charset="0"/>
              </a:rPr>
              <a:t>jt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err="1">
                <a:latin typeface="Berlin Sans FB" pitchFamily="34" charset="0"/>
              </a:rPr>
              <a:t>Pasal</a:t>
            </a:r>
            <a:r>
              <a:rPr lang="en-US" sz="2800" dirty="0">
                <a:latin typeface="Berlin Sans FB" pitchFamily="34" charset="0"/>
              </a:rPr>
              <a:t> 11</a:t>
            </a:r>
          </a:p>
          <a:p>
            <a:r>
              <a:rPr lang="en-US" sz="2800" dirty="0">
                <a:latin typeface="Berlin Sans FB" pitchFamily="34" charset="0"/>
              </a:rPr>
              <a:t>PN/</a:t>
            </a:r>
            <a:r>
              <a:rPr lang="en-US" sz="2800" dirty="0" err="1">
                <a:latin typeface="Berlin Sans FB" pitchFamily="34" charset="0"/>
              </a:rPr>
              <a:t>penyelenggara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negara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menerima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hadiah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janji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padahal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diketahui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patut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diduga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bahwa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hadiah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janji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tsb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diberikan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krn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kekuasaan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kewenangan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berhubungan</a:t>
            </a:r>
            <a:r>
              <a:rPr lang="en-US" sz="2800" dirty="0">
                <a:latin typeface="Berlin Sans FB" pitchFamily="34" charset="0"/>
              </a:rPr>
              <a:t> dg </a:t>
            </a:r>
            <a:r>
              <a:rPr lang="en-US" sz="2800" dirty="0" err="1">
                <a:latin typeface="Berlin Sans FB" pitchFamily="34" charset="0"/>
              </a:rPr>
              <a:t>jabatannya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menurut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pikiran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orang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memberikan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hadiah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janji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tsb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hubungan</a:t>
            </a:r>
            <a:r>
              <a:rPr lang="en-US" sz="2800" dirty="0">
                <a:latin typeface="Berlin Sans FB" pitchFamily="34" charset="0"/>
              </a:rPr>
              <a:t> dg </a:t>
            </a:r>
            <a:r>
              <a:rPr lang="en-US" sz="2800" dirty="0" err="1">
                <a:latin typeface="Berlin Sans FB" pitchFamily="34" charset="0"/>
              </a:rPr>
              <a:t>jabatannya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Pidana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penjara</a:t>
            </a:r>
            <a:r>
              <a:rPr lang="en-US" sz="2800" dirty="0">
                <a:latin typeface="Berlin Sans FB" pitchFamily="34" charset="0"/>
              </a:rPr>
              <a:t> min. 1 </a:t>
            </a:r>
            <a:r>
              <a:rPr lang="en-US" sz="2800" dirty="0" err="1">
                <a:latin typeface="Berlin Sans FB" pitchFamily="34" charset="0"/>
              </a:rPr>
              <a:t>th</a:t>
            </a:r>
            <a:r>
              <a:rPr lang="en-US" sz="2800" dirty="0">
                <a:latin typeface="Berlin Sans FB" pitchFamily="34" charset="0"/>
              </a:rPr>
              <a:t>;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5 </a:t>
            </a:r>
            <a:r>
              <a:rPr lang="en-US" sz="2800" dirty="0" err="1">
                <a:latin typeface="Berlin Sans FB" pitchFamily="34" charset="0"/>
              </a:rPr>
              <a:t>th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800" dirty="0">
                <a:solidFill>
                  <a:schemeClr val="hlink"/>
                </a:solidFill>
                <a:latin typeface="Berlin Sans FB" pitchFamily="34" charset="0"/>
              </a:rPr>
              <a:t>/</a:t>
            </a:r>
            <a:r>
              <a:rPr lang="en-US" sz="2800" dirty="0" err="1">
                <a:solidFill>
                  <a:schemeClr val="hlink"/>
                </a:solidFill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denda</a:t>
            </a:r>
            <a:r>
              <a:rPr lang="en-US" sz="2800" dirty="0">
                <a:latin typeface="Berlin Sans FB" pitchFamily="34" charset="0"/>
              </a:rPr>
              <a:t> min. 50 </a:t>
            </a:r>
            <a:r>
              <a:rPr lang="en-US" sz="2800" dirty="0" err="1">
                <a:latin typeface="Berlin Sans FB" pitchFamily="34" charset="0"/>
              </a:rPr>
              <a:t>jt</a:t>
            </a:r>
            <a:r>
              <a:rPr lang="en-US" sz="2800" dirty="0">
                <a:latin typeface="Berlin Sans FB" pitchFamily="34" charset="0"/>
              </a:rPr>
              <a:t>;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250 </a:t>
            </a:r>
            <a:r>
              <a:rPr lang="en-US" sz="2800" dirty="0" err="1">
                <a:latin typeface="Berlin Sans FB" pitchFamily="34" charset="0"/>
              </a:rPr>
              <a:t>jt</a:t>
            </a:r>
            <a:endParaRPr lang="en-US" sz="2800" dirty="0">
              <a:latin typeface="Berlin Sans FB" pitchFamily="34" charset="0"/>
            </a:endParaRPr>
          </a:p>
          <a:p>
            <a:endParaRPr lang="en-US" sz="2400" dirty="0">
              <a:latin typeface="Berlin Sans FB Demi" pitchFamily="34" charset="0"/>
            </a:endParaRP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2017713"/>
            <a:ext cx="8193088" cy="48402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err="1">
                <a:latin typeface="Berlin Sans FB" pitchFamily="34" charset="0"/>
              </a:rPr>
              <a:t>Pasal</a:t>
            </a:r>
            <a:r>
              <a:rPr lang="en-US" sz="2400" dirty="0">
                <a:latin typeface="Berlin Sans FB" pitchFamily="34" charset="0"/>
              </a:rPr>
              <a:t> 12</a:t>
            </a: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Berlin Sans FB" pitchFamily="34" charset="0"/>
              </a:rPr>
              <a:t>PN/</a:t>
            </a:r>
            <a:r>
              <a:rPr lang="en-US" sz="2400" dirty="0" err="1" smtClean="0">
                <a:latin typeface="Berlin Sans FB" pitchFamily="34" charset="0"/>
              </a:rPr>
              <a:t>Penyelenggara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Negara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menerima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hadiah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janji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padahal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diketahui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patut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diduga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hadiah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janji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tsb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diberikan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menggerakkan</a:t>
            </a:r>
            <a:r>
              <a:rPr lang="en-US" sz="2400" dirty="0">
                <a:latin typeface="Berlin Sans FB" pitchFamily="34" charset="0"/>
              </a:rPr>
              <a:t> agar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sesuatu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dlm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jabatannya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bertentangan</a:t>
            </a:r>
            <a:r>
              <a:rPr lang="en-US" sz="2400" dirty="0">
                <a:latin typeface="Berlin Sans FB" pitchFamily="34" charset="0"/>
              </a:rPr>
              <a:t> dg </a:t>
            </a:r>
            <a:r>
              <a:rPr lang="en-US" sz="2400" dirty="0" err="1">
                <a:latin typeface="Berlin Sans FB" pitchFamily="34" charset="0"/>
              </a:rPr>
              <a:t>kewajibannya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400" dirty="0" smtClean="0">
                <a:latin typeface="Berlin Sans FB" pitchFamily="34" charset="0"/>
              </a:rPr>
              <a:t>PN/</a:t>
            </a:r>
            <a:r>
              <a:rPr lang="en-US" sz="2400" dirty="0" err="1" smtClean="0">
                <a:latin typeface="Berlin Sans FB" pitchFamily="34" charset="0"/>
              </a:rPr>
              <a:t>Penyelenggara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Negara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menerima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hadiah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padahal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diketahui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patut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diduga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bahwa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hadiah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tsb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diberikan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sebagai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akibat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disebabkan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krn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telah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/</a:t>
            </a:r>
            <a:r>
              <a:rPr lang="en-US" sz="2400" dirty="0" err="1">
                <a:latin typeface="Berlin Sans FB" pitchFamily="34" charset="0"/>
              </a:rPr>
              <a:t>tidak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melakukan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sesuatu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dlm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jabatannya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bertentangan</a:t>
            </a:r>
            <a:r>
              <a:rPr lang="en-US" sz="2400" dirty="0">
                <a:latin typeface="Berlin Sans FB" pitchFamily="34" charset="0"/>
              </a:rPr>
              <a:t> dg </a:t>
            </a:r>
            <a:r>
              <a:rPr lang="en-US" sz="2400" dirty="0" err="1" smtClean="0">
                <a:latin typeface="Berlin Sans FB" pitchFamily="34" charset="0"/>
              </a:rPr>
              <a:t>kewajibannya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309687"/>
          </a:xfrm>
        </p:spPr>
        <p:txBody>
          <a:bodyPr/>
          <a:lstStyle/>
          <a:p>
            <a:r>
              <a:rPr lang="en-US" sz="1400" dirty="0" smtClean="0"/>
              <a:t>PUNGLI …</a:t>
            </a:r>
            <a:endParaRPr lang="en-US" sz="1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PUNGLI = PUNGUTAN LIAR</a:t>
            </a:r>
          </a:p>
          <a:p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GRATIFIKASI = PEMBERIAN DALAM ARTI LUAS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meliputi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pemberian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uang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barang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rabat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(discount),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komisi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pinjaman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tanpa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bunga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tiket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perjalanan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fasilitas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penginapan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perjalanan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wisata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pengobatan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cuma-cuma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dan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fasilitas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Berlin Sans FB" pitchFamily="34" charset="0"/>
                <a:cs typeface="Aharoni" pitchFamily="2" charset="-79"/>
              </a:rPr>
              <a:t>lainnya</a:t>
            </a:r>
            <a:r>
              <a:rPr lang="en-US" sz="2800" dirty="0" smtClean="0">
                <a:latin typeface="Berlin Sans FB" pitchFamily="34" charset="0"/>
                <a:cs typeface="Aharoni" pitchFamily="2" charset="-79"/>
              </a:rPr>
              <a:t>.</a:t>
            </a:r>
          </a:p>
          <a:p>
            <a:pPr>
              <a:buNone/>
            </a:pPr>
            <a:endParaRPr lang="en-US" sz="2800" dirty="0" smtClean="0">
              <a:latin typeface="Berlin Sans FB" pitchFamily="34" charset="0"/>
              <a:cs typeface="Aharoni" pitchFamily="2" charset="-79"/>
            </a:endParaRPr>
          </a:p>
          <a:p>
            <a:pPr algn="ctr">
              <a:buNone/>
            </a:pPr>
            <a:r>
              <a:rPr lang="en-US" sz="2800" b="1" dirty="0" smtClean="0">
                <a:latin typeface="Berlin Sans FB" pitchFamily="34" charset="0"/>
                <a:cs typeface="Aharoni" pitchFamily="2" charset="-79"/>
              </a:rPr>
              <a:t>PUNGLI/GRATIFIKASI = KORUPSI ?</a:t>
            </a:r>
            <a:endParaRPr lang="en-US" sz="2800" b="1" dirty="0">
              <a:latin typeface="Berlin Sans FB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">
                <a:latin typeface="Berlin Sans FB Demi" pitchFamily="34" charset="0"/>
              </a:rPr>
              <a:t>Pasal 12 …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924800" cy="4953000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endParaRPr lang="en-US" sz="20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Berlin Sans FB" pitchFamily="34" charset="0"/>
              </a:rPr>
              <a:t>PN/</a:t>
            </a:r>
            <a:r>
              <a:rPr lang="en-US" sz="2000" dirty="0" err="1" smtClean="0">
                <a:latin typeface="Berlin Sans FB" pitchFamily="34" charset="0"/>
              </a:rPr>
              <a:t>Penyelenggara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Negara </a:t>
            </a:r>
            <a:r>
              <a:rPr lang="en-US" sz="2000" dirty="0" err="1">
                <a:latin typeface="Berlin Sans FB" pitchFamily="34" charset="0"/>
              </a:rPr>
              <a:t>yg</a:t>
            </a:r>
            <a:r>
              <a:rPr lang="en-US" sz="2000" dirty="0">
                <a:latin typeface="Berlin Sans FB" pitchFamily="34" charset="0"/>
              </a:rPr>
              <a:t>  dg  </a:t>
            </a:r>
            <a:r>
              <a:rPr lang="en-US" sz="2000" dirty="0" err="1">
                <a:latin typeface="Berlin Sans FB" pitchFamily="34" charset="0"/>
              </a:rPr>
              <a:t>maksud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menguntungkan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diri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sendiri</a:t>
            </a:r>
            <a:r>
              <a:rPr lang="en-US" sz="2000" dirty="0">
                <a:latin typeface="Berlin Sans FB" pitchFamily="34" charset="0"/>
              </a:rPr>
              <a:t>/</a:t>
            </a:r>
            <a:r>
              <a:rPr lang="en-US" sz="2000" dirty="0" err="1">
                <a:latin typeface="Berlin Sans FB" pitchFamily="34" charset="0"/>
              </a:rPr>
              <a:t>orang</a:t>
            </a:r>
            <a:r>
              <a:rPr lang="en-US" sz="2000" dirty="0">
                <a:latin typeface="Berlin Sans FB" pitchFamily="34" charset="0"/>
              </a:rPr>
              <a:t> lain </a:t>
            </a:r>
            <a:r>
              <a:rPr lang="en-US" sz="2000" dirty="0" err="1">
                <a:latin typeface="Berlin Sans FB" pitchFamily="34" charset="0"/>
              </a:rPr>
              <a:t>secara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melawan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hukum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menyalahgunakan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kekuasaannya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memaksa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seseorang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memberikan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sesuatu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membayar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menerima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pembayaran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dengan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potongan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mengerjakan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sesuatu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bagi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dirinya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sendiri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latin typeface="Berlin Sans FB" pitchFamily="34" charset="0"/>
              </a:rPr>
              <a:t>PN/</a:t>
            </a:r>
            <a:r>
              <a:rPr lang="en-US" sz="2000" dirty="0" err="1" smtClean="0">
                <a:latin typeface="Berlin Sans FB" pitchFamily="34" charset="0"/>
              </a:rPr>
              <a:t>Penyelenggara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Negara </a:t>
            </a:r>
            <a:r>
              <a:rPr lang="en-US" sz="2000" dirty="0" err="1">
                <a:latin typeface="Berlin Sans FB" pitchFamily="34" charset="0"/>
              </a:rPr>
              <a:t>yg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waktu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menjalankan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tugas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meminta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menerima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memotong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pembayaran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kpd</a:t>
            </a:r>
            <a:r>
              <a:rPr lang="en-US" sz="2000" dirty="0">
                <a:latin typeface="Berlin Sans FB" pitchFamily="34" charset="0"/>
              </a:rPr>
              <a:t> PN/</a:t>
            </a:r>
            <a:r>
              <a:rPr lang="en-US" sz="2000" dirty="0" err="1">
                <a:latin typeface="Berlin Sans FB" pitchFamily="34" charset="0"/>
              </a:rPr>
              <a:t>Penyelenggara</a:t>
            </a:r>
            <a:r>
              <a:rPr lang="en-US" sz="2000" dirty="0">
                <a:latin typeface="Berlin Sans FB" pitchFamily="34" charset="0"/>
              </a:rPr>
              <a:t> Negara </a:t>
            </a:r>
            <a:r>
              <a:rPr lang="en-US" sz="2000" dirty="0" err="1">
                <a:latin typeface="Berlin Sans FB" pitchFamily="34" charset="0"/>
              </a:rPr>
              <a:t>yg</a:t>
            </a:r>
            <a:r>
              <a:rPr lang="en-US" sz="2000" dirty="0">
                <a:latin typeface="Berlin Sans FB" pitchFamily="34" charset="0"/>
              </a:rPr>
              <a:t> lain/</a:t>
            </a:r>
            <a:r>
              <a:rPr lang="en-US" sz="2000" dirty="0" err="1">
                <a:latin typeface="Berlin Sans FB" pitchFamily="34" charset="0"/>
              </a:rPr>
              <a:t>kepada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umum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seolah-olah</a:t>
            </a:r>
            <a:r>
              <a:rPr lang="en-US" sz="2000" dirty="0">
                <a:latin typeface="Berlin Sans FB" pitchFamily="34" charset="0"/>
              </a:rPr>
              <a:t> PN/</a:t>
            </a:r>
            <a:r>
              <a:rPr lang="en-US" sz="2000" dirty="0" err="1">
                <a:latin typeface="Berlin Sans FB" pitchFamily="34" charset="0"/>
              </a:rPr>
              <a:t>Penyelenggara</a:t>
            </a:r>
            <a:r>
              <a:rPr lang="en-US" sz="2000" dirty="0">
                <a:latin typeface="Berlin Sans FB" pitchFamily="34" charset="0"/>
              </a:rPr>
              <a:t> Negara </a:t>
            </a:r>
            <a:r>
              <a:rPr lang="en-US" sz="2000" dirty="0" err="1">
                <a:latin typeface="Berlin Sans FB" pitchFamily="34" charset="0"/>
              </a:rPr>
              <a:t>yg</a:t>
            </a:r>
            <a:r>
              <a:rPr lang="en-US" sz="2000" dirty="0">
                <a:latin typeface="Berlin Sans FB" pitchFamily="34" charset="0"/>
              </a:rPr>
              <a:t> lain/</a:t>
            </a:r>
            <a:r>
              <a:rPr lang="en-US" sz="2000" dirty="0" err="1">
                <a:latin typeface="Berlin Sans FB" pitchFamily="34" charset="0"/>
              </a:rPr>
              <a:t>kas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umum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tersebut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mempunyai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kepadanya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padahal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diketahui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bahwa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tsb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utang</a:t>
            </a:r>
            <a:r>
              <a:rPr lang="en-US" sz="2000" dirty="0">
                <a:latin typeface="Berlin Sans FB" pitchFamily="34" charset="0"/>
              </a:rPr>
              <a:t>;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Pasal 12 …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017713"/>
            <a:ext cx="8116888" cy="4383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>
                <a:latin typeface="Berlin Sans FB" pitchFamily="34" charset="0"/>
              </a:rPr>
              <a:t>PN/</a:t>
            </a:r>
            <a:r>
              <a:rPr lang="en-US" sz="2000" dirty="0" err="1" smtClean="0">
                <a:latin typeface="Berlin Sans FB" pitchFamily="34" charset="0"/>
              </a:rPr>
              <a:t>Penyelenggara</a:t>
            </a:r>
            <a:r>
              <a:rPr lang="en-US" sz="2000" dirty="0" smtClean="0">
                <a:latin typeface="Berlin Sans FB" pitchFamily="34" charset="0"/>
              </a:rPr>
              <a:t> </a:t>
            </a:r>
            <a:r>
              <a:rPr lang="en-US" sz="2000" dirty="0">
                <a:latin typeface="Berlin Sans FB" pitchFamily="34" charset="0"/>
              </a:rPr>
              <a:t>Negara </a:t>
            </a:r>
            <a:r>
              <a:rPr lang="en-US" sz="2000" dirty="0" err="1">
                <a:latin typeface="Berlin Sans FB" pitchFamily="34" charset="0"/>
              </a:rPr>
              <a:t>yg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waktu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menjalankan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tugas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meminta</a:t>
            </a:r>
            <a:r>
              <a:rPr lang="en-US" sz="2000" dirty="0">
                <a:latin typeface="Berlin Sans FB" pitchFamily="34" charset="0"/>
              </a:rPr>
              <a:t>/</a:t>
            </a:r>
            <a:r>
              <a:rPr lang="en-US" sz="2000" dirty="0" err="1">
                <a:latin typeface="Berlin Sans FB" pitchFamily="34" charset="0"/>
              </a:rPr>
              <a:t>menerima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pekerjaan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penyerahan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barang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seolah-olah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utang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kepada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dirinya</a:t>
            </a:r>
            <a:r>
              <a:rPr lang="en-US" sz="2000" dirty="0">
                <a:latin typeface="Berlin Sans FB" pitchFamily="34" charset="0"/>
              </a:rPr>
              <a:t>, </a:t>
            </a:r>
            <a:r>
              <a:rPr lang="en-US" sz="2000" dirty="0" err="1">
                <a:latin typeface="Berlin Sans FB" pitchFamily="34" charset="0"/>
              </a:rPr>
              <a:t>padahal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diketahui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bahwa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hal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tsb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bukan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merupakan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 smtClean="0">
                <a:latin typeface="Berlin Sans FB" pitchFamily="34" charset="0"/>
              </a:rPr>
              <a:t>utan</a:t>
            </a:r>
            <a:r>
              <a:rPr lang="id-ID" sz="2000" dirty="0" smtClean="0">
                <a:latin typeface="Berlin Sans FB" pitchFamily="34" charset="0"/>
              </a:rPr>
              <a:t>g</a:t>
            </a:r>
            <a:endParaRPr lang="en-US" sz="2000" dirty="0">
              <a:latin typeface="Berlin Sans FB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en-US" sz="20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latin typeface="Berlin Sans FB" pitchFamily="34" charset="0"/>
              </a:rPr>
              <a:t>Pidana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penjara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seumur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hidup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atau</a:t>
            </a:r>
            <a:r>
              <a:rPr lang="en-US" sz="2000" dirty="0">
                <a:latin typeface="Berlin Sans FB" pitchFamily="34" charset="0"/>
              </a:rPr>
              <a:t> min. 4 </a:t>
            </a:r>
            <a:r>
              <a:rPr lang="en-US" sz="2000" dirty="0" err="1">
                <a:latin typeface="Berlin Sans FB" pitchFamily="34" charset="0"/>
              </a:rPr>
              <a:t>th</a:t>
            </a:r>
            <a:r>
              <a:rPr lang="en-US" sz="2000" dirty="0">
                <a:latin typeface="Berlin Sans FB" pitchFamily="34" charset="0"/>
              </a:rPr>
              <a:t>; </a:t>
            </a:r>
            <a:r>
              <a:rPr lang="en-US" sz="2000" dirty="0" err="1">
                <a:latin typeface="Berlin Sans FB" pitchFamily="34" charset="0"/>
              </a:rPr>
              <a:t>maks</a:t>
            </a:r>
            <a:r>
              <a:rPr lang="en-US" sz="2000" dirty="0">
                <a:latin typeface="Berlin Sans FB" pitchFamily="34" charset="0"/>
              </a:rPr>
              <a:t>. 20 </a:t>
            </a:r>
            <a:r>
              <a:rPr lang="en-US" sz="2000" dirty="0" err="1">
                <a:latin typeface="Berlin Sans FB" pitchFamily="34" charset="0"/>
              </a:rPr>
              <a:t>th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000" dirty="0">
                <a:latin typeface="Berlin Sans FB" pitchFamily="34" charset="0"/>
              </a:rPr>
              <a:t> </a:t>
            </a:r>
            <a:r>
              <a:rPr lang="en-US" sz="2000" dirty="0" err="1">
                <a:latin typeface="Berlin Sans FB" pitchFamily="34" charset="0"/>
              </a:rPr>
              <a:t>denda</a:t>
            </a:r>
            <a:r>
              <a:rPr lang="en-US" sz="2000" dirty="0">
                <a:latin typeface="Berlin Sans FB" pitchFamily="34" charset="0"/>
              </a:rPr>
              <a:t> min. 200 </a:t>
            </a:r>
            <a:r>
              <a:rPr lang="en-US" sz="2000" dirty="0" err="1">
                <a:latin typeface="Berlin Sans FB" pitchFamily="34" charset="0"/>
              </a:rPr>
              <a:t>jt</a:t>
            </a:r>
            <a:r>
              <a:rPr lang="en-US" sz="2000" dirty="0">
                <a:latin typeface="Berlin Sans FB" pitchFamily="34" charset="0"/>
              </a:rPr>
              <a:t>; </a:t>
            </a:r>
            <a:r>
              <a:rPr lang="en-US" sz="2000" dirty="0" err="1">
                <a:latin typeface="Berlin Sans FB" pitchFamily="34" charset="0"/>
              </a:rPr>
              <a:t>maks</a:t>
            </a:r>
            <a:r>
              <a:rPr lang="en-US" sz="2000" dirty="0">
                <a:latin typeface="Berlin Sans FB" pitchFamily="34" charset="0"/>
              </a:rPr>
              <a:t>. 1 M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endParaRPr lang="en-US" sz="24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endParaRPr lang="en-US" sz="16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err="1">
                <a:latin typeface="Berlin Sans FB" pitchFamily="34" charset="0"/>
              </a:rPr>
              <a:t>Pasal</a:t>
            </a:r>
            <a:r>
              <a:rPr lang="en-US" sz="2800" dirty="0">
                <a:latin typeface="Berlin Sans FB" pitchFamily="34" charset="0"/>
              </a:rPr>
              <a:t> 12B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Gratifikasi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kpd</a:t>
            </a:r>
            <a:r>
              <a:rPr lang="en-US" sz="2800" dirty="0">
                <a:latin typeface="Berlin Sans FB" pitchFamily="34" charset="0"/>
              </a:rPr>
              <a:t> PN/</a:t>
            </a:r>
            <a:r>
              <a:rPr lang="en-US" sz="2800" dirty="0" err="1">
                <a:latin typeface="Berlin Sans FB" pitchFamily="34" charset="0"/>
              </a:rPr>
              <a:t>Penyelenggara</a:t>
            </a:r>
            <a:r>
              <a:rPr lang="en-US" sz="2800" dirty="0">
                <a:latin typeface="Berlin Sans FB" pitchFamily="34" charset="0"/>
              </a:rPr>
              <a:t> Negara </a:t>
            </a:r>
            <a:r>
              <a:rPr lang="en-US" sz="2800" dirty="0" err="1">
                <a:latin typeface="Berlin Sans FB" pitchFamily="34" charset="0"/>
              </a:rPr>
              <a:t>dianggap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suap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bila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berhubungan</a:t>
            </a:r>
            <a:r>
              <a:rPr lang="en-US" sz="2800" dirty="0">
                <a:latin typeface="Berlin Sans FB" pitchFamily="34" charset="0"/>
              </a:rPr>
              <a:t> dg </a:t>
            </a:r>
            <a:r>
              <a:rPr lang="en-US" sz="2800" dirty="0" err="1">
                <a:latin typeface="Berlin Sans FB" pitchFamily="34" charset="0"/>
              </a:rPr>
              <a:t>jabatannya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berlawanan</a:t>
            </a:r>
            <a:r>
              <a:rPr lang="en-US" sz="2800" dirty="0">
                <a:latin typeface="Berlin Sans FB" pitchFamily="34" charset="0"/>
              </a:rPr>
              <a:t> dg </a:t>
            </a:r>
            <a:r>
              <a:rPr lang="en-US" sz="2800" dirty="0" err="1">
                <a:latin typeface="Berlin Sans FB" pitchFamily="34" charset="0"/>
              </a:rPr>
              <a:t>kewajiban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tugasnya</a:t>
            </a:r>
            <a:endParaRPr lang="en-US" sz="28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Pembuktian</a:t>
            </a:r>
            <a:r>
              <a:rPr lang="en-US" sz="2800" dirty="0">
                <a:latin typeface="Berlin Sans FB" pitchFamily="34" charset="0"/>
              </a:rPr>
              <a:t> : </a:t>
            </a:r>
            <a:r>
              <a:rPr lang="en-US" sz="2800" dirty="0" err="1">
                <a:latin typeface="Berlin Sans FB" pitchFamily="34" charset="0"/>
              </a:rPr>
              <a:t>nilainya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lebih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dr</a:t>
            </a:r>
            <a:r>
              <a:rPr lang="en-US" sz="2800" dirty="0">
                <a:latin typeface="Berlin Sans FB" pitchFamily="34" charset="0"/>
              </a:rPr>
              <a:t> 10 </a:t>
            </a:r>
            <a:r>
              <a:rPr lang="en-US" sz="2800" dirty="0" err="1">
                <a:latin typeface="Berlin Sans FB" pitchFamily="34" charset="0"/>
              </a:rPr>
              <a:t>jt</a:t>
            </a:r>
            <a:r>
              <a:rPr lang="en-US" sz="2800" dirty="0">
                <a:latin typeface="Berlin Sans FB" pitchFamily="34" charset="0"/>
              </a:rPr>
              <a:t> pd </a:t>
            </a:r>
            <a:r>
              <a:rPr lang="en-US" sz="2800" dirty="0" err="1">
                <a:latin typeface="Berlin Sans FB" pitchFamily="34" charset="0"/>
              </a:rPr>
              <a:t>penerima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gratifikasi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nilainya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kurang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dr</a:t>
            </a:r>
            <a:r>
              <a:rPr lang="en-US" sz="2800" dirty="0">
                <a:latin typeface="Berlin Sans FB" pitchFamily="34" charset="0"/>
              </a:rPr>
              <a:t> 10 </a:t>
            </a:r>
            <a:r>
              <a:rPr lang="en-US" sz="2800" dirty="0" err="1">
                <a:latin typeface="Berlin Sans FB" pitchFamily="34" charset="0"/>
              </a:rPr>
              <a:t>jt</a:t>
            </a:r>
            <a:r>
              <a:rPr lang="en-US" sz="2800" dirty="0">
                <a:latin typeface="Berlin Sans FB" pitchFamily="34" charset="0"/>
              </a:rPr>
              <a:t> pd </a:t>
            </a:r>
            <a:r>
              <a:rPr lang="en-US" sz="2800" dirty="0" err="1">
                <a:latin typeface="Berlin Sans FB" pitchFamily="34" charset="0"/>
              </a:rPr>
              <a:t>penuntut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umum</a:t>
            </a:r>
            <a:endParaRPr lang="en-US" sz="2800" dirty="0">
              <a:latin typeface="Berlin Sans FB" pitchFamily="34" charset="0"/>
            </a:endParaRP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Pidana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penjara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seumur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hidup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min. 4 </a:t>
            </a:r>
            <a:r>
              <a:rPr lang="en-US" sz="2800" dirty="0" err="1">
                <a:latin typeface="Berlin Sans FB" pitchFamily="34" charset="0"/>
              </a:rPr>
              <a:t>th</a:t>
            </a:r>
            <a:r>
              <a:rPr lang="en-US" sz="2800" dirty="0">
                <a:latin typeface="Berlin Sans FB" pitchFamily="34" charset="0"/>
              </a:rPr>
              <a:t>;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20 </a:t>
            </a:r>
            <a:r>
              <a:rPr lang="en-US" sz="2800" dirty="0" err="1">
                <a:latin typeface="Berlin Sans FB" pitchFamily="34" charset="0"/>
              </a:rPr>
              <a:t>th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denda</a:t>
            </a:r>
            <a:r>
              <a:rPr lang="en-US" sz="2800" dirty="0">
                <a:latin typeface="Berlin Sans FB" pitchFamily="34" charset="0"/>
              </a:rPr>
              <a:t> min. 200 </a:t>
            </a:r>
            <a:r>
              <a:rPr lang="en-US" sz="2800" dirty="0" err="1">
                <a:latin typeface="Berlin Sans FB" pitchFamily="34" charset="0"/>
              </a:rPr>
              <a:t>jt</a:t>
            </a:r>
            <a:r>
              <a:rPr lang="en-US" sz="2800" dirty="0">
                <a:latin typeface="Berlin Sans FB" pitchFamily="34" charset="0"/>
              </a:rPr>
              <a:t>;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1 M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Berlin Sans FB" pitchFamily="34" charset="0"/>
              </a:rPr>
              <a:t>Bukan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gratifikasi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jika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penerima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melaporkannya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kpd</a:t>
            </a:r>
            <a:r>
              <a:rPr lang="en-US" sz="2800" dirty="0">
                <a:latin typeface="Berlin Sans FB" pitchFamily="34" charset="0"/>
              </a:rPr>
              <a:t> KPK </a:t>
            </a:r>
            <a:r>
              <a:rPr lang="en-US" sz="2800" dirty="0" err="1">
                <a:latin typeface="Berlin Sans FB" pitchFamily="34" charset="0"/>
              </a:rPr>
              <a:t>dalam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waktu</a:t>
            </a:r>
            <a:r>
              <a:rPr lang="en-US" sz="2800" dirty="0">
                <a:latin typeface="Berlin Sans FB" pitchFamily="34" charset="0"/>
              </a:rPr>
              <a:t> 30 </a:t>
            </a:r>
            <a:r>
              <a:rPr lang="en-US" sz="2800" dirty="0" err="1">
                <a:latin typeface="Berlin Sans FB" pitchFamily="34" charset="0"/>
              </a:rPr>
              <a:t>hari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kerja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sejak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diterima</a:t>
            </a:r>
            <a:r>
              <a:rPr lang="en-US" sz="2800" dirty="0">
                <a:latin typeface="Berlin Sans FB" pitchFamily="34" charset="0"/>
              </a:rPr>
              <a:t> (Ps 12C)</a:t>
            </a:r>
          </a:p>
          <a:p>
            <a:pPr>
              <a:lnSpc>
                <a:spcPct val="80000"/>
              </a:lnSpc>
            </a:pPr>
            <a:endParaRPr lang="en-US" sz="2400" dirty="0"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KRIMINALISASI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Berlin Sans FB" pitchFamily="34" charset="0"/>
              </a:rPr>
              <a:t>Pasal 12 C</a:t>
            </a:r>
          </a:p>
          <a:p>
            <a:r>
              <a:rPr lang="en-US" sz="2800" dirty="0" err="1" smtClean="0">
                <a:latin typeface="Berlin Sans FB" pitchFamily="34" charset="0"/>
              </a:rPr>
              <a:t>Pasal</a:t>
            </a:r>
            <a:r>
              <a:rPr lang="en-US" sz="2800" dirty="0" smtClean="0">
                <a:latin typeface="Berlin Sans FB" pitchFamily="34" charset="0"/>
              </a:rPr>
              <a:t> 12 B </a:t>
            </a:r>
            <a:r>
              <a:rPr lang="en-US" sz="2800" dirty="0" err="1" smtClean="0">
                <a:latin typeface="Berlin Sans FB" pitchFamily="34" charset="0"/>
              </a:rPr>
              <a:t>ayat</a:t>
            </a:r>
            <a:r>
              <a:rPr lang="en-US" sz="2800" dirty="0" smtClean="0">
                <a:latin typeface="Berlin Sans FB" pitchFamily="34" charset="0"/>
              </a:rPr>
              <a:t> (1) </a:t>
            </a:r>
            <a:r>
              <a:rPr lang="en-US" sz="2800" dirty="0" err="1" smtClean="0">
                <a:latin typeface="Berlin Sans FB" pitchFamily="34" charset="0"/>
              </a:rPr>
              <a:t>tidak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berlaku</a:t>
            </a:r>
            <a:r>
              <a:rPr lang="en-US" sz="2800" dirty="0" smtClean="0">
                <a:latin typeface="Berlin Sans FB" pitchFamily="34" charset="0"/>
              </a:rPr>
              <a:t>, </a:t>
            </a:r>
            <a:r>
              <a:rPr lang="en-US" sz="2800" dirty="0" err="1" smtClean="0">
                <a:latin typeface="Berlin Sans FB" pitchFamily="34" charset="0"/>
              </a:rPr>
              <a:t>jika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melaporkan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ke KPK</a:t>
            </a:r>
            <a:r>
              <a:rPr lang="en-US" sz="2800" dirty="0" smtClean="0">
                <a:latin typeface="Berlin Sans FB" pitchFamily="34" charset="0"/>
              </a:rPr>
              <a:t> </a:t>
            </a:r>
            <a:endParaRPr lang="fi-FI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Penyampaian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laporan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dilakukan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paling </a:t>
            </a:r>
            <a:r>
              <a:rPr lang="en-US" sz="2800" dirty="0" err="1" smtClean="0">
                <a:latin typeface="Berlin Sans FB" pitchFamily="34" charset="0"/>
              </a:rPr>
              <a:t>lambat</a:t>
            </a:r>
            <a:r>
              <a:rPr lang="en-US" sz="2800" dirty="0" smtClean="0">
                <a:latin typeface="Berlin Sans FB" pitchFamily="34" charset="0"/>
              </a:rPr>
              <a:t> 30 </a:t>
            </a:r>
            <a:r>
              <a:rPr lang="en-US" sz="2800" dirty="0" err="1" smtClean="0">
                <a:latin typeface="Berlin Sans FB" pitchFamily="34" charset="0"/>
              </a:rPr>
              <a:t>hari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</a:t>
            </a:r>
            <a:endParaRPr lang="en-US" sz="2800" dirty="0" smtClean="0">
              <a:latin typeface="Berlin Sans FB" pitchFamily="34" charset="0"/>
            </a:endParaRPr>
          </a:p>
          <a:p>
            <a:r>
              <a:rPr lang="en-US" sz="2800" dirty="0" smtClean="0">
                <a:latin typeface="Berlin Sans FB" pitchFamily="34" charset="0"/>
              </a:rPr>
              <a:t>K</a:t>
            </a:r>
            <a:r>
              <a:rPr lang="id-ID" sz="2800" dirty="0" smtClean="0">
                <a:latin typeface="Berlin Sans FB" pitchFamily="34" charset="0"/>
              </a:rPr>
              <a:t>PK  </a:t>
            </a:r>
            <a:r>
              <a:rPr lang="en-US" sz="2800" dirty="0" err="1" smtClean="0">
                <a:latin typeface="Berlin Sans FB" pitchFamily="34" charset="0"/>
              </a:rPr>
              <a:t>dalam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waktu</a:t>
            </a:r>
            <a:r>
              <a:rPr lang="en-US" sz="2800" dirty="0" smtClean="0">
                <a:latin typeface="Berlin Sans FB" pitchFamily="34" charset="0"/>
              </a:rPr>
              <a:t> paling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lambat</a:t>
            </a:r>
            <a:r>
              <a:rPr lang="en-US" sz="2800" dirty="0" smtClean="0">
                <a:latin typeface="Berlin Sans FB" pitchFamily="34" charset="0"/>
              </a:rPr>
              <a:t> 30 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hari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kerja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wajib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menetapkan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gratifikasi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dapat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menjadi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milik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penerima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milik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negara</a:t>
            </a:r>
            <a:endParaRPr lang="id-ID" sz="2800" dirty="0" smtClean="0">
              <a:latin typeface="Berlin Sans FB" pitchFamily="34" charset="0"/>
            </a:endParaRPr>
          </a:p>
          <a:p>
            <a:pPr>
              <a:buNone/>
            </a:pPr>
            <a:endParaRPr lang="en-US" sz="2800" dirty="0" smtClean="0">
              <a:latin typeface="Berlin Sans FB" pitchFamily="34" charset="0"/>
            </a:endParaRPr>
          </a:p>
          <a:p>
            <a:endParaRPr lang="en-US" sz="1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KRIMINALISASI …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 err="1">
                <a:latin typeface="Berlin Sans FB" pitchFamily="34" charset="0"/>
              </a:rPr>
              <a:t>Pasal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smtClean="0">
                <a:latin typeface="Berlin Sans FB" pitchFamily="34" charset="0"/>
              </a:rPr>
              <a:t>13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Memberi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hadiah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janji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kpd</a:t>
            </a:r>
            <a:r>
              <a:rPr lang="en-US" sz="2800" dirty="0">
                <a:latin typeface="Berlin Sans FB" pitchFamily="34" charset="0"/>
              </a:rPr>
              <a:t> PN dg </a:t>
            </a:r>
            <a:r>
              <a:rPr lang="en-US" sz="2800" dirty="0" err="1">
                <a:latin typeface="Berlin Sans FB" pitchFamily="34" charset="0"/>
              </a:rPr>
              <a:t>mengingat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kekuasaan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wewenang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melekat</a:t>
            </a:r>
            <a:r>
              <a:rPr lang="en-US" sz="2800" dirty="0">
                <a:latin typeface="Berlin Sans FB" pitchFamily="34" charset="0"/>
              </a:rPr>
              <a:t> pd </a:t>
            </a:r>
            <a:r>
              <a:rPr lang="en-US" sz="2800" dirty="0" err="1">
                <a:latin typeface="Berlin Sans FB" pitchFamily="34" charset="0"/>
              </a:rPr>
              <a:t>jabatan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kedudukannya</a:t>
            </a:r>
            <a:r>
              <a:rPr lang="en-US" sz="2800" dirty="0">
                <a:latin typeface="Berlin Sans FB" pitchFamily="34" charset="0"/>
              </a:rPr>
              <a:t>, </a:t>
            </a:r>
            <a:r>
              <a:rPr lang="en-US" sz="2800" dirty="0" err="1"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 </a:t>
            </a:r>
            <a:r>
              <a:rPr lang="en-US" sz="2800" dirty="0" err="1">
                <a:latin typeface="Berlin Sans FB" pitchFamily="34" charset="0"/>
              </a:rPr>
              <a:t>dianggap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melekat</a:t>
            </a:r>
            <a:r>
              <a:rPr lang="en-US" sz="2800" dirty="0">
                <a:latin typeface="Berlin Sans FB" pitchFamily="34" charset="0"/>
              </a:rPr>
              <a:t> pd </a:t>
            </a:r>
            <a:r>
              <a:rPr lang="en-US" sz="2800" dirty="0" err="1">
                <a:latin typeface="Berlin Sans FB" pitchFamily="34" charset="0"/>
              </a:rPr>
              <a:t>jabatan</a:t>
            </a:r>
            <a:r>
              <a:rPr lang="en-US" sz="2800" dirty="0">
                <a:latin typeface="Berlin Sans FB" pitchFamily="34" charset="0"/>
              </a:rPr>
              <a:t>/</a:t>
            </a:r>
            <a:r>
              <a:rPr lang="en-US" sz="2800" dirty="0" err="1">
                <a:latin typeface="Berlin Sans FB" pitchFamily="34" charset="0"/>
              </a:rPr>
              <a:t>kedudukan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tsb</a:t>
            </a:r>
            <a:endParaRPr lang="en-US" sz="2800" dirty="0">
              <a:latin typeface="Berlin Sans FB" pitchFamily="34" charset="0"/>
            </a:endParaRPr>
          </a:p>
          <a:p>
            <a:r>
              <a:rPr lang="en-US" sz="2800" dirty="0" err="1">
                <a:latin typeface="Berlin Sans FB" pitchFamily="34" charset="0"/>
              </a:rPr>
              <a:t>Pidana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penjara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3 </a:t>
            </a:r>
            <a:r>
              <a:rPr lang="en-US" sz="2800" dirty="0" err="1">
                <a:latin typeface="Berlin Sans FB" pitchFamily="34" charset="0"/>
              </a:rPr>
              <a:t>th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solidFill>
                  <a:schemeClr val="hlink"/>
                </a:solidFill>
                <a:latin typeface="Berlin Sans FB" pitchFamily="34" charset="0"/>
              </a:rPr>
              <a:t>dan</a:t>
            </a:r>
            <a:r>
              <a:rPr lang="en-US" sz="2800" dirty="0">
                <a:solidFill>
                  <a:schemeClr val="hlink"/>
                </a:solidFill>
                <a:latin typeface="Berlin Sans FB" pitchFamily="34" charset="0"/>
              </a:rPr>
              <a:t>/</a:t>
            </a:r>
            <a:r>
              <a:rPr lang="en-US" sz="2800" dirty="0" err="1">
                <a:solidFill>
                  <a:schemeClr val="hlink"/>
                </a:solidFill>
                <a:latin typeface="Berlin Sans FB" pitchFamily="34" charset="0"/>
              </a:rPr>
              <a:t>atau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denda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maks</a:t>
            </a:r>
            <a:r>
              <a:rPr lang="en-US" sz="2800" dirty="0">
                <a:latin typeface="Berlin Sans FB" pitchFamily="34" charset="0"/>
              </a:rPr>
              <a:t>. 150 </a:t>
            </a:r>
            <a:r>
              <a:rPr lang="en-US" sz="2800" dirty="0" err="1">
                <a:latin typeface="Berlin Sans FB" pitchFamily="34" charset="0"/>
              </a:rPr>
              <a:t>jt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400">
                <a:latin typeface="Berlin Sans FB Demi" pitchFamily="34" charset="0"/>
              </a:rPr>
              <a:t>PIDANA TAMBAHAN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>
                <a:latin typeface="Berlin Sans FB" pitchFamily="34" charset="0"/>
              </a:rPr>
              <a:t>PERAMPASAN BARANG BERGERAK YG BERWUJUD/TDK BERWUJUD YG DIGUNAKAN UT/DIPEROLEH DR TPK</a:t>
            </a:r>
          </a:p>
          <a:p>
            <a:r>
              <a:rPr lang="en-US" sz="2800" dirty="0">
                <a:latin typeface="Berlin Sans FB" pitchFamily="34" charset="0"/>
              </a:rPr>
              <a:t>PEMBAYARAN UANG PENGGANTI</a:t>
            </a:r>
          </a:p>
          <a:p>
            <a:r>
              <a:rPr lang="en-US" sz="2800" dirty="0">
                <a:latin typeface="Berlin Sans FB" pitchFamily="34" charset="0"/>
              </a:rPr>
              <a:t>PENUTUPAN USAHA/SEBAGIAN PERUSAHAAN PALING LAMA 1 TH</a:t>
            </a:r>
          </a:p>
          <a:p>
            <a:r>
              <a:rPr lang="en-US" sz="2800" dirty="0">
                <a:latin typeface="Berlin Sans FB" pitchFamily="34" charset="0"/>
              </a:rPr>
              <a:t>PENCABUTAN HAK-HAK TERTENTU/ PENGHAPUSAN KEUNTUNGAN TERTENTU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7572375" cy="1524000"/>
          </a:xfrm>
        </p:spPr>
        <p:txBody>
          <a:bodyPr/>
          <a:lstStyle/>
          <a:p>
            <a:pPr algn="ctr"/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kumimoji="1"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Handwriting" pitchFamily="66" charset="0"/>
              </a:rPr>
              <a:t>Terima  kasih</a:t>
            </a:r>
            <a:r>
              <a:rPr kumimoji="1" lang="en-GB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kumimoji="1" lang="en-GB" sz="4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kumimoji="1" lang="en-US" sz="400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41988" name="Picture 3"/>
          <p:cNvPicPr>
            <a:picLocks noGrp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2362200"/>
            <a:ext cx="6934200" cy="3505200"/>
          </a:xfrm>
          <a:noFill/>
          <a:ln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400" dirty="0" smtClean="0">
                <a:latin typeface="Berlin Sans FB Demi" pitchFamily="34" charset="0"/>
              </a:rPr>
              <a:t>PENGERTIAN KORUPSI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362200"/>
            <a:ext cx="7772400" cy="3770313"/>
          </a:xfrm>
        </p:spPr>
        <p:txBody>
          <a:bodyPr/>
          <a:lstStyle/>
          <a:p>
            <a:pPr>
              <a:buNone/>
            </a:pPr>
            <a:r>
              <a:rPr lang="en-US" sz="2400" dirty="0" smtClean="0">
                <a:latin typeface="Berlin Sans FB" pitchFamily="34" charset="0"/>
              </a:rPr>
              <a:t> </a:t>
            </a:r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SECARA HARFIAH KORUPSI : KEBUSUKAN, KEBURUKAN, KEBEJATAN, KETIDAKJUJURAN, DAPAT DISUAP, TIDAK BERMORAL, PENYIMPANGAN DARI KESUCIAN</a:t>
            </a:r>
            <a:endParaRPr lang="en-US" sz="2400" dirty="0" smtClean="0">
              <a:latin typeface="Berlin Sans FB" pitchFamily="34" charset="0"/>
            </a:endParaRPr>
          </a:p>
          <a:p>
            <a:endParaRPr lang="id-ID" sz="2400" dirty="0" smtClean="0">
              <a:latin typeface="Berlin Sans FB" pitchFamily="34" charset="0"/>
            </a:endParaRPr>
          </a:p>
          <a:p>
            <a:r>
              <a:rPr lang="id-ID" sz="2400" dirty="0" smtClean="0">
                <a:latin typeface="Berlin Sans FB" pitchFamily="34" charset="0"/>
              </a:rPr>
              <a:t>SERINGKALI DISAMAKAN DENGAN PENYUAPAN</a:t>
            </a:r>
          </a:p>
          <a:p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PENGERTIAN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i="1" dirty="0" smtClean="0">
                <a:latin typeface="Berlin Sans FB" pitchFamily="34" charset="0"/>
              </a:rPr>
              <a:t>Black’s Law Dictionary</a:t>
            </a:r>
            <a:r>
              <a:rPr lang="en-US" sz="2800" dirty="0" smtClean="0">
                <a:latin typeface="Berlin Sans FB" pitchFamily="34" charset="0"/>
              </a:rPr>
              <a:t> </a:t>
            </a:r>
            <a:endParaRPr lang="id-ID" sz="2800" dirty="0" smtClean="0">
              <a:latin typeface="Berlin Sans FB" pitchFamily="34" charset="0"/>
            </a:endParaRPr>
          </a:p>
          <a:p>
            <a:r>
              <a:rPr lang="en-US" sz="2800" dirty="0" err="1" smtClean="0">
                <a:latin typeface="Berlin Sans FB" pitchFamily="34" charset="0"/>
              </a:rPr>
              <a:t>menunjuk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pada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i="1" dirty="0" smtClean="0">
                <a:latin typeface="Berlin Sans FB" pitchFamily="34" charset="0"/>
              </a:rPr>
              <a:t>bribery </a:t>
            </a:r>
            <a:r>
              <a:rPr lang="id-ID" sz="2800" i="1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i="1" dirty="0" smtClean="0">
                <a:latin typeface="Berlin Sans FB" pitchFamily="34" charset="0"/>
              </a:rPr>
              <a:t>extortion</a:t>
            </a:r>
            <a:r>
              <a:rPr lang="id-ID" sz="2800" dirty="0" smtClean="0">
                <a:latin typeface="Berlin Sans FB" pitchFamily="34" charset="0"/>
              </a:rPr>
              <a:t> : </a:t>
            </a:r>
          </a:p>
          <a:p>
            <a:pPr>
              <a:buNone/>
            </a:pPr>
            <a:r>
              <a:rPr lang="id-ID" sz="2800" dirty="0" smtClean="0">
                <a:latin typeface="Berlin Sans FB" pitchFamily="34" charset="0"/>
              </a:rPr>
              <a:t>    </a:t>
            </a:r>
            <a:r>
              <a:rPr lang="en-US" sz="2800" dirty="0" smtClean="0">
                <a:latin typeface="Berlin Sans FB" pitchFamily="34" charset="0"/>
              </a:rPr>
              <a:t>“</a:t>
            </a:r>
            <a:r>
              <a:rPr lang="en-US" sz="2800" i="1" dirty="0" smtClean="0">
                <a:latin typeface="Berlin Sans FB" pitchFamily="34" charset="0"/>
              </a:rPr>
              <a:t>an act done with an </a:t>
            </a:r>
            <a:r>
              <a:rPr lang="en-US" sz="2800" i="1" dirty="0" err="1" smtClean="0">
                <a:latin typeface="Berlin Sans FB" pitchFamily="34" charset="0"/>
              </a:rPr>
              <a:t>inten</a:t>
            </a:r>
            <a:r>
              <a:rPr lang="en-US" sz="2800" i="1" dirty="0" smtClean="0">
                <a:latin typeface="Berlin Sans FB" pitchFamily="34" charset="0"/>
              </a:rPr>
              <a:t> to give some advantage inconsistence with official duty and the right of others. The act of an </a:t>
            </a:r>
            <a:r>
              <a:rPr lang="en-US" sz="2800" i="1" dirty="0" err="1" smtClean="0">
                <a:latin typeface="Berlin Sans FB" pitchFamily="34" charset="0"/>
              </a:rPr>
              <a:t>offical</a:t>
            </a:r>
            <a:r>
              <a:rPr lang="en-US" sz="2800" i="1" dirty="0" smtClean="0">
                <a:latin typeface="Berlin Sans FB" pitchFamily="34" charset="0"/>
              </a:rPr>
              <a:t> or fiduciary person who unlawfully and wrongfully uses his station or character to procure some benefit for himself or for another person, contrary to duty and the rights of others</a:t>
            </a:r>
            <a:r>
              <a:rPr lang="id-ID" sz="2800" i="1" dirty="0" smtClean="0">
                <a:latin typeface="Berlin Sans FB" pitchFamily="34" charset="0"/>
              </a:rPr>
              <a:t>”</a:t>
            </a:r>
            <a:endParaRPr lang="id-ID" sz="2800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PENGERTIAN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Berlin Sans FB" pitchFamily="34" charset="0"/>
              </a:rPr>
              <a:t>SYED HUSSEIN ALATAS  </a:t>
            </a:r>
          </a:p>
          <a:p>
            <a:r>
              <a:rPr lang="id-ID" sz="2800" dirty="0" smtClean="0">
                <a:latin typeface="Berlin Sans FB" pitchFamily="34" charset="0"/>
              </a:rPr>
              <a:t>MASALAH KORUPSI : TRANS-SISTEMIK ARTINYA KORUPSI TERDAPAT DALAM SEMUA SISTEM SOSIAL : FEODAL, KAPITALIS, KOMUNIS, SOSIALIS, DLL. </a:t>
            </a:r>
          </a:p>
          <a:p>
            <a:r>
              <a:rPr lang="id-ID" sz="2800" dirty="0" smtClean="0">
                <a:latin typeface="Berlin Sans FB" pitchFamily="34" charset="0"/>
              </a:rPr>
              <a:t>DEFINISI KORUPSI JUGA DAPAT KITA TEMUKAN BAIK DARI PERSPEKTIF MORAL, EKONOMI, POLITIK, SOSIAL, BUDAYA, DAN TENTUNYA HUKUM </a:t>
            </a:r>
            <a:endParaRPr lang="en-US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PENGERTIAN...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latin typeface="Berlin Sans FB" pitchFamily="34" charset="0"/>
              </a:rPr>
              <a:t>Perspektif moral, korupsi  :   segala sesuatu yang merusak moral atau yang mencerminkan kerusakan moral. Tindakan korupsi adalah tindakan yang menjauh dari yang baik, dari yang ideal. </a:t>
            </a:r>
          </a:p>
          <a:p>
            <a:r>
              <a:rPr lang="id-ID" sz="2800" dirty="0" smtClean="0">
                <a:latin typeface="Berlin Sans FB" pitchFamily="34" charset="0"/>
              </a:rPr>
              <a:t>Perspektif ekonomi, korupsi :   pembayaran atau pengeluaran yang mengangkangi aturan hukum yang berlaku.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 Demi" pitchFamily="34" charset="0"/>
              </a:rPr>
              <a:t>PENGERTIAN ...</a:t>
            </a:r>
            <a:endParaRPr lang="en-US" sz="14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Perspektif politik,  korupsi : penyalahgunaan kekuasaan publik (politik) untuk memperoleh keuntungan pribadi.</a:t>
            </a:r>
          </a:p>
          <a:p>
            <a:r>
              <a:rPr lang="en-US" sz="2800" dirty="0" smtClean="0">
                <a:latin typeface="Berlin Sans FB" pitchFamily="34" charset="0"/>
              </a:rPr>
              <a:t>Huntington,</a:t>
            </a:r>
            <a:r>
              <a:rPr lang="id-ID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korupsi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id-ID" sz="2800" dirty="0" smtClean="0">
                <a:latin typeface="Berlin Sans FB" pitchFamily="34" charset="0"/>
              </a:rPr>
              <a:t> :  </a:t>
            </a:r>
            <a:r>
              <a:rPr lang="en-US" sz="2800" dirty="0" err="1" smtClean="0">
                <a:latin typeface="Berlin Sans FB" pitchFamily="34" charset="0"/>
              </a:rPr>
              <a:t>perilaku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menyimpang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i="1" dirty="0" smtClean="0">
                <a:latin typeface="Berlin Sans FB" pitchFamily="34" charset="0"/>
              </a:rPr>
              <a:t>public officer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atau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para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pegawai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dari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norma</a:t>
            </a:r>
            <a:r>
              <a:rPr lang="id-ID" sz="2800" dirty="0" smtClean="0">
                <a:latin typeface="Berlin Sans FB" pitchFamily="34" charset="0"/>
              </a:rPr>
              <a:t>2</a:t>
            </a:r>
            <a:r>
              <a:rPr lang="en-US" sz="2800" dirty="0" smtClean="0">
                <a:latin typeface="Berlin Sans FB" pitchFamily="34" charset="0"/>
              </a:rPr>
              <a:t> yang </a:t>
            </a:r>
            <a:r>
              <a:rPr lang="en-US" sz="2800" dirty="0" err="1" smtClean="0">
                <a:latin typeface="Berlin Sans FB" pitchFamily="34" charset="0"/>
              </a:rPr>
              <a:t>diterima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dianut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masyarakat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dengan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tujuan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untuk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memperoleh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keuntungan</a:t>
            </a:r>
            <a:r>
              <a:rPr lang="id-ID" sz="2800" dirty="0" smtClean="0">
                <a:latin typeface="Berlin Sans FB" pitchFamily="34" charset="0"/>
              </a:rPr>
              <a:t>2 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pribadi</a:t>
            </a:r>
            <a:r>
              <a:rPr lang="id-ID" sz="2800" dirty="0" smtClean="0">
                <a:latin typeface="Berlin Sans FB" pitchFamily="34" charset="0"/>
              </a:rPr>
              <a:t> (Perspektif sosial)</a:t>
            </a:r>
          </a:p>
          <a:p>
            <a:endParaRPr lang="en-US" dirty="0" smtClean="0">
              <a:latin typeface="Berlin Sans FB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1400" dirty="0" smtClean="0">
                <a:latin typeface="Berlin Sans FB" pitchFamily="34" charset="0"/>
              </a:rPr>
              <a:t>PENGERTIAN ...</a:t>
            </a:r>
            <a:endParaRPr lang="en-US" sz="140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Berlin Sans FB" pitchFamily="34" charset="0"/>
              </a:rPr>
              <a:t>Secara sederhana korupsi didefinisikan sebagai menyalahgunakan kekuasaan</a:t>
            </a:r>
            <a:r>
              <a:rPr lang="en-US" dirty="0" smtClean="0">
                <a:latin typeface="Berlin Sans FB" pitchFamily="34" charset="0"/>
              </a:rPr>
              <a:t>/</a:t>
            </a:r>
            <a:r>
              <a:rPr lang="id-ID" dirty="0" smtClean="0">
                <a:latin typeface="Berlin Sans FB" pitchFamily="34" charset="0"/>
              </a:rPr>
              <a:t> kepercayaan untuk kepentingan pribadi </a:t>
            </a:r>
          </a:p>
          <a:p>
            <a:pPr>
              <a:buNone/>
            </a:pPr>
            <a:endParaRPr lang="id-ID" dirty="0" smtClean="0">
              <a:latin typeface="Berlin Sans FB" pitchFamily="34" charset="0"/>
            </a:endParaRPr>
          </a:p>
          <a:p>
            <a:r>
              <a:rPr lang="id-ID" dirty="0" smtClean="0">
                <a:latin typeface="Berlin Sans FB" pitchFamily="34" charset="0"/>
              </a:rPr>
              <a:t>Dalam berbagai pandangan para pakar mengasosiasikan korupsi  dengan penyalahgunaan jabatan publik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dirty="0" smtClean="0">
                <a:latin typeface="Berlin Sans FB Demi" pitchFamily="34" charset="0"/>
              </a:rPr>
              <a:t>TEORI TENTANG KORUPSI</a:t>
            </a:r>
            <a:endParaRPr lang="en-US" sz="3200" dirty="0"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Berlin Sans FB" pitchFamily="34" charset="0"/>
              </a:rPr>
              <a:t>G. Jack Bologna  </a:t>
            </a:r>
            <a:r>
              <a:rPr lang="id-ID" dirty="0" smtClean="0">
                <a:latin typeface="Berlin Sans FB" pitchFamily="34" charset="0"/>
              </a:rPr>
              <a:t>:  </a:t>
            </a:r>
            <a:r>
              <a:rPr lang="en-US" dirty="0" err="1" smtClean="0">
                <a:latin typeface="Berlin Sans FB" pitchFamily="34" charset="0"/>
              </a:rPr>
              <a:t>teori</a:t>
            </a:r>
            <a:r>
              <a:rPr lang="en-US" dirty="0" smtClean="0">
                <a:latin typeface="Berlin Sans FB" pitchFamily="34" charset="0"/>
              </a:rPr>
              <a:t> GONE</a:t>
            </a:r>
            <a:r>
              <a:rPr lang="id-ID" dirty="0" smtClean="0">
                <a:latin typeface="Berlin Sans FB" pitchFamily="34" charset="0"/>
              </a:rPr>
              <a:t>  </a:t>
            </a:r>
            <a:r>
              <a:rPr lang="en-US" dirty="0" smtClean="0">
                <a:latin typeface="Berlin Sans FB" pitchFamily="34" charset="0"/>
              </a:rPr>
              <a:t> :</a:t>
            </a:r>
          </a:p>
          <a:p>
            <a:r>
              <a:rPr lang="en-US" dirty="0" smtClean="0">
                <a:latin typeface="Berlin Sans FB" pitchFamily="34" charset="0"/>
              </a:rPr>
              <a:t>G = Greek </a:t>
            </a:r>
          </a:p>
          <a:p>
            <a:r>
              <a:rPr lang="en-US" dirty="0" smtClean="0">
                <a:latin typeface="Berlin Sans FB" pitchFamily="34" charset="0"/>
              </a:rPr>
              <a:t>O = Opportunity </a:t>
            </a:r>
          </a:p>
          <a:p>
            <a:r>
              <a:rPr lang="en-US" dirty="0" smtClean="0">
                <a:latin typeface="Berlin Sans FB" pitchFamily="34" charset="0"/>
              </a:rPr>
              <a:t>N = Need </a:t>
            </a:r>
          </a:p>
          <a:p>
            <a:r>
              <a:rPr lang="en-US" dirty="0" smtClean="0">
                <a:latin typeface="Berlin Sans FB" pitchFamily="34" charset="0"/>
              </a:rPr>
              <a:t>E = Exposure </a:t>
            </a:r>
            <a:endParaRPr lang="id-ID" dirty="0" smtClean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1185</TotalTime>
  <Words>1203</Words>
  <Application>Microsoft Office PowerPoint</Application>
  <PresentationFormat>On-screen Show (4:3)</PresentationFormat>
  <Paragraphs>126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Blends</vt:lpstr>
      <vt:lpstr>PUNGLI/GRATIFIKASI/PENYALAHGUNAAN JABATAN = KORUPSI ? </vt:lpstr>
      <vt:lpstr>PUNGLI …</vt:lpstr>
      <vt:lpstr>PENGERTIAN KORUPSI</vt:lpstr>
      <vt:lpstr>PENGERTIAN ...</vt:lpstr>
      <vt:lpstr>PENGERTIAN ...</vt:lpstr>
      <vt:lpstr>PENGERTIAN...</vt:lpstr>
      <vt:lpstr>PENGERTIAN ...</vt:lpstr>
      <vt:lpstr>PENGERTIAN ...</vt:lpstr>
      <vt:lpstr>TEORI TENTANG KORUPSI</vt:lpstr>
      <vt:lpstr>TEORI ...</vt:lpstr>
      <vt:lpstr>LATAR BELAKANG PENGATURAN TPK</vt:lpstr>
      <vt:lpstr>TIPOLOGI TINDAK PIDANA KORUPSI </vt:lpstr>
      <vt:lpstr>KRIMINALISASI KORUPSI</vt:lpstr>
      <vt:lpstr>KRIMINALISASI …</vt:lpstr>
      <vt:lpstr>KRIMINALISASI ...</vt:lpstr>
      <vt:lpstr>KRIMINALISASI …</vt:lpstr>
      <vt:lpstr>KRIMINALISASI …</vt:lpstr>
      <vt:lpstr>KRIMINALISASI …</vt:lpstr>
      <vt:lpstr>KRIMINALISASI …</vt:lpstr>
      <vt:lpstr>Pasal 12 …</vt:lpstr>
      <vt:lpstr>Pasal 12 …</vt:lpstr>
      <vt:lpstr>KRIMINALISASI …</vt:lpstr>
      <vt:lpstr>KRIMINALISASI ...</vt:lpstr>
      <vt:lpstr>KRIMINALISASI …</vt:lpstr>
      <vt:lpstr>PIDANA TAMBAHAN</vt:lpstr>
      <vt:lpstr>      Terima  kasih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PEMBERANTASAN TINDAK PIDANA KORUPSI</dc:title>
  <dc:creator>TOSHIBA</dc:creator>
  <cp:lastModifiedBy>SonyVaio</cp:lastModifiedBy>
  <cp:revision>49</cp:revision>
  <dcterms:created xsi:type="dcterms:W3CDTF">2009-05-15T16:50:35Z</dcterms:created>
  <dcterms:modified xsi:type="dcterms:W3CDTF">2016-10-31T08:38:04Z</dcterms:modified>
</cp:coreProperties>
</file>